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2F6EE0-52AE-4051-BF7E-E11D4C013F85}" v="269" dt="2020-05-17T15:43:34.979"/>
    <p1510:client id="{299508F9-660D-4725-AA21-404947CCD30C}" v="2" dt="2020-05-17T15:44:59.382"/>
    <p1510:client id="{4AA82813-F311-4920-BB4A-3A9AD736202C}" v="570" dt="2020-05-17T18:38:16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3" d="100"/>
          <a:sy n="83" d="100"/>
        </p:scale>
        <p:origin x="77" y="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6836" y="1321892"/>
            <a:ext cx="9855200" cy="2789075"/>
          </a:xfrm>
        </p:spPr>
        <p:txBody>
          <a:bodyPr/>
          <a:lstStyle/>
          <a:p>
            <a:r>
              <a:rPr lang="en-US" sz="4400" dirty="0">
                <a:latin typeface="Times New Roman"/>
                <a:ea typeface="+mj-lt"/>
                <a:cs typeface="+mj-lt"/>
              </a:rPr>
              <a:t>ULUSLARARASI İLİŞKİLER </a:t>
            </a:r>
            <a:r>
              <a:rPr lang="tr-TR" sz="4400" dirty="0" smtClean="0">
                <a:latin typeface="Times New Roman"/>
                <a:ea typeface="+mj-lt"/>
                <a:cs typeface="+mj-lt"/>
              </a:rPr>
              <a:t>BÖLÜMÜ</a:t>
            </a:r>
            <a:r>
              <a:rPr lang="en-US" sz="4400" dirty="0" smtClean="0">
                <a:latin typeface="Times New Roman"/>
                <a:ea typeface="+mj-lt"/>
                <a:cs typeface="+mj-lt"/>
              </a:rPr>
              <a:t> </a:t>
            </a:r>
            <a:r>
              <a:rPr lang="tr-TR" sz="4400" dirty="0" smtClean="0">
                <a:latin typeface="Times New Roman"/>
                <a:ea typeface="+mj-lt"/>
                <a:cs typeface="+mj-lt"/>
              </a:rPr>
              <a:t>2019 YILI KONFERANSLARI:</a:t>
            </a:r>
            <a:br>
              <a:rPr lang="tr-TR" sz="4400" dirty="0" smtClean="0">
                <a:latin typeface="Times New Roman"/>
                <a:ea typeface="+mj-lt"/>
                <a:cs typeface="+mj-lt"/>
              </a:rPr>
            </a:br>
            <a:r>
              <a:rPr lang="tr-TR" sz="4400" dirty="0" smtClean="0">
                <a:latin typeface="Times New Roman"/>
                <a:ea typeface="+mj-lt"/>
                <a:cs typeface="+mj-lt"/>
              </a:rPr>
              <a:t>Misafir konuşmacılar</a:t>
            </a:r>
            <a:endParaRPr lang="tr-TR" sz="4400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892" y="4694684"/>
            <a:ext cx="8338560" cy="14363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472" y="4110968"/>
            <a:ext cx="3254113" cy="160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82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4039E9-6F18-44B8-94E0-7B9343CD6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120" y="4282896"/>
            <a:ext cx="11227535" cy="2505831"/>
          </a:xfrm>
        </p:spPr>
        <p:txBody>
          <a:bodyPr>
            <a:normAutofit/>
          </a:bodyPr>
          <a:lstStyle/>
          <a:p>
            <a:r>
              <a:rPr lang="tr-TR" sz="2800" dirty="0" smtClean="0"/>
              <a:t>Orta Doğu Teknik Üniversitesi Uluslararası İlişkiler Bölümü Doktora adayı Sayın Zehra </a:t>
            </a:r>
            <a:r>
              <a:rPr lang="tr-TR" sz="2800" dirty="0"/>
              <a:t>Funda </a:t>
            </a:r>
            <a:r>
              <a:rPr lang="tr-TR" sz="2800" dirty="0" smtClean="0"/>
              <a:t>Savaş'ın  ‘Türkiye- </a:t>
            </a:r>
            <a:r>
              <a:rPr lang="tr-TR" sz="2800" dirty="0"/>
              <a:t>İran </a:t>
            </a:r>
            <a:r>
              <a:rPr lang="tr-TR" sz="2800" dirty="0" smtClean="0"/>
              <a:t>İlişkilerinin </a:t>
            </a:r>
            <a:r>
              <a:rPr lang="tr-TR" sz="2800" dirty="0"/>
              <a:t>Neoklasik Realist </a:t>
            </a:r>
            <a:r>
              <a:rPr lang="tr-TR" sz="2800" dirty="0" smtClean="0"/>
              <a:t>Analizi’ </a:t>
            </a:r>
            <a:r>
              <a:rPr lang="tr-TR" sz="2800" dirty="0"/>
              <a:t>konulu </a:t>
            </a:r>
            <a:r>
              <a:rPr lang="tr-TR" sz="2800" dirty="0" smtClean="0"/>
              <a:t>konferansı (19 </a:t>
            </a:r>
            <a:r>
              <a:rPr lang="tr-TR" sz="2800" dirty="0"/>
              <a:t>Nisan 2019)</a:t>
            </a:r>
          </a:p>
        </p:txBody>
      </p:sp>
      <p:pic>
        <p:nvPicPr>
          <p:cNvPr id="5" name="Resim 5" descr="iç mekan, tavan, oda, tablo içeren bir resim&#10;&#10;Çok yüksek güvenilirlikle oluşturulmuş açıklama">
            <a:extLst>
              <a:ext uri="{FF2B5EF4-FFF2-40B4-BE49-F238E27FC236}">
                <a16:creationId xmlns:a16="http://schemas.microsoft.com/office/drawing/2014/main" id="{E655D3B3-19F9-4ECB-B7DD-3E00F3B44C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3505" r="258" b="325"/>
          <a:stretch/>
        </p:blipFill>
        <p:spPr>
          <a:xfrm>
            <a:off x="810371" y="112696"/>
            <a:ext cx="3462079" cy="3208513"/>
          </a:xfrm>
        </p:spPr>
      </p:pic>
      <p:pic>
        <p:nvPicPr>
          <p:cNvPr id="6" name="Resim 6" descr="tavan, iç mekan, kişi, oda içeren bir resim&#10;&#10;Çok yüksek güvenilirlikle oluşturulmuş açıklama">
            <a:extLst>
              <a:ext uri="{FF2B5EF4-FFF2-40B4-BE49-F238E27FC236}">
                <a16:creationId xmlns:a16="http://schemas.microsoft.com/office/drawing/2014/main" id="{5AFE0D41-85A8-488C-AA35-9D3FCE0C9A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20034" y="102258"/>
            <a:ext cx="4149246" cy="3208489"/>
          </a:xfrm>
        </p:spPr>
      </p:pic>
      <p:pic>
        <p:nvPicPr>
          <p:cNvPr id="7" name="Resim 7" descr="iç mekan, tavan, oda, kişi içeren bir resim&#10;&#10;Çok yüksek güvenilirlikle oluşturulmuş açıklama">
            <a:extLst>
              <a:ext uri="{FF2B5EF4-FFF2-40B4-BE49-F238E27FC236}">
                <a16:creationId xmlns:a16="http://schemas.microsoft.com/office/drawing/2014/main" id="{F8365B95-A932-4BC2-B813-E9B5598EE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389" y="99923"/>
            <a:ext cx="3578267" cy="320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50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6B51DE-8143-4E72-84EB-1FA424486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370" y="4370737"/>
            <a:ext cx="11412629" cy="2270208"/>
          </a:xfrm>
        </p:spPr>
        <p:txBody>
          <a:bodyPr>
            <a:normAutofit/>
          </a:bodyPr>
          <a:lstStyle/>
          <a:p>
            <a:r>
              <a:rPr lang="tr-TR" sz="2800" dirty="0"/>
              <a:t>Yalova </a:t>
            </a:r>
            <a:r>
              <a:rPr lang="tr-TR" sz="2800" dirty="0" smtClean="0"/>
              <a:t>Üniversitesi Araştırma Görevlisi </a:t>
            </a:r>
            <a:r>
              <a:rPr lang="tr-TR" sz="2800" dirty="0"/>
              <a:t>Sayın Adnan Dal'ın </a:t>
            </a:r>
            <a:r>
              <a:rPr lang="tr-TR" sz="2800" dirty="0" smtClean="0"/>
              <a:t>'Dünya </a:t>
            </a:r>
            <a:r>
              <a:rPr lang="tr-TR" sz="2800" dirty="0"/>
              <a:t>Siyasetinde Arktik Konseyi'nin Yönetişimdeki Rolü' </a:t>
            </a:r>
            <a:r>
              <a:rPr lang="tr-TR" sz="2800" dirty="0" smtClean="0"/>
              <a:t>konferansı </a:t>
            </a:r>
            <a:br>
              <a:rPr lang="tr-TR" sz="2800" dirty="0" smtClean="0"/>
            </a:br>
            <a:r>
              <a:rPr lang="tr-TR" sz="2800" dirty="0" smtClean="0"/>
              <a:t>(2 </a:t>
            </a:r>
            <a:r>
              <a:rPr lang="tr-TR" sz="2800" dirty="0"/>
              <a:t>Ekim 2019)</a:t>
            </a:r>
          </a:p>
        </p:txBody>
      </p:sp>
      <p:pic>
        <p:nvPicPr>
          <p:cNvPr id="5" name="Resim 5" descr="iç mekan, pencere, dizüstü, adam içeren bir resim&#10;&#10;Çok yüksek güvenilirlikle oluşturulmuş açıklama">
            <a:extLst>
              <a:ext uri="{FF2B5EF4-FFF2-40B4-BE49-F238E27FC236}">
                <a16:creationId xmlns:a16="http://schemas.microsoft.com/office/drawing/2014/main" id="{3467BC90-2EA6-4E7A-A53E-D4AD4152BD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87510" y="10181"/>
            <a:ext cx="2952395" cy="2879855"/>
          </a:xfrm>
        </p:spPr>
      </p:pic>
      <p:pic>
        <p:nvPicPr>
          <p:cNvPr id="6" name="Resim 6" descr="kişi, tavan, iç mekan, insanlar içeren bir resim&#10;&#10;Çok yüksek güvenilirlikle oluşturulmuş açıklama">
            <a:extLst>
              <a:ext uri="{FF2B5EF4-FFF2-40B4-BE49-F238E27FC236}">
                <a16:creationId xmlns:a16="http://schemas.microsoft.com/office/drawing/2014/main" id="{4B4319D2-0796-4A4C-BD72-8F51E0859F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35535"/>
          <a:stretch/>
        </p:blipFill>
        <p:spPr>
          <a:xfrm>
            <a:off x="779370" y="0"/>
            <a:ext cx="4808140" cy="2890035"/>
          </a:xfrm>
        </p:spPr>
      </p:pic>
      <p:pic>
        <p:nvPicPr>
          <p:cNvPr id="7" name="Resim 7" descr="metin, harita içeren bir resim&#10;&#10;Çok yüksek güvenilirlikle oluşturulmuş açıklama">
            <a:extLst>
              <a:ext uri="{FF2B5EF4-FFF2-40B4-BE49-F238E27FC236}">
                <a16:creationId xmlns:a16="http://schemas.microsoft.com/office/drawing/2014/main" id="{9167862C-53D7-4A71-BD52-9245B0974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9905" y="0"/>
            <a:ext cx="3568968" cy="28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51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C1900C-DF53-4B9C-ACF2-672BF2E10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628" y="4391416"/>
            <a:ext cx="11179478" cy="1485900"/>
          </a:xfrm>
        </p:spPr>
        <p:txBody>
          <a:bodyPr>
            <a:normAutofit/>
          </a:bodyPr>
          <a:lstStyle/>
          <a:p>
            <a:r>
              <a:rPr lang="tr-TR" sz="2800" dirty="0" smtClean="0">
                <a:ea typeface="+mj-lt"/>
                <a:cs typeface="+mj-lt"/>
              </a:rPr>
              <a:t>İKÇÜ Uluslararası İlişkiler Bölümü Doktora </a:t>
            </a:r>
            <a:r>
              <a:rPr lang="tr-TR" sz="2800" dirty="0">
                <a:ea typeface="+mj-lt"/>
                <a:cs typeface="+mj-lt"/>
              </a:rPr>
              <a:t>öğrencisi Tevfik Karpuzcu'nun </a:t>
            </a:r>
            <a:r>
              <a:rPr lang="tr-TR" sz="2800" dirty="0" smtClean="0">
                <a:ea typeface="+mj-lt"/>
                <a:cs typeface="+mj-lt"/>
              </a:rPr>
              <a:t>‘2011-2016 </a:t>
            </a:r>
            <a:r>
              <a:rPr lang="tr-TR" sz="2800" dirty="0">
                <a:ea typeface="+mj-lt"/>
                <a:cs typeface="+mj-lt"/>
              </a:rPr>
              <a:t>Yılları Arasında Türk Dış Politikasının Oluşmasında Think Tank Elitlerinin </a:t>
            </a:r>
            <a:r>
              <a:rPr lang="tr-TR" sz="2800" dirty="0" smtClean="0">
                <a:ea typeface="+mj-lt"/>
                <a:cs typeface="+mj-lt"/>
              </a:rPr>
              <a:t>Etkisi’ konferansı  </a:t>
            </a:r>
            <a:r>
              <a:rPr lang="tr-TR" sz="2800" dirty="0">
                <a:ea typeface="+mj-lt"/>
                <a:cs typeface="+mj-lt"/>
              </a:rPr>
              <a:t>(11 Kasım 2019)</a:t>
            </a:r>
            <a:endParaRPr lang="tr-TR" sz="2800" dirty="0"/>
          </a:p>
        </p:txBody>
      </p:sp>
      <p:pic>
        <p:nvPicPr>
          <p:cNvPr id="5" name="Resim 5" descr="kişi, poz, dik, iç mekan içeren bir resim&#10;&#10;Çok yüksek güvenilirlikle oluşturulmuş açıklama">
            <a:extLst>
              <a:ext uri="{FF2B5EF4-FFF2-40B4-BE49-F238E27FC236}">
                <a16:creationId xmlns:a16="http://schemas.microsoft.com/office/drawing/2014/main" id="{5AF2F41C-8AC8-4219-97B6-6A3508F1D8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13545" y="373300"/>
            <a:ext cx="3758855" cy="2991373"/>
          </a:xfrm>
        </p:spPr>
      </p:pic>
      <p:pic>
        <p:nvPicPr>
          <p:cNvPr id="6" name="Resim 6" descr="iç mekan, tavan, kişi, oda içeren bir resim&#10;&#10;Çok yüksek güvenilirlikle oluşturulmuş açıklama">
            <a:extLst>
              <a:ext uri="{FF2B5EF4-FFF2-40B4-BE49-F238E27FC236}">
                <a16:creationId xmlns:a16="http://schemas.microsoft.com/office/drawing/2014/main" id="{E63C0C1A-AD93-4FF7-BBDA-79E1E82C0E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2554" y="373301"/>
            <a:ext cx="3644032" cy="2991374"/>
          </a:xfrm>
        </p:spPr>
      </p:pic>
      <p:pic>
        <p:nvPicPr>
          <p:cNvPr id="7" name="Resim 7" descr="kişi, iç mekan, tavan, adam içeren bir resim&#10;&#10;Çok yüksek güvenilirlikle oluşturulmuş açıklama">
            <a:extLst>
              <a:ext uri="{FF2B5EF4-FFF2-40B4-BE49-F238E27FC236}">
                <a16:creationId xmlns:a16="http://schemas.microsoft.com/office/drawing/2014/main" id="{917CF103-15F1-4F88-8B3B-C3C8EDAEA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6072" y="375259"/>
            <a:ext cx="3787034" cy="298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47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DFE2BB-0CC2-459F-8A05-8B84B4098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168" y="3992765"/>
            <a:ext cx="6423377" cy="1611160"/>
          </a:xfrm>
        </p:spPr>
        <p:txBody>
          <a:bodyPr>
            <a:normAutofit fontScale="90000"/>
          </a:bodyPr>
          <a:lstStyle/>
          <a:p>
            <a:r>
              <a:rPr lang="tr-TR" sz="2800" dirty="0" err="1">
                <a:ea typeface="+mj-lt"/>
                <a:cs typeface="+mj-lt"/>
              </a:rPr>
              <a:t>Tobb</a:t>
            </a:r>
            <a:r>
              <a:rPr lang="tr-TR" sz="2800" dirty="0">
                <a:ea typeface="+mj-lt"/>
                <a:cs typeface="+mj-lt"/>
              </a:rPr>
              <a:t> Üniversitesi’nden Sayın Dr. Pınar </a:t>
            </a:r>
            <a:r>
              <a:rPr lang="tr-TR" sz="2800" dirty="0" err="1" smtClean="0">
                <a:ea typeface="+mj-lt"/>
                <a:cs typeface="+mj-lt"/>
              </a:rPr>
              <a:t>Üre’nin</a:t>
            </a:r>
            <a:r>
              <a:rPr lang="tr-TR" sz="2800" dirty="0">
                <a:ea typeface="+mj-lt"/>
                <a:cs typeface="+mj-lt"/>
              </a:rPr>
              <a:t> </a:t>
            </a:r>
            <a:r>
              <a:rPr lang="tr-TR" sz="2800" dirty="0" smtClean="0">
                <a:ea typeface="+mj-lt"/>
                <a:cs typeface="+mj-lt"/>
              </a:rPr>
              <a:t>1918-1939 arası Türkiye’ye sığınan Beyaz Rus mültecilere yönelik politikaları konulu İngilizce konferansı </a:t>
            </a:r>
            <a:r>
              <a:rPr lang="tr-TR" sz="2800" dirty="0">
                <a:ea typeface="+mj-lt"/>
                <a:cs typeface="+mj-lt"/>
              </a:rPr>
              <a:t>(25 Kasım 2019)</a:t>
            </a:r>
            <a:endParaRPr lang="tr-TR" sz="2800" dirty="0"/>
          </a:p>
        </p:txBody>
      </p:sp>
      <p:pic>
        <p:nvPicPr>
          <p:cNvPr id="5" name="Resim 5" descr="kişi, poz, iç mekan, fotoğraf içeren bir resim&#10;&#10;Çok yüksek güvenilirlikle oluşturulmuş açıklama">
            <a:extLst>
              <a:ext uri="{FF2B5EF4-FFF2-40B4-BE49-F238E27FC236}">
                <a16:creationId xmlns:a16="http://schemas.microsoft.com/office/drawing/2014/main" id="{947C68FB-52F8-4552-AA1D-2DEEB6963B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76165" y="235344"/>
            <a:ext cx="4186968" cy="3121994"/>
          </a:xfrm>
        </p:spPr>
      </p:pic>
      <p:pic>
        <p:nvPicPr>
          <p:cNvPr id="6" name="Resim 6" descr="iç mekan, kişi, kadın, dik içeren bir resim&#10;&#10;Çok yüksek güvenilirlikle oluşturulmuş açıklama">
            <a:extLst>
              <a:ext uri="{FF2B5EF4-FFF2-40B4-BE49-F238E27FC236}">
                <a16:creationId xmlns:a16="http://schemas.microsoft.com/office/drawing/2014/main" id="{26954F6A-A296-4567-890E-D830781710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2553" y="233651"/>
            <a:ext cx="3696223" cy="3116633"/>
          </a:xfrm>
        </p:spPr>
      </p:pic>
      <p:pic>
        <p:nvPicPr>
          <p:cNvPr id="7" name="Resim 7" descr="tavan, iç mekan, oda, yaşama içeren bir resim&#10;&#10;Çok yüksek güvenilirlikle oluşturulmuş açıklama">
            <a:extLst>
              <a:ext uri="{FF2B5EF4-FFF2-40B4-BE49-F238E27FC236}">
                <a16:creationId xmlns:a16="http://schemas.microsoft.com/office/drawing/2014/main" id="{BFCA20AE-AAAB-4E89-86E7-A6D307401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743" y="229122"/>
            <a:ext cx="4058432" cy="3122112"/>
          </a:xfrm>
          <a:prstGeom prst="rect">
            <a:avLst/>
          </a:prstGeom>
        </p:spPr>
      </p:pic>
      <p:pic>
        <p:nvPicPr>
          <p:cNvPr id="8" name="İçerik Yer Tutucusu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545" y="3357338"/>
            <a:ext cx="4945630" cy="350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42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46BCA0-A442-46AA-B9B5-CB25E64DB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18" y="4358126"/>
            <a:ext cx="11420182" cy="1485900"/>
          </a:xfrm>
        </p:spPr>
        <p:txBody>
          <a:bodyPr>
            <a:normAutofit/>
          </a:bodyPr>
          <a:lstStyle/>
          <a:p>
            <a:r>
              <a:rPr lang="tr-TR" sz="2800" dirty="0">
                <a:ea typeface="+mj-lt"/>
                <a:cs typeface="+mj-lt"/>
              </a:rPr>
              <a:t>Yaşar Üniversitesi'nden Sayın </a:t>
            </a:r>
            <a:r>
              <a:rPr lang="tr-TR" sz="2800" dirty="0" smtClean="0">
                <a:ea typeface="+mj-lt"/>
                <a:cs typeface="+mj-lt"/>
              </a:rPr>
              <a:t>Prof. Dr. Emre İşeri’nin Türkiye'nin </a:t>
            </a:r>
            <a:r>
              <a:rPr lang="tr-TR" sz="2800" dirty="0">
                <a:ea typeface="+mj-lt"/>
                <a:cs typeface="+mj-lt"/>
              </a:rPr>
              <a:t>Doğu Akdeniz Enerji ve Güvenlik Politikaları</a:t>
            </a:r>
            <a:r>
              <a:rPr lang="tr-TR" dirty="0">
                <a:ea typeface="+mj-lt"/>
                <a:cs typeface="+mj-lt"/>
              </a:rPr>
              <a:t> </a:t>
            </a:r>
            <a:r>
              <a:rPr lang="tr-TR" sz="2800" dirty="0">
                <a:ea typeface="+mj-lt"/>
                <a:cs typeface="+mj-lt"/>
              </a:rPr>
              <a:t>konusundaki İngilizce k</a:t>
            </a:r>
            <a:r>
              <a:rPr lang="tr-TR" sz="2800" dirty="0" smtClean="0">
                <a:ea typeface="+mj-lt"/>
                <a:cs typeface="+mj-lt"/>
              </a:rPr>
              <a:t>onferansı </a:t>
            </a:r>
            <a:br>
              <a:rPr lang="tr-TR" sz="2800" dirty="0" smtClean="0">
                <a:ea typeface="+mj-lt"/>
                <a:cs typeface="+mj-lt"/>
              </a:rPr>
            </a:br>
            <a:r>
              <a:rPr lang="tr-TR" sz="2800" dirty="0" smtClean="0">
                <a:ea typeface="+mj-lt"/>
                <a:cs typeface="+mj-lt"/>
              </a:rPr>
              <a:t>(</a:t>
            </a:r>
            <a:r>
              <a:rPr lang="tr-TR" sz="2800" dirty="0">
                <a:ea typeface="+mj-lt"/>
                <a:cs typeface="+mj-lt"/>
              </a:rPr>
              <a:t>18 Aralık 2019)</a:t>
            </a:r>
            <a:endParaRPr lang="tr-TR" sz="2800" dirty="0"/>
          </a:p>
        </p:txBody>
      </p:sp>
      <p:pic>
        <p:nvPicPr>
          <p:cNvPr id="5" name="Resim 5" descr="tavan, iç mekan, kişi, adam içeren bir resim&#10;&#10;Çok yüksek güvenilirlikle oluşturulmuş açıklama">
            <a:extLst>
              <a:ext uri="{FF2B5EF4-FFF2-40B4-BE49-F238E27FC236}">
                <a16:creationId xmlns:a16="http://schemas.microsoft.com/office/drawing/2014/main" id="{C7628BC7-D826-4776-AD0E-F8F38C5FD6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4860" y="110290"/>
            <a:ext cx="4086522" cy="3381697"/>
          </a:xfrm>
        </p:spPr>
      </p:pic>
      <p:pic>
        <p:nvPicPr>
          <p:cNvPr id="12" name="Resim 12" descr="kişi, tavan, iç mekan, dik içeren bir resim&#10;&#10;Çok yüksek güvenilirlikle oluşturulmuş açıklama">
            <a:extLst>
              <a:ext uri="{FF2B5EF4-FFF2-40B4-BE49-F238E27FC236}">
                <a16:creationId xmlns:a16="http://schemas.microsoft.com/office/drawing/2014/main" id="{16E0B98A-F5BE-45CE-9835-9D461BD2C2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21382" y="110290"/>
            <a:ext cx="3160535" cy="3381697"/>
          </a:xfrm>
        </p:spPr>
      </p:pic>
      <p:pic>
        <p:nvPicPr>
          <p:cNvPr id="14" name="Resim 14" descr="iç mekan, tavan, kişi, tablo içeren bir resim&#10;&#10;Çok yüksek güvenilirlikle oluşturulmuş açıklama">
            <a:extLst>
              <a:ext uri="{FF2B5EF4-FFF2-40B4-BE49-F238E27FC236}">
                <a16:creationId xmlns:a16="http://schemas.microsoft.com/office/drawing/2014/main" id="{6CA780DE-20E0-4656-946B-925A683B5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0909" y="110420"/>
            <a:ext cx="4063429" cy="339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51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18B902-1CC1-4FFE-A0CF-B40714D2E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972" y="4054318"/>
            <a:ext cx="6510884" cy="1485900"/>
          </a:xfrm>
        </p:spPr>
        <p:txBody>
          <a:bodyPr>
            <a:normAutofit fontScale="90000"/>
          </a:bodyPr>
          <a:lstStyle/>
          <a:p>
            <a:r>
              <a:rPr lang="tr-TR" sz="2800" dirty="0">
                <a:ea typeface="+mj-lt"/>
                <a:cs typeface="+mj-lt"/>
              </a:rPr>
              <a:t>ABD Washington </a:t>
            </a:r>
            <a:r>
              <a:rPr lang="tr-TR" sz="2800" dirty="0" smtClean="0">
                <a:ea typeface="+mj-lt"/>
                <a:cs typeface="+mj-lt"/>
              </a:rPr>
              <a:t>Üniversitesi'nde </a:t>
            </a:r>
            <a:r>
              <a:rPr lang="tr-TR" sz="2800" dirty="0">
                <a:ea typeface="+mj-lt"/>
                <a:cs typeface="+mj-lt"/>
              </a:rPr>
              <a:t>Doktora </a:t>
            </a:r>
            <a:r>
              <a:rPr lang="tr-TR" sz="2800" dirty="0" smtClean="0">
                <a:ea typeface="+mj-lt"/>
                <a:cs typeface="+mj-lt"/>
              </a:rPr>
              <a:t>adayı Sayın </a:t>
            </a:r>
            <a:r>
              <a:rPr lang="tr-TR" sz="2800" dirty="0">
                <a:ea typeface="+mj-lt"/>
                <a:cs typeface="+mj-lt"/>
              </a:rPr>
              <a:t>Berkay Gülen’in Türk dış politikası yapım süreci </a:t>
            </a:r>
            <a:r>
              <a:rPr lang="tr-TR" sz="2800" dirty="0" smtClean="0">
                <a:ea typeface="+mj-lt"/>
                <a:cs typeface="+mj-lt"/>
              </a:rPr>
              <a:t>hakkındaki İngilizce konferansı. </a:t>
            </a:r>
            <a:r>
              <a:rPr lang="tr-TR" sz="2800" dirty="0">
                <a:ea typeface="+mj-lt"/>
                <a:cs typeface="+mj-lt"/>
              </a:rPr>
              <a:t>(25 Aralık 2019)</a:t>
            </a:r>
            <a:endParaRPr lang="tr-TR" sz="2800" dirty="0"/>
          </a:p>
        </p:txBody>
      </p:sp>
      <p:pic>
        <p:nvPicPr>
          <p:cNvPr id="5" name="Resim 5" descr="iç mekan, kişi, dik, adam içeren bir resim&#10;&#10;Çok yüksek güvenilirlikle oluşturulmuş açıklama">
            <a:extLst>
              <a:ext uri="{FF2B5EF4-FFF2-40B4-BE49-F238E27FC236}">
                <a16:creationId xmlns:a16="http://schemas.microsoft.com/office/drawing/2014/main" id="{6DBDD931-86EE-401C-B202-E2F726E797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7935" y="398028"/>
            <a:ext cx="3519554" cy="2847975"/>
          </a:xfrm>
        </p:spPr>
      </p:pic>
      <p:pic>
        <p:nvPicPr>
          <p:cNvPr id="6" name="Resim 6" descr="kişi, iç mekan, grup, insanlar içeren bir resim&#10;&#10;Çok yüksek güvenilirlikle oluşturulmuş açıklama">
            <a:extLst>
              <a:ext uri="{FF2B5EF4-FFF2-40B4-BE49-F238E27FC236}">
                <a16:creationId xmlns:a16="http://schemas.microsoft.com/office/drawing/2014/main" id="{E702829A-A75A-4A9D-9483-22A30AA31C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059842" y="393517"/>
            <a:ext cx="4134637" cy="2856996"/>
          </a:xfrm>
        </p:spPr>
      </p:pic>
      <p:pic>
        <p:nvPicPr>
          <p:cNvPr id="7" name="Resim 7" descr="tavan, iç mekan, oda, tablo içeren bir resim&#10;&#10;Çok yüksek güvenilirlikle oluşturulmuş açıklama">
            <a:extLst>
              <a:ext uri="{FF2B5EF4-FFF2-40B4-BE49-F238E27FC236}">
                <a16:creationId xmlns:a16="http://schemas.microsoft.com/office/drawing/2014/main" id="{C832B26B-BBEB-4369-A4F7-F5E15FA5F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263" y="398220"/>
            <a:ext cx="4465530" cy="284654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734" y="3255216"/>
            <a:ext cx="4627265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9184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TF00001241</Template>
  <TotalTime>18</TotalTime>
  <Words>159</Words>
  <Application>Microsoft Office PowerPoint</Application>
  <PresentationFormat>Geniş ekran</PresentationFormat>
  <Paragraphs>8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0" baseType="lpstr">
      <vt:lpstr>Franklin Gothic Book</vt:lpstr>
      <vt:lpstr>Times New Roman</vt:lpstr>
      <vt:lpstr>Crop</vt:lpstr>
      <vt:lpstr>ULUSLARARASI İLİŞKİLER BÖLÜMÜ 2019 YILI KONFERANSLARI: Misafir konuşmacılar</vt:lpstr>
      <vt:lpstr>Orta Doğu Teknik Üniversitesi Uluslararası İlişkiler Bölümü Doktora adayı Sayın Zehra Funda Savaş'ın  ‘Türkiye- İran İlişkilerinin Neoklasik Realist Analizi’ konulu konferansı (19 Nisan 2019)</vt:lpstr>
      <vt:lpstr>Yalova Üniversitesi Araştırma Görevlisi Sayın Adnan Dal'ın 'Dünya Siyasetinde Arktik Konseyi'nin Yönetişimdeki Rolü' konferansı  (2 Ekim 2019)</vt:lpstr>
      <vt:lpstr>İKÇÜ Uluslararası İlişkiler Bölümü Doktora öğrencisi Tevfik Karpuzcu'nun ‘2011-2016 Yılları Arasında Türk Dış Politikasının Oluşmasında Think Tank Elitlerinin Etkisi’ konferansı  (11 Kasım 2019)</vt:lpstr>
      <vt:lpstr>Tobb Üniversitesi’nden Sayın Dr. Pınar Üre’nin 1918-1939 arası Türkiye’ye sığınan Beyaz Rus mültecilere yönelik politikaları konulu İngilizce konferansı (25 Kasım 2019)</vt:lpstr>
      <vt:lpstr>Yaşar Üniversitesi'nden Sayın Prof. Dr. Emre İşeri’nin Türkiye'nin Doğu Akdeniz Enerji ve Güvenlik Politikaları konusundaki İngilizce konferansı  (18 Aralık 2019)</vt:lpstr>
      <vt:lpstr>ABD Washington Üniversitesi'nde Doktora adayı Sayın Berkay Gülen’in Türk dış politikası yapım süreci hakkındaki İngilizce konferansı. (25 Aralık 2019)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Dell-5590</dc:creator>
  <cp:lastModifiedBy>Dell-5590</cp:lastModifiedBy>
  <cp:revision>210</cp:revision>
  <dcterms:created xsi:type="dcterms:W3CDTF">2020-05-17T15:13:20Z</dcterms:created>
  <dcterms:modified xsi:type="dcterms:W3CDTF">2020-05-18T10:53:47Z</dcterms:modified>
</cp:coreProperties>
</file>