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57" r:id="rId3"/>
    <p:sldId id="263" r:id="rId4"/>
    <p:sldId id="385" r:id="rId5"/>
    <p:sldId id="260" r:id="rId6"/>
    <p:sldId id="261" r:id="rId7"/>
    <p:sldId id="368" r:id="rId8"/>
    <p:sldId id="258" r:id="rId9"/>
    <p:sldId id="299" r:id="rId10"/>
    <p:sldId id="269" r:id="rId11"/>
    <p:sldId id="270" r:id="rId12"/>
    <p:sldId id="452" r:id="rId13"/>
    <p:sldId id="275" r:id="rId14"/>
    <p:sldId id="276" r:id="rId15"/>
    <p:sldId id="354" r:id="rId16"/>
    <p:sldId id="279" r:id="rId17"/>
    <p:sldId id="312" r:id="rId18"/>
    <p:sldId id="400" r:id="rId19"/>
    <p:sldId id="370" r:id="rId20"/>
    <p:sldId id="406" r:id="rId21"/>
    <p:sldId id="407" r:id="rId22"/>
    <p:sldId id="408" r:id="rId23"/>
    <p:sldId id="399" r:id="rId24"/>
    <p:sldId id="445" r:id="rId25"/>
    <p:sldId id="281" r:id="rId26"/>
    <p:sldId id="355" r:id="rId27"/>
    <p:sldId id="356" r:id="rId28"/>
    <p:sldId id="357" r:id="rId29"/>
    <p:sldId id="413" r:id="rId30"/>
    <p:sldId id="401" r:id="rId31"/>
    <p:sldId id="371" r:id="rId32"/>
    <p:sldId id="363" r:id="rId33"/>
    <p:sldId id="364" r:id="rId34"/>
    <p:sldId id="402" r:id="rId35"/>
    <p:sldId id="417" r:id="rId36"/>
    <p:sldId id="361" r:id="rId37"/>
    <p:sldId id="362" r:id="rId38"/>
    <p:sldId id="453" r:id="rId39"/>
    <p:sldId id="403" r:id="rId40"/>
    <p:sldId id="380" r:id="rId41"/>
    <p:sldId id="365" r:id="rId42"/>
    <p:sldId id="366" r:id="rId43"/>
    <p:sldId id="454" r:id="rId44"/>
    <p:sldId id="404" r:id="rId45"/>
    <p:sldId id="433" r:id="rId46"/>
    <p:sldId id="367" r:id="rId47"/>
    <p:sldId id="437" r:id="rId48"/>
    <p:sldId id="410" r:id="rId49"/>
    <p:sldId id="435" r:id="rId50"/>
    <p:sldId id="420" r:id="rId51"/>
    <p:sldId id="441" r:id="rId52"/>
    <p:sldId id="277" r:id="rId53"/>
  </p:sldIdLst>
  <p:sldSz cx="9144000" cy="6858000" type="screen4x3"/>
  <p:notesSz cx="6797675" cy="9928225"/>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5590"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5332" autoAdjust="0"/>
  </p:normalViewPr>
  <p:slideViewPr>
    <p:cSldViewPr>
      <p:cViewPr varScale="1">
        <p:scale>
          <a:sx n="111" d="100"/>
          <a:sy n="111" d="100"/>
        </p:scale>
        <p:origin x="1596"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 xmlns:a16="http://schemas.microsoft.com/office/drawing/2014/main" id="{FD61731F-C6D1-4B38-AFD2-9C15906CB9A1}"/>
              </a:ext>
            </a:extLst>
          </p:cNvPr>
          <p:cNvSpPr>
            <a:spLocks noGrp="1"/>
          </p:cNvSpPr>
          <p:nvPr>
            <p:ph type="hdr" sz="quarter"/>
          </p:nvPr>
        </p:nvSpPr>
        <p:spPr>
          <a:xfrm>
            <a:off x="0" y="0"/>
            <a:ext cx="2946400" cy="496967"/>
          </a:xfrm>
          <a:prstGeom prst="rect">
            <a:avLst/>
          </a:prstGeom>
        </p:spPr>
        <p:txBody>
          <a:bodyPr vert="horz" lIns="91440" tIns="45720" rIns="91440" bIns="45720" rtlCol="0"/>
          <a:lstStyle>
            <a:lvl1pPr algn="l" eaLnBrk="1" hangingPunct="1">
              <a:defRPr sz="1200">
                <a:latin typeface="Arial" charset="0"/>
              </a:defRPr>
            </a:lvl1pPr>
          </a:lstStyle>
          <a:p>
            <a:pPr>
              <a:defRPr/>
            </a:pPr>
            <a:endParaRPr lang="tr-TR"/>
          </a:p>
        </p:txBody>
      </p:sp>
      <p:sp>
        <p:nvSpPr>
          <p:cNvPr id="3" name="Veri Yer Tutucusu 2">
            <a:extLst>
              <a:ext uri="{FF2B5EF4-FFF2-40B4-BE49-F238E27FC236}">
                <a16:creationId xmlns="" xmlns:a16="http://schemas.microsoft.com/office/drawing/2014/main" id="{AA0A79C3-BAF5-41C3-9779-EE4418954B42}"/>
              </a:ext>
            </a:extLst>
          </p:cNvPr>
          <p:cNvSpPr>
            <a:spLocks noGrp="1"/>
          </p:cNvSpPr>
          <p:nvPr>
            <p:ph type="dt" idx="1"/>
          </p:nvPr>
        </p:nvSpPr>
        <p:spPr>
          <a:xfrm>
            <a:off x="3849688" y="0"/>
            <a:ext cx="2946400" cy="496967"/>
          </a:xfrm>
          <a:prstGeom prst="rect">
            <a:avLst/>
          </a:prstGeom>
        </p:spPr>
        <p:txBody>
          <a:bodyPr vert="horz" lIns="91440" tIns="45720" rIns="91440" bIns="45720" rtlCol="0"/>
          <a:lstStyle>
            <a:lvl1pPr algn="r" eaLnBrk="1" hangingPunct="1">
              <a:defRPr sz="1200">
                <a:latin typeface="Arial" charset="0"/>
              </a:defRPr>
            </a:lvl1pPr>
          </a:lstStyle>
          <a:p>
            <a:pPr>
              <a:defRPr/>
            </a:pPr>
            <a:fld id="{4AC7B25C-E0B2-4AED-9AA9-834A3F1C36F1}" type="datetimeFigureOut">
              <a:rPr lang="tr-TR"/>
              <a:pPr>
                <a:defRPr/>
              </a:pPr>
              <a:t>12.11.2024</a:t>
            </a:fld>
            <a:endParaRPr lang="tr-TR"/>
          </a:p>
        </p:txBody>
      </p:sp>
      <p:sp>
        <p:nvSpPr>
          <p:cNvPr id="4" name="Slayt Görüntüsü Yer Tutucusu 3">
            <a:extLst>
              <a:ext uri="{FF2B5EF4-FFF2-40B4-BE49-F238E27FC236}">
                <a16:creationId xmlns="" xmlns:a16="http://schemas.microsoft.com/office/drawing/2014/main" id="{AA9610AD-6528-449A-9EFF-85C56F1781D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 xmlns:a16="http://schemas.microsoft.com/office/drawing/2014/main" id="{E4747633-BF1F-4A43-926F-63AF4A9B8C15}"/>
              </a:ext>
            </a:extLst>
          </p:cNvPr>
          <p:cNvSpPr>
            <a:spLocks noGrp="1"/>
          </p:cNvSpPr>
          <p:nvPr>
            <p:ph type="body" sz="quarter" idx="3"/>
          </p:nvPr>
        </p:nvSpPr>
        <p:spPr>
          <a:xfrm>
            <a:off x="679450" y="4715629"/>
            <a:ext cx="5438775" cy="4467939"/>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a:extLst>
              <a:ext uri="{FF2B5EF4-FFF2-40B4-BE49-F238E27FC236}">
                <a16:creationId xmlns="" xmlns:a16="http://schemas.microsoft.com/office/drawing/2014/main" id="{85049B39-6D76-4B89-8D81-FF94F99D1D94}"/>
              </a:ext>
            </a:extLst>
          </p:cNvPr>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tr-TR"/>
          </a:p>
        </p:txBody>
      </p:sp>
      <p:sp>
        <p:nvSpPr>
          <p:cNvPr id="7" name="Slayt Numarası Yer Tutucusu 6">
            <a:extLst>
              <a:ext uri="{FF2B5EF4-FFF2-40B4-BE49-F238E27FC236}">
                <a16:creationId xmlns="" xmlns:a16="http://schemas.microsoft.com/office/drawing/2014/main" id="{0DCCA183-31E8-4667-9E5E-8BBFA4933681}"/>
              </a:ext>
            </a:extLst>
          </p:cNvPr>
          <p:cNvSpPr>
            <a:spLocks noGrp="1"/>
          </p:cNvSpPr>
          <p:nvPr>
            <p:ph type="sldNum" sz="quarter" idx="5"/>
          </p:nvPr>
        </p:nvSpPr>
        <p:spPr>
          <a:xfrm>
            <a:off x="3849688" y="9429671"/>
            <a:ext cx="2946400" cy="49696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60B11E2-86C9-46A9-8FCA-92FD9EF3C96D}" type="slidenum">
              <a:rPr lang="tr-TR" altLang="tr-TR"/>
              <a:pPr/>
              <a:t>‹#›</a:t>
            </a:fld>
            <a:endParaRPr lang="tr-TR" altLang="tr-TR"/>
          </a:p>
        </p:txBody>
      </p:sp>
    </p:spTree>
    <p:extLst>
      <p:ext uri="{BB962C8B-B14F-4D97-AF65-F5344CB8AC3E}">
        <p14:creationId xmlns:p14="http://schemas.microsoft.com/office/powerpoint/2010/main" val="48767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ayt Görüntüsü Yer Tutucusu 1">
            <a:extLst>
              <a:ext uri="{FF2B5EF4-FFF2-40B4-BE49-F238E27FC236}">
                <a16:creationId xmlns="" xmlns:a16="http://schemas.microsoft.com/office/drawing/2014/main" id="{09929C05-1258-4200-8F7F-DD8CE5E8920C}"/>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 Yer Tutucusu 2">
            <a:extLst>
              <a:ext uri="{FF2B5EF4-FFF2-40B4-BE49-F238E27FC236}">
                <a16:creationId xmlns="" xmlns:a16="http://schemas.microsoft.com/office/drawing/2014/main" id="{141D930D-4AC6-4556-A149-08189A0D1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100" name="Slayt Numarası Yer Tutucusu 3">
            <a:extLst>
              <a:ext uri="{FF2B5EF4-FFF2-40B4-BE49-F238E27FC236}">
                <a16:creationId xmlns="" xmlns:a16="http://schemas.microsoft.com/office/drawing/2014/main" id="{9556AF1F-E1E5-4978-8AEE-B86B0BDB22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E411D3-E1EC-477C-A216-94E8B0C0C3F3}" type="slidenum">
              <a:rPr lang="tr-TR" altLang="tr-TR">
                <a:latin typeface="Arial" panose="020B0604020202020204" pitchFamily="34" charset="0"/>
              </a:rPr>
              <a:pPr>
                <a:spcBef>
                  <a:spcPct val="0"/>
                </a:spcBef>
              </a:pPr>
              <a:t>1</a:t>
            </a:fld>
            <a:endParaRPr lang="tr-TR" altLang="tr-TR">
              <a:latin typeface="Arial" panose="020B0604020202020204" pitchFamily="34" charset="0"/>
            </a:endParaRPr>
          </a:p>
        </p:txBody>
      </p:sp>
    </p:spTree>
    <p:extLst>
      <p:ext uri="{BB962C8B-B14F-4D97-AF65-F5344CB8AC3E}">
        <p14:creationId xmlns:p14="http://schemas.microsoft.com/office/powerpoint/2010/main" val="2221346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0B11E2-86C9-46A9-8FCA-92FD9EF3C96D}" type="slidenum">
              <a:rPr lang="tr-TR" altLang="tr-TR" smtClean="0"/>
              <a:pPr/>
              <a:t>36</a:t>
            </a:fld>
            <a:endParaRPr lang="tr-TR" altLang="tr-TR"/>
          </a:p>
        </p:txBody>
      </p:sp>
    </p:spTree>
    <p:extLst>
      <p:ext uri="{BB962C8B-B14F-4D97-AF65-F5344CB8AC3E}">
        <p14:creationId xmlns:p14="http://schemas.microsoft.com/office/powerpoint/2010/main" val="346850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a:extLst>
              <a:ext uri="{FF2B5EF4-FFF2-40B4-BE49-F238E27FC236}">
                <a16:creationId xmlns="" xmlns:a16="http://schemas.microsoft.com/office/drawing/2014/main" id="{3B5360BA-F129-4C4B-8F07-6B2D0CBE0020}"/>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 Yer Tutucusu 2">
            <a:extLst>
              <a:ext uri="{FF2B5EF4-FFF2-40B4-BE49-F238E27FC236}">
                <a16:creationId xmlns="" xmlns:a16="http://schemas.microsoft.com/office/drawing/2014/main" id="{EFDE409D-8E3E-4654-8FAC-176D4F0ECD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0180" name="Slayt Numarası Yer Tutucusu 3">
            <a:extLst>
              <a:ext uri="{FF2B5EF4-FFF2-40B4-BE49-F238E27FC236}">
                <a16:creationId xmlns="" xmlns:a16="http://schemas.microsoft.com/office/drawing/2014/main" id="{5876ECC5-4281-40F3-B15E-EB4DD8101A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7D4C38-3369-43DF-A679-64F99379B146}" type="slidenum">
              <a:rPr lang="tr-TR" altLang="tr-TR">
                <a:latin typeface="Arial" panose="020B0604020202020204" pitchFamily="34" charset="0"/>
              </a:rPr>
              <a:pPr>
                <a:spcBef>
                  <a:spcPct val="0"/>
                </a:spcBef>
              </a:pPr>
              <a:t>39</a:t>
            </a:fld>
            <a:endParaRPr lang="tr-TR" altLang="tr-TR">
              <a:latin typeface="Arial" panose="020B0604020202020204" pitchFamily="34" charset="0"/>
            </a:endParaRPr>
          </a:p>
        </p:txBody>
      </p:sp>
    </p:spTree>
    <p:extLst>
      <p:ext uri="{BB962C8B-B14F-4D97-AF65-F5344CB8AC3E}">
        <p14:creationId xmlns:p14="http://schemas.microsoft.com/office/powerpoint/2010/main" val="219522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a:extLst>
              <a:ext uri="{FF2B5EF4-FFF2-40B4-BE49-F238E27FC236}">
                <a16:creationId xmlns="" xmlns:a16="http://schemas.microsoft.com/office/drawing/2014/main" id="{863378EE-7BB4-42C6-B135-0504D30FD97B}"/>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a:extLst>
              <a:ext uri="{FF2B5EF4-FFF2-40B4-BE49-F238E27FC236}">
                <a16:creationId xmlns="" xmlns:a16="http://schemas.microsoft.com/office/drawing/2014/main" id="{DC02D875-BE83-495F-9797-2651932AB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8372" name="Slayt Numarası Yer Tutucusu 3">
            <a:extLst>
              <a:ext uri="{FF2B5EF4-FFF2-40B4-BE49-F238E27FC236}">
                <a16:creationId xmlns="" xmlns:a16="http://schemas.microsoft.com/office/drawing/2014/main" id="{2A03C365-E7EE-4825-8729-27A313D4B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E28DAB-00EB-4178-9A3B-242F97B1FD16}" type="slidenum">
              <a:rPr lang="tr-TR" altLang="tr-TR">
                <a:latin typeface="Arial" panose="020B0604020202020204" pitchFamily="34" charset="0"/>
              </a:rPr>
              <a:pPr>
                <a:spcBef>
                  <a:spcPct val="0"/>
                </a:spcBef>
              </a:pPr>
              <a:t>44</a:t>
            </a:fld>
            <a:endParaRPr lang="tr-TR" altLang="tr-TR">
              <a:latin typeface="Arial" panose="020B0604020202020204" pitchFamily="34" charset="0"/>
            </a:endParaRPr>
          </a:p>
        </p:txBody>
      </p:sp>
    </p:spTree>
    <p:extLst>
      <p:ext uri="{BB962C8B-B14F-4D97-AF65-F5344CB8AC3E}">
        <p14:creationId xmlns:p14="http://schemas.microsoft.com/office/powerpoint/2010/main" val="357495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a:extLst>
              <a:ext uri="{FF2B5EF4-FFF2-40B4-BE49-F238E27FC236}">
                <a16:creationId xmlns="" xmlns:a16="http://schemas.microsoft.com/office/drawing/2014/main" id="{43F53F6E-9AB7-4E3D-A312-9AA9A2959334}"/>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a:extLst>
              <a:ext uri="{FF2B5EF4-FFF2-40B4-BE49-F238E27FC236}">
                <a16:creationId xmlns="" xmlns:a16="http://schemas.microsoft.com/office/drawing/2014/main" id="{8E5C57FF-CCA3-4EE7-8DA0-495E7A931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1444" name="Slayt Numarası Yer Tutucusu 3">
            <a:extLst>
              <a:ext uri="{FF2B5EF4-FFF2-40B4-BE49-F238E27FC236}">
                <a16:creationId xmlns="" xmlns:a16="http://schemas.microsoft.com/office/drawing/2014/main" id="{BAB307CC-D072-4425-9840-C508AFEACC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3C49E7-CEC0-4D74-971B-B2E5518E35B4}" type="slidenum">
              <a:rPr lang="tr-TR" altLang="tr-TR"/>
              <a:pPr/>
              <a:t>46</a:t>
            </a:fld>
            <a:endParaRPr lang="tr-TR" altLang="tr-TR"/>
          </a:p>
        </p:txBody>
      </p:sp>
    </p:spTree>
    <p:extLst>
      <p:ext uri="{BB962C8B-B14F-4D97-AF65-F5344CB8AC3E}">
        <p14:creationId xmlns:p14="http://schemas.microsoft.com/office/powerpoint/2010/main" val="229446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a:extLst>
              <a:ext uri="{FF2B5EF4-FFF2-40B4-BE49-F238E27FC236}">
                <a16:creationId xmlns="" xmlns:a16="http://schemas.microsoft.com/office/drawing/2014/main" id="{43F53F6E-9AB7-4E3D-A312-9AA9A2959334}"/>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a:extLst>
              <a:ext uri="{FF2B5EF4-FFF2-40B4-BE49-F238E27FC236}">
                <a16:creationId xmlns="" xmlns:a16="http://schemas.microsoft.com/office/drawing/2014/main" id="{8E5C57FF-CCA3-4EE7-8DA0-495E7A931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1444" name="Slayt Numarası Yer Tutucusu 3">
            <a:extLst>
              <a:ext uri="{FF2B5EF4-FFF2-40B4-BE49-F238E27FC236}">
                <a16:creationId xmlns="" xmlns:a16="http://schemas.microsoft.com/office/drawing/2014/main" id="{BAB307CC-D072-4425-9840-C508AFEACC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3C49E7-CEC0-4D74-971B-B2E5518E35B4}" type="slidenum">
              <a:rPr lang="tr-TR" altLang="tr-TR"/>
              <a:pPr/>
              <a:t>47</a:t>
            </a:fld>
            <a:endParaRPr lang="tr-TR" altLang="tr-TR"/>
          </a:p>
        </p:txBody>
      </p:sp>
    </p:spTree>
    <p:extLst>
      <p:ext uri="{BB962C8B-B14F-4D97-AF65-F5344CB8AC3E}">
        <p14:creationId xmlns:p14="http://schemas.microsoft.com/office/powerpoint/2010/main" val="284975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a:extLst>
              <a:ext uri="{FF2B5EF4-FFF2-40B4-BE49-F238E27FC236}">
                <a16:creationId xmlns="" xmlns:a16="http://schemas.microsoft.com/office/drawing/2014/main" id="{872DAEC2-0BEF-423A-AA57-D7BF55D3713E}"/>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 Yer Tutucusu 2">
            <a:extLst>
              <a:ext uri="{FF2B5EF4-FFF2-40B4-BE49-F238E27FC236}">
                <a16:creationId xmlns="" xmlns:a16="http://schemas.microsoft.com/office/drawing/2014/main" id="{71BE0979-7171-4FDA-8D70-DE79ECB23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3492" name="Slayt Numarası Yer Tutucusu 3">
            <a:extLst>
              <a:ext uri="{FF2B5EF4-FFF2-40B4-BE49-F238E27FC236}">
                <a16:creationId xmlns="" xmlns:a16="http://schemas.microsoft.com/office/drawing/2014/main" id="{D48818EC-A856-4144-8C38-456B16D06B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C10A09-D01E-43DA-A034-4B832A36B7DF}" type="slidenum">
              <a:rPr lang="tr-TR" altLang="tr-TR">
                <a:latin typeface="Arial" panose="020B0604020202020204" pitchFamily="34" charset="0"/>
              </a:rPr>
              <a:pPr>
                <a:spcBef>
                  <a:spcPct val="0"/>
                </a:spcBef>
              </a:pPr>
              <a:t>48</a:t>
            </a:fld>
            <a:endParaRPr lang="tr-TR" altLang="tr-TR">
              <a:latin typeface="Arial" panose="020B0604020202020204" pitchFamily="34" charset="0"/>
            </a:endParaRPr>
          </a:p>
        </p:txBody>
      </p:sp>
    </p:spTree>
    <p:extLst>
      <p:ext uri="{BB962C8B-B14F-4D97-AF65-F5344CB8AC3E}">
        <p14:creationId xmlns:p14="http://schemas.microsoft.com/office/powerpoint/2010/main" val="94431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a:extLst>
              <a:ext uri="{FF2B5EF4-FFF2-40B4-BE49-F238E27FC236}">
                <a16:creationId xmlns="" xmlns:a16="http://schemas.microsoft.com/office/drawing/2014/main" id="{049A36AC-222C-4CEE-A23D-55DD6DEED901}"/>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 Yer Tutucusu 2">
            <a:extLst>
              <a:ext uri="{FF2B5EF4-FFF2-40B4-BE49-F238E27FC236}">
                <a16:creationId xmlns="" xmlns:a16="http://schemas.microsoft.com/office/drawing/2014/main" id="{4146CE88-6BC4-41EA-A353-EE9982B27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6564" name="Slayt Numarası Yer Tutucusu 3">
            <a:extLst>
              <a:ext uri="{FF2B5EF4-FFF2-40B4-BE49-F238E27FC236}">
                <a16:creationId xmlns="" xmlns:a16="http://schemas.microsoft.com/office/drawing/2014/main" id="{6C38F7D7-1B0F-4F37-9C9B-B76BD1D0A8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108367-2C8E-455B-983C-AE1B47673723}" type="slidenum">
              <a:rPr lang="tr-TR" altLang="tr-TR"/>
              <a:pPr/>
              <a:t>50</a:t>
            </a:fld>
            <a:endParaRPr lang="tr-TR" altLang="tr-TR"/>
          </a:p>
        </p:txBody>
      </p:sp>
    </p:spTree>
    <p:extLst>
      <p:ext uri="{BB962C8B-B14F-4D97-AF65-F5344CB8AC3E}">
        <p14:creationId xmlns:p14="http://schemas.microsoft.com/office/powerpoint/2010/main" val="394200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a:extLst>
              <a:ext uri="{FF2B5EF4-FFF2-40B4-BE49-F238E27FC236}">
                <a16:creationId xmlns="" xmlns:a16="http://schemas.microsoft.com/office/drawing/2014/main" id="{049A36AC-222C-4CEE-A23D-55DD6DEED901}"/>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 Yer Tutucusu 2">
            <a:extLst>
              <a:ext uri="{FF2B5EF4-FFF2-40B4-BE49-F238E27FC236}">
                <a16:creationId xmlns="" xmlns:a16="http://schemas.microsoft.com/office/drawing/2014/main" id="{4146CE88-6BC4-41EA-A353-EE9982B27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6564" name="Slayt Numarası Yer Tutucusu 3">
            <a:extLst>
              <a:ext uri="{FF2B5EF4-FFF2-40B4-BE49-F238E27FC236}">
                <a16:creationId xmlns="" xmlns:a16="http://schemas.microsoft.com/office/drawing/2014/main" id="{6C38F7D7-1B0F-4F37-9C9B-B76BD1D0A8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108367-2C8E-455B-983C-AE1B47673723}" type="slidenum">
              <a:rPr lang="tr-TR" altLang="tr-TR"/>
              <a:pPr/>
              <a:t>51</a:t>
            </a:fld>
            <a:endParaRPr lang="tr-TR" altLang="tr-TR"/>
          </a:p>
        </p:txBody>
      </p:sp>
    </p:spTree>
    <p:extLst>
      <p:ext uri="{BB962C8B-B14F-4D97-AF65-F5344CB8AC3E}">
        <p14:creationId xmlns:p14="http://schemas.microsoft.com/office/powerpoint/2010/main" val="203340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a:extLst>
              <a:ext uri="{FF2B5EF4-FFF2-40B4-BE49-F238E27FC236}">
                <a16:creationId xmlns="" xmlns:a16="http://schemas.microsoft.com/office/drawing/2014/main" id="{96186D13-DD8A-4066-8AFA-24EB4F0DB557}"/>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 Yer Tutucusu 2">
            <a:extLst>
              <a:ext uri="{FF2B5EF4-FFF2-40B4-BE49-F238E27FC236}">
                <a16:creationId xmlns="" xmlns:a16="http://schemas.microsoft.com/office/drawing/2014/main" id="{627737B9-6D9A-4DFC-896F-5CCB3DAED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9220" name="Slayt Numarası Yer Tutucusu 3">
            <a:extLst>
              <a:ext uri="{FF2B5EF4-FFF2-40B4-BE49-F238E27FC236}">
                <a16:creationId xmlns="" xmlns:a16="http://schemas.microsoft.com/office/drawing/2014/main" id="{777813A0-96B2-4DD4-BF75-8E3213451B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BC7D0-438A-410B-87BC-FCCB78E4F625}" type="slidenum">
              <a:rPr lang="tr-TR" altLang="tr-TR">
                <a:latin typeface="Arial" panose="020B0604020202020204" pitchFamily="34" charset="0"/>
              </a:rPr>
              <a:pPr>
                <a:spcBef>
                  <a:spcPct val="0"/>
                </a:spcBef>
              </a:pPr>
              <a:t>5</a:t>
            </a:fld>
            <a:endParaRPr lang="tr-TR" altLang="tr-TR">
              <a:latin typeface="Arial" panose="020B0604020202020204" pitchFamily="34" charset="0"/>
            </a:endParaRPr>
          </a:p>
        </p:txBody>
      </p:sp>
    </p:spTree>
    <p:extLst>
      <p:ext uri="{BB962C8B-B14F-4D97-AF65-F5344CB8AC3E}">
        <p14:creationId xmlns:p14="http://schemas.microsoft.com/office/powerpoint/2010/main" val="19176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Görüntüsü Yer Tutucusu 1">
            <a:extLst>
              <a:ext uri="{FF2B5EF4-FFF2-40B4-BE49-F238E27FC236}">
                <a16:creationId xmlns="" xmlns:a16="http://schemas.microsoft.com/office/drawing/2014/main" id="{D0759206-FE2D-4E57-A9F2-B85E953BF57A}"/>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 Yer Tutucusu 2">
            <a:extLst>
              <a:ext uri="{FF2B5EF4-FFF2-40B4-BE49-F238E27FC236}">
                <a16:creationId xmlns="" xmlns:a16="http://schemas.microsoft.com/office/drawing/2014/main" id="{1D59809E-C507-4525-A572-B1CE3C42C0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3316" name="Slayt Numarası Yer Tutucusu 3">
            <a:extLst>
              <a:ext uri="{FF2B5EF4-FFF2-40B4-BE49-F238E27FC236}">
                <a16:creationId xmlns="" xmlns:a16="http://schemas.microsoft.com/office/drawing/2014/main" id="{E40BC85D-E053-4454-9B1B-AB347AE20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CEF95B-0574-43ED-A7B2-324589AE220E}" type="slidenum">
              <a:rPr lang="tr-TR" altLang="tr-TR"/>
              <a:pPr/>
              <a:t>8</a:t>
            </a:fld>
            <a:endParaRPr lang="tr-TR" altLang="tr-TR"/>
          </a:p>
        </p:txBody>
      </p:sp>
    </p:spTree>
    <p:extLst>
      <p:ext uri="{BB962C8B-B14F-4D97-AF65-F5344CB8AC3E}">
        <p14:creationId xmlns:p14="http://schemas.microsoft.com/office/powerpoint/2010/main" val="361217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a:extLst>
              <a:ext uri="{FF2B5EF4-FFF2-40B4-BE49-F238E27FC236}">
                <a16:creationId xmlns="" xmlns:a16="http://schemas.microsoft.com/office/drawing/2014/main" id="{64285D61-FE1D-479B-891B-9993BB476134}"/>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 Yer Tutucusu 2">
            <a:extLst>
              <a:ext uri="{FF2B5EF4-FFF2-40B4-BE49-F238E27FC236}">
                <a16:creationId xmlns="" xmlns:a16="http://schemas.microsoft.com/office/drawing/2014/main" id="{72EBEB7A-510C-449B-BE34-A55B31B23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8612" name="Slayt Numarası Yer Tutucusu 3">
            <a:extLst>
              <a:ext uri="{FF2B5EF4-FFF2-40B4-BE49-F238E27FC236}">
                <a16:creationId xmlns="" xmlns:a16="http://schemas.microsoft.com/office/drawing/2014/main" id="{459043C6-0D8E-4079-884B-DB398BE01F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CA365B-57B9-45CD-9B9B-3892AE3CA615}" type="slidenum">
              <a:rPr lang="tr-TR" altLang="tr-TR"/>
              <a:pPr/>
              <a:t>10</a:t>
            </a:fld>
            <a:endParaRPr lang="tr-TR" altLang="tr-TR"/>
          </a:p>
        </p:txBody>
      </p:sp>
    </p:spTree>
    <p:extLst>
      <p:ext uri="{BB962C8B-B14F-4D97-AF65-F5344CB8AC3E}">
        <p14:creationId xmlns:p14="http://schemas.microsoft.com/office/powerpoint/2010/main" val="116690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Görüntüsü Yer Tutucusu 1">
            <a:extLst>
              <a:ext uri="{FF2B5EF4-FFF2-40B4-BE49-F238E27FC236}">
                <a16:creationId xmlns="" xmlns:a16="http://schemas.microsoft.com/office/drawing/2014/main" id="{BF081D88-A3F5-4AEF-ABCB-8D64DA78DCF1}"/>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 Yer Tutucusu 2">
            <a:extLst>
              <a:ext uri="{FF2B5EF4-FFF2-40B4-BE49-F238E27FC236}">
                <a16:creationId xmlns="" xmlns:a16="http://schemas.microsoft.com/office/drawing/2014/main" id="{A0551AA9-5D37-4749-947D-9F8CC96FA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5364" name="Slayt Numarası Yer Tutucusu 3">
            <a:extLst>
              <a:ext uri="{FF2B5EF4-FFF2-40B4-BE49-F238E27FC236}">
                <a16:creationId xmlns="" xmlns:a16="http://schemas.microsoft.com/office/drawing/2014/main" id="{05D2D0B5-913C-4758-8208-C8D479637F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31412F-8D19-4B1C-9888-99C934053675}" type="slidenum">
              <a:rPr lang="tr-TR" altLang="tr-TR">
                <a:latin typeface="Arial" panose="020B0604020202020204" pitchFamily="34" charset="0"/>
              </a:rPr>
              <a:pPr>
                <a:spcBef>
                  <a:spcPct val="0"/>
                </a:spcBef>
              </a:pPr>
              <a:t>18</a:t>
            </a:fld>
            <a:endParaRPr lang="tr-TR" altLang="tr-TR">
              <a:latin typeface="Arial" panose="020B0604020202020204" pitchFamily="34" charset="0"/>
            </a:endParaRPr>
          </a:p>
        </p:txBody>
      </p:sp>
    </p:spTree>
    <p:extLst>
      <p:ext uri="{BB962C8B-B14F-4D97-AF65-F5344CB8AC3E}">
        <p14:creationId xmlns:p14="http://schemas.microsoft.com/office/powerpoint/2010/main" val="403377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a:extLst>
              <a:ext uri="{FF2B5EF4-FFF2-40B4-BE49-F238E27FC236}">
                <a16:creationId xmlns="" xmlns:a16="http://schemas.microsoft.com/office/drawing/2014/main" id="{3116677D-EC9A-43A1-8416-634C2EBCD4BB}"/>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 Yer Tutucusu 2">
            <a:extLst>
              <a:ext uri="{FF2B5EF4-FFF2-40B4-BE49-F238E27FC236}">
                <a16:creationId xmlns="" xmlns:a16="http://schemas.microsoft.com/office/drawing/2014/main" id="{0D7A4B18-3480-43FC-99A1-780D1BD732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3556" name="Slayt Numarası Yer Tutucusu 3">
            <a:extLst>
              <a:ext uri="{FF2B5EF4-FFF2-40B4-BE49-F238E27FC236}">
                <a16:creationId xmlns="" xmlns:a16="http://schemas.microsoft.com/office/drawing/2014/main" id="{C4944229-F87E-4107-A093-08ADBBD188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686318-6400-497B-88E2-AFC0B233887A}" type="slidenum">
              <a:rPr lang="tr-TR" altLang="tr-TR">
                <a:latin typeface="Arial" panose="020B0604020202020204" pitchFamily="34" charset="0"/>
              </a:rPr>
              <a:pPr>
                <a:spcBef>
                  <a:spcPct val="0"/>
                </a:spcBef>
              </a:pPr>
              <a:t>23</a:t>
            </a:fld>
            <a:endParaRPr lang="tr-TR" altLang="tr-TR">
              <a:latin typeface="Arial" panose="020B0604020202020204" pitchFamily="34" charset="0"/>
            </a:endParaRPr>
          </a:p>
        </p:txBody>
      </p:sp>
    </p:spTree>
    <p:extLst>
      <p:ext uri="{BB962C8B-B14F-4D97-AF65-F5344CB8AC3E}">
        <p14:creationId xmlns:p14="http://schemas.microsoft.com/office/powerpoint/2010/main" val="222245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a:extLst>
              <a:ext uri="{FF2B5EF4-FFF2-40B4-BE49-F238E27FC236}">
                <a16:creationId xmlns="" xmlns:a16="http://schemas.microsoft.com/office/drawing/2014/main" id="{72DA8648-2D54-454E-9146-0508C39171AD}"/>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 Yer Tutucusu 2">
            <a:extLst>
              <a:ext uri="{FF2B5EF4-FFF2-40B4-BE49-F238E27FC236}">
                <a16:creationId xmlns="" xmlns:a16="http://schemas.microsoft.com/office/drawing/2014/main" id="{C8C41591-350E-4E35-96C2-2FE3237D50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33796" name="Slayt Numarası Yer Tutucusu 3">
            <a:extLst>
              <a:ext uri="{FF2B5EF4-FFF2-40B4-BE49-F238E27FC236}">
                <a16:creationId xmlns="" xmlns:a16="http://schemas.microsoft.com/office/drawing/2014/main" id="{83D12FFB-6FE4-42F5-899F-EFA2E1DCA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79F3BF-D584-45E0-8DF2-823FF41A7AD2}" type="slidenum">
              <a:rPr lang="tr-TR" altLang="tr-TR">
                <a:latin typeface="Arial" panose="020B0604020202020204" pitchFamily="34" charset="0"/>
              </a:rPr>
              <a:pPr>
                <a:spcBef>
                  <a:spcPct val="0"/>
                </a:spcBef>
              </a:pPr>
              <a:t>30</a:t>
            </a:fld>
            <a:endParaRPr lang="tr-TR" altLang="tr-TR">
              <a:latin typeface="Arial" panose="020B0604020202020204" pitchFamily="34" charset="0"/>
            </a:endParaRPr>
          </a:p>
        </p:txBody>
      </p:sp>
    </p:spTree>
    <p:extLst>
      <p:ext uri="{BB962C8B-B14F-4D97-AF65-F5344CB8AC3E}">
        <p14:creationId xmlns:p14="http://schemas.microsoft.com/office/powerpoint/2010/main" val="83559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a:extLst>
              <a:ext uri="{FF2B5EF4-FFF2-40B4-BE49-F238E27FC236}">
                <a16:creationId xmlns="" xmlns:a16="http://schemas.microsoft.com/office/drawing/2014/main" id="{C10A4B71-4073-4B20-A439-1C6CE9BB4DFC}"/>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 Yer Tutucusu 2">
            <a:extLst>
              <a:ext uri="{FF2B5EF4-FFF2-40B4-BE49-F238E27FC236}">
                <a16:creationId xmlns="" xmlns:a16="http://schemas.microsoft.com/office/drawing/2014/main" id="{6D93570E-64CB-4CC6-A14E-BEA1DDAC9D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0964" name="Slayt Numarası Yer Tutucusu 3">
            <a:extLst>
              <a:ext uri="{FF2B5EF4-FFF2-40B4-BE49-F238E27FC236}">
                <a16:creationId xmlns="" xmlns:a16="http://schemas.microsoft.com/office/drawing/2014/main" id="{C44F3B99-6A27-48A8-81DD-96AE7466DA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DB15C0-D500-4157-A098-28D063C6FA62}" type="slidenum">
              <a:rPr lang="tr-TR" altLang="tr-TR">
                <a:latin typeface="Arial" panose="020B0604020202020204" pitchFamily="34" charset="0"/>
              </a:rPr>
              <a:pPr>
                <a:spcBef>
                  <a:spcPct val="0"/>
                </a:spcBef>
              </a:pPr>
              <a:t>34</a:t>
            </a:fld>
            <a:endParaRPr lang="tr-TR" altLang="tr-TR">
              <a:latin typeface="Arial" panose="020B0604020202020204" pitchFamily="34" charset="0"/>
            </a:endParaRPr>
          </a:p>
        </p:txBody>
      </p:sp>
    </p:spTree>
    <p:extLst>
      <p:ext uri="{BB962C8B-B14F-4D97-AF65-F5344CB8AC3E}">
        <p14:creationId xmlns:p14="http://schemas.microsoft.com/office/powerpoint/2010/main" val="1626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a:extLst>
              <a:ext uri="{FF2B5EF4-FFF2-40B4-BE49-F238E27FC236}">
                <a16:creationId xmlns="" xmlns:a16="http://schemas.microsoft.com/office/drawing/2014/main" id="{8E378E23-9DE0-41A4-8129-EC5D2D9877FE}"/>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a:extLst>
              <a:ext uri="{FF2B5EF4-FFF2-40B4-BE49-F238E27FC236}">
                <a16:creationId xmlns="" xmlns:a16="http://schemas.microsoft.com/office/drawing/2014/main" id="{ABA471A3-48F9-4444-8594-68B43F4F8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4036" name="Slayt Numarası Yer Tutucusu 3">
            <a:extLst>
              <a:ext uri="{FF2B5EF4-FFF2-40B4-BE49-F238E27FC236}">
                <a16:creationId xmlns="" xmlns:a16="http://schemas.microsoft.com/office/drawing/2014/main" id="{ABD8C717-9DCC-4462-A4B8-AD8C68786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2DB0D9-2054-4A6A-8FA9-7A1E9F080A79}" type="slidenum">
              <a:rPr lang="tr-TR" altLang="tr-TR"/>
              <a:pPr/>
              <a:t>35</a:t>
            </a:fld>
            <a:endParaRPr lang="tr-TR" altLang="tr-TR"/>
          </a:p>
        </p:txBody>
      </p:sp>
    </p:spTree>
    <p:extLst>
      <p:ext uri="{BB962C8B-B14F-4D97-AF65-F5344CB8AC3E}">
        <p14:creationId xmlns:p14="http://schemas.microsoft.com/office/powerpoint/2010/main" val="330093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9"/>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tr-TR"/>
              <a:t>Asıl alt başlık stilini düzenlemek için tıklatın</a:t>
            </a:r>
          </a:p>
        </p:txBody>
      </p:sp>
      <p:sp>
        <p:nvSpPr>
          <p:cNvPr id="4" name="Rectangle 4">
            <a:extLst>
              <a:ext uri="{FF2B5EF4-FFF2-40B4-BE49-F238E27FC236}">
                <a16:creationId xmlns="" xmlns:a16="http://schemas.microsoft.com/office/drawing/2014/main" id="{9041BBE9-E1DF-45BF-8B2F-9774C156D428}"/>
              </a:ext>
            </a:extLst>
          </p:cNvPr>
          <p:cNvSpPr>
            <a:spLocks noGrp="1" noChangeArrowheads="1"/>
          </p:cNvSpPr>
          <p:nvPr>
            <p:ph type="dt" sz="half" idx="10"/>
          </p:nvPr>
        </p:nvSpPr>
        <p:spPr>
          <a:ln/>
        </p:spPr>
        <p:txBody>
          <a:bodyPr/>
          <a:lstStyle>
            <a:lvl1pPr>
              <a:defRPr/>
            </a:lvl1pPr>
          </a:lstStyle>
          <a:p>
            <a:pPr>
              <a:defRPr/>
            </a:pPr>
            <a:fld id="{6EE3F363-D9ED-430D-B89D-21224F7C5656}" type="datetime8">
              <a:rPr lang="tr-TR" smtClean="0"/>
              <a:t>12.11.2024 11:11</a:t>
            </a:fld>
            <a:endParaRPr lang="tr-TR"/>
          </a:p>
        </p:txBody>
      </p:sp>
      <p:sp>
        <p:nvSpPr>
          <p:cNvPr id="5" name="Rectangle 5">
            <a:extLst>
              <a:ext uri="{FF2B5EF4-FFF2-40B4-BE49-F238E27FC236}">
                <a16:creationId xmlns="" xmlns:a16="http://schemas.microsoft.com/office/drawing/2014/main" id="{B211C3E7-6751-4794-A25A-A885A48FFE5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 xmlns:a16="http://schemas.microsoft.com/office/drawing/2014/main" id="{11CB0E1A-5AE4-4191-A741-7446EFA89B8A}"/>
              </a:ext>
            </a:extLst>
          </p:cNvPr>
          <p:cNvSpPr>
            <a:spLocks noGrp="1" noChangeArrowheads="1"/>
          </p:cNvSpPr>
          <p:nvPr>
            <p:ph type="sldNum" sz="quarter" idx="12"/>
          </p:nvPr>
        </p:nvSpPr>
        <p:spPr>
          <a:ln/>
        </p:spPr>
        <p:txBody>
          <a:bodyPr/>
          <a:lstStyle>
            <a:lvl1pPr>
              <a:defRPr/>
            </a:lvl1pPr>
          </a:lstStyle>
          <a:p>
            <a:fld id="{F321A3BC-74C7-4D82-A1D4-7A59AC8BF4C5}" type="slidenum">
              <a:rPr lang="tr-TR" altLang="tr-TR"/>
              <a:pPr/>
              <a:t>‹#›</a:t>
            </a:fld>
            <a:endParaRPr lang="tr-TR" altLang="tr-TR"/>
          </a:p>
        </p:txBody>
      </p:sp>
    </p:spTree>
    <p:extLst>
      <p:ext uri="{BB962C8B-B14F-4D97-AF65-F5344CB8AC3E}">
        <p14:creationId xmlns:p14="http://schemas.microsoft.com/office/powerpoint/2010/main" val="1942768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 xmlns:a16="http://schemas.microsoft.com/office/drawing/2014/main" id="{C7D7D951-60EB-45D5-80B9-69F3082F96E9}"/>
              </a:ext>
            </a:extLst>
          </p:cNvPr>
          <p:cNvSpPr>
            <a:spLocks noGrp="1" noChangeArrowheads="1"/>
          </p:cNvSpPr>
          <p:nvPr>
            <p:ph type="dt" sz="half" idx="10"/>
          </p:nvPr>
        </p:nvSpPr>
        <p:spPr>
          <a:ln/>
        </p:spPr>
        <p:txBody>
          <a:bodyPr/>
          <a:lstStyle>
            <a:lvl1pPr>
              <a:defRPr/>
            </a:lvl1pPr>
          </a:lstStyle>
          <a:p>
            <a:pPr>
              <a:defRPr/>
            </a:pPr>
            <a:fld id="{663D6D6A-4E9D-4149-B0DE-3EE39B6B83B5}" type="datetime8">
              <a:rPr lang="tr-TR" smtClean="0"/>
              <a:t>12.11.2024 11:11</a:t>
            </a:fld>
            <a:endParaRPr lang="tr-TR"/>
          </a:p>
        </p:txBody>
      </p:sp>
      <p:sp>
        <p:nvSpPr>
          <p:cNvPr id="5" name="Rectangle 5">
            <a:extLst>
              <a:ext uri="{FF2B5EF4-FFF2-40B4-BE49-F238E27FC236}">
                <a16:creationId xmlns="" xmlns:a16="http://schemas.microsoft.com/office/drawing/2014/main" id="{118BF058-6D55-45C5-A365-631AC27437E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 xmlns:a16="http://schemas.microsoft.com/office/drawing/2014/main" id="{96B073B5-111F-4D6A-B434-8007C315DC90}"/>
              </a:ext>
            </a:extLst>
          </p:cNvPr>
          <p:cNvSpPr>
            <a:spLocks noGrp="1" noChangeArrowheads="1"/>
          </p:cNvSpPr>
          <p:nvPr>
            <p:ph type="sldNum" sz="quarter" idx="12"/>
          </p:nvPr>
        </p:nvSpPr>
        <p:spPr>
          <a:ln/>
        </p:spPr>
        <p:txBody>
          <a:bodyPr/>
          <a:lstStyle>
            <a:lvl1pPr>
              <a:defRPr/>
            </a:lvl1pPr>
          </a:lstStyle>
          <a:p>
            <a:fld id="{D33369C3-559D-40F6-B4A3-D72DADAFCB7A}" type="slidenum">
              <a:rPr lang="tr-TR" altLang="tr-TR"/>
              <a:pPr/>
              <a:t>‹#›</a:t>
            </a:fld>
            <a:endParaRPr lang="tr-TR" altLang="tr-TR"/>
          </a:p>
        </p:txBody>
      </p:sp>
    </p:spTree>
    <p:extLst>
      <p:ext uri="{BB962C8B-B14F-4D97-AF65-F5344CB8AC3E}">
        <p14:creationId xmlns:p14="http://schemas.microsoft.com/office/powerpoint/2010/main" val="3049993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2"/>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2"/>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 xmlns:a16="http://schemas.microsoft.com/office/drawing/2014/main" id="{91EE1C8B-1F05-48D3-AC7E-F79E5B8C5AD8}"/>
              </a:ext>
            </a:extLst>
          </p:cNvPr>
          <p:cNvSpPr>
            <a:spLocks noGrp="1" noChangeArrowheads="1"/>
          </p:cNvSpPr>
          <p:nvPr>
            <p:ph type="dt" sz="half" idx="10"/>
          </p:nvPr>
        </p:nvSpPr>
        <p:spPr>
          <a:ln/>
        </p:spPr>
        <p:txBody>
          <a:bodyPr/>
          <a:lstStyle>
            <a:lvl1pPr>
              <a:defRPr/>
            </a:lvl1pPr>
          </a:lstStyle>
          <a:p>
            <a:pPr>
              <a:defRPr/>
            </a:pPr>
            <a:fld id="{4992AB45-7079-484B-8244-222C62B760EA}" type="datetime8">
              <a:rPr lang="tr-TR" smtClean="0"/>
              <a:t>12.11.2024 11:11</a:t>
            </a:fld>
            <a:endParaRPr lang="tr-TR"/>
          </a:p>
        </p:txBody>
      </p:sp>
      <p:sp>
        <p:nvSpPr>
          <p:cNvPr id="5" name="Rectangle 5">
            <a:extLst>
              <a:ext uri="{FF2B5EF4-FFF2-40B4-BE49-F238E27FC236}">
                <a16:creationId xmlns="" xmlns:a16="http://schemas.microsoft.com/office/drawing/2014/main" id="{7E38C662-7421-4AF8-9E93-472B92A08D4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 xmlns:a16="http://schemas.microsoft.com/office/drawing/2014/main" id="{89388668-AEFC-4BF2-9A92-946C23BA6918}"/>
              </a:ext>
            </a:extLst>
          </p:cNvPr>
          <p:cNvSpPr>
            <a:spLocks noGrp="1" noChangeArrowheads="1"/>
          </p:cNvSpPr>
          <p:nvPr>
            <p:ph type="sldNum" sz="quarter" idx="12"/>
          </p:nvPr>
        </p:nvSpPr>
        <p:spPr>
          <a:ln/>
        </p:spPr>
        <p:txBody>
          <a:bodyPr/>
          <a:lstStyle>
            <a:lvl1pPr>
              <a:defRPr/>
            </a:lvl1pPr>
          </a:lstStyle>
          <a:p>
            <a:fld id="{1DDDEB89-7D57-4CD3-AD2E-F24055570914}" type="slidenum">
              <a:rPr lang="tr-TR" altLang="tr-TR"/>
              <a:pPr/>
              <a:t>‹#›</a:t>
            </a:fld>
            <a:endParaRPr lang="tr-TR" altLang="tr-TR"/>
          </a:p>
        </p:txBody>
      </p:sp>
    </p:spTree>
    <p:extLst>
      <p:ext uri="{BB962C8B-B14F-4D97-AF65-F5344CB8AC3E}">
        <p14:creationId xmlns:p14="http://schemas.microsoft.com/office/powerpoint/2010/main" val="3292151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4"/>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4"/>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 xmlns:a16="http://schemas.microsoft.com/office/drawing/2014/main" id="{49E17376-AF78-4052-933C-ECB95A86339E}"/>
              </a:ext>
            </a:extLst>
          </p:cNvPr>
          <p:cNvSpPr>
            <a:spLocks noGrp="1" noChangeArrowheads="1"/>
          </p:cNvSpPr>
          <p:nvPr>
            <p:ph type="dt" sz="half" idx="10"/>
          </p:nvPr>
        </p:nvSpPr>
        <p:spPr>
          <a:ln/>
        </p:spPr>
        <p:txBody>
          <a:bodyPr/>
          <a:lstStyle>
            <a:lvl1pPr>
              <a:defRPr/>
            </a:lvl1pPr>
          </a:lstStyle>
          <a:p>
            <a:pPr>
              <a:defRPr/>
            </a:pPr>
            <a:fld id="{CA89709C-1DC4-478D-81D9-C2B79F33A455}" type="datetime8">
              <a:rPr lang="tr-TR" smtClean="0"/>
              <a:t>12.11.2024 11:11</a:t>
            </a:fld>
            <a:endParaRPr lang="tr-TR"/>
          </a:p>
        </p:txBody>
      </p:sp>
      <p:sp>
        <p:nvSpPr>
          <p:cNvPr id="6" name="Rectangle 5">
            <a:extLst>
              <a:ext uri="{FF2B5EF4-FFF2-40B4-BE49-F238E27FC236}">
                <a16:creationId xmlns="" xmlns:a16="http://schemas.microsoft.com/office/drawing/2014/main" id="{168ABCB6-7AE6-4E0C-8260-A2D09580491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 xmlns:a16="http://schemas.microsoft.com/office/drawing/2014/main" id="{F4CA762B-753C-49C8-BEE4-CDC20C3E23FB}"/>
              </a:ext>
            </a:extLst>
          </p:cNvPr>
          <p:cNvSpPr>
            <a:spLocks noGrp="1" noChangeArrowheads="1"/>
          </p:cNvSpPr>
          <p:nvPr>
            <p:ph type="sldNum" sz="quarter" idx="12"/>
          </p:nvPr>
        </p:nvSpPr>
        <p:spPr>
          <a:ln/>
        </p:spPr>
        <p:txBody>
          <a:bodyPr/>
          <a:lstStyle>
            <a:lvl1pPr>
              <a:defRPr/>
            </a:lvl1pPr>
          </a:lstStyle>
          <a:p>
            <a:fld id="{56FC720D-F6C3-433F-8687-06D62C0062FC}" type="slidenum">
              <a:rPr lang="tr-TR" altLang="tr-TR"/>
              <a:pPr/>
              <a:t>‹#›</a:t>
            </a:fld>
            <a:endParaRPr lang="tr-TR" altLang="tr-TR"/>
          </a:p>
        </p:txBody>
      </p:sp>
    </p:spTree>
    <p:extLst>
      <p:ext uri="{BB962C8B-B14F-4D97-AF65-F5344CB8AC3E}">
        <p14:creationId xmlns:p14="http://schemas.microsoft.com/office/powerpoint/2010/main" val="726797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42"/>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a:extLst>
              <a:ext uri="{FF2B5EF4-FFF2-40B4-BE49-F238E27FC236}">
                <a16:creationId xmlns="" xmlns:a16="http://schemas.microsoft.com/office/drawing/2014/main" id="{2FADFFFD-08CC-4890-8636-2083FA0C99DC}"/>
              </a:ext>
            </a:extLst>
          </p:cNvPr>
          <p:cNvSpPr>
            <a:spLocks noGrp="1" noChangeArrowheads="1"/>
          </p:cNvSpPr>
          <p:nvPr>
            <p:ph type="dt" sz="half" idx="10"/>
          </p:nvPr>
        </p:nvSpPr>
        <p:spPr>
          <a:ln/>
        </p:spPr>
        <p:txBody>
          <a:bodyPr/>
          <a:lstStyle>
            <a:lvl1pPr>
              <a:defRPr/>
            </a:lvl1pPr>
          </a:lstStyle>
          <a:p>
            <a:pPr>
              <a:defRPr/>
            </a:pPr>
            <a:fld id="{76CEF45A-7143-4EF4-AE4C-60E2A9042C53}" type="datetime8">
              <a:rPr lang="tr-TR" smtClean="0"/>
              <a:t>12.11.2024 11:11</a:t>
            </a:fld>
            <a:endParaRPr lang="tr-TR"/>
          </a:p>
        </p:txBody>
      </p:sp>
      <p:sp>
        <p:nvSpPr>
          <p:cNvPr id="4" name="Rectangle 5">
            <a:extLst>
              <a:ext uri="{FF2B5EF4-FFF2-40B4-BE49-F238E27FC236}">
                <a16:creationId xmlns="" xmlns:a16="http://schemas.microsoft.com/office/drawing/2014/main" id="{9E2F3596-AB8A-4A9C-9459-222BDA85EFD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 xmlns:a16="http://schemas.microsoft.com/office/drawing/2014/main" id="{CB8571F8-5DC8-4151-A53D-35D6365B87C1}"/>
              </a:ext>
            </a:extLst>
          </p:cNvPr>
          <p:cNvSpPr>
            <a:spLocks noGrp="1" noChangeArrowheads="1"/>
          </p:cNvSpPr>
          <p:nvPr>
            <p:ph type="sldNum" sz="quarter" idx="12"/>
          </p:nvPr>
        </p:nvSpPr>
        <p:spPr>
          <a:ln/>
        </p:spPr>
        <p:txBody>
          <a:bodyPr/>
          <a:lstStyle>
            <a:lvl1pPr>
              <a:defRPr/>
            </a:lvl1pPr>
          </a:lstStyle>
          <a:p>
            <a:fld id="{455F5AEE-EF5A-4FB9-AFEF-E7E6586B5FA4}" type="slidenum">
              <a:rPr lang="tr-TR" altLang="tr-TR"/>
              <a:pPr/>
              <a:t>‹#›</a:t>
            </a:fld>
            <a:endParaRPr lang="tr-TR" altLang="tr-TR"/>
          </a:p>
        </p:txBody>
      </p:sp>
    </p:spTree>
    <p:extLst>
      <p:ext uri="{BB962C8B-B14F-4D97-AF65-F5344CB8AC3E}">
        <p14:creationId xmlns:p14="http://schemas.microsoft.com/office/powerpoint/2010/main" val="3733988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 xmlns:a16="http://schemas.microsoft.com/office/drawing/2014/main" id="{3DA537D4-27B7-49C6-A5A5-527DD44C5861}"/>
              </a:ext>
            </a:extLst>
          </p:cNvPr>
          <p:cNvSpPr>
            <a:spLocks noGrp="1" noChangeArrowheads="1"/>
          </p:cNvSpPr>
          <p:nvPr>
            <p:ph type="dt" sz="half" idx="10"/>
          </p:nvPr>
        </p:nvSpPr>
        <p:spPr>
          <a:ln/>
        </p:spPr>
        <p:txBody>
          <a:bodyPr/>
          <a:lstStyle>
            <a:lvl1pPr>
              <a:defRPr/>
            </a:lvl1pPr>
          </a:lstStyle>
          <a:p>
            <a:pPr>
              <a:defRPr/>
            </a:pPr>
            <a:fld id="{9CA42C7C-2041-4409-841D-0232B0EDD5FE}" type="datetime8">
              <a:rPr lang="tr-TR" smtClean="0"/>
              <a:t>12.11.2024 11:11</a:t>
            </a:fld>
            <a:endParaRPr lang="tr-TR"/>
          </a:p>
        </p:txBody>
      </p:sp>
      <p:sp>
        <p:nvSpPr>
          <p:cNvPr id="5" name="Rectangle 5">
            <a:extLst>
              <a:ext uri="{FF2B5EF4-FFF2-40B4-BE49-F238E27FC236}">
                <a16:creationId xmlns="" xmlns:a16="http://schemas.microsoft.com/office/drawing/2014/main" id="{9702E603-BC72-4E1E-A687-597B0A2F5CF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 xmlns:a16="http://schemas.microsoft.com/office/drawing/2014/main" id="{0A1E99AF-457E-4AC6-B738-B1EEE737BF52}"/>
              </a:ext>
            </a:extLst>
          </p:cNvPr>
          <p:cNvSpPr>
            <a:spLocks noGrp="1" noChangeArrowheads="1"/>
          </p:cNvSpPr>
          <p:nvPr>
            <p:ph type="sldNum" sz="quarter" idx="12"/>
          </p:nvPr>
        </p:nvSpPr>
        <p:spPr>
          <a:ln/>
        </p:spPr>
        <p:txBody>
          <a:bodyPr/>
          <a:lstStyle>
            <a:lvl1pPr>
              <a:defRPr/>
            </a:lvl1pPr>
          </a:lstStyle>
          <a:p>
            <a:fld id="{D24EA3F6-6402-441C-8C6A-3E682542F0FD}" type="slidenum">
              <a:rPr lang="tr-TR" altLang="tr-TR"/>
              <a:pPr/>
              <a:t>‹#›</a:t>
            </a:fld>
            <a:endParaRPr lang="tr-TR" altLang="tr-TR"/>
          </a:p>
        </p:txBody>
      </p:sp>
    </p:spTree>
    <p:extLst>
      <p:ext uri="{BB962C8B-B14F-4D97-AF65-F5344CB8AC3E}">
        <p14:creationId xmlns:p14="http://schemas.microsoft.com/office/powerpoint/2010/main" val="289588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4"/>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tr-TR"/>
              <a:t>Asıl metin stillerini düzenlemek için tıklatın</a:t>
            </a:r>
          </a:p>
        </p:txBody>
      </p:sp>
      <p:sp>
        <p:nvSpPr>
          <p:cNvPr id="4" name="Rectangle 4">
            <a:extLst>
              <a:ext uri="{FF2B5EF4-FFF2-40B4-BE49-F238E27FC236}">
                <a16:creationId xmlns="" xmlns:a16="http://schemas.microsoft.com/office/drawing/2014/main" id="{E1F7EF34-1450-4C3B-A91B-315AB5FE3F45}"/>
              </a:ext>
            </a:extLst>
          </p:cNvPr>
          <p:cNvSpPr>
            <a:spLocks noGrp="1" noChangeArrowheads="1"/>
          </p:cNvSpPr>
          <p:nvPr>
            <p:ph type="dt" sz="half" idx="10"/>
          </p:nvPr>
        </p:nvSpPr>
        <p:spPr>
          <a:ln/>
        </p:spPr>
        <p:txBody>
          <a:bodyPr/>
          <a:lstStyle>
            <a:lvl1pPr>
              <a:defRPr/>
            </a:lvl1pPr>
          </a:lstStyle>
          <a:p>
            <a:pPr>
              <a:defRPr/>
            </a:pPr>
            <a:fld id="{B002F9BD-52B2-4C13-88F4-4386D1D1FDB4}" type="datetime8">
              <a:rPr lang="tr-TR" smtClean="0"/>
              <a:t>12.11.2024 11:11</a:t>
            </a:fld>
            <a:endParaRPr lang="tr-TR"/>
          </a:p>
        </p:txBody>
      </p:sp>
      <p:sp>
        <p:nvSpPr>
          <p:cNvPr id="5" name="Rectangle 5">
            <a:extLst>
              <a:ext uri="{FF2B5EF4-FFF2-40B4-BE49-F238E27FC236}">
                <a16:creationId xmlns="" xmlns:a16="http://schemas.microsoft.com/office/drawing/2014/main" id="{A6C14581-9239-4D42-B04D-09F42B423C8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 xmlns:a16="http://schemas.microsoft.com/office/drawing/2014/main" id="{E0B21D57-D097-40E1-9923-6F46C0974073}"/>
              </a:ext>
            </a:extLst>
          </p:cNvPr>
          <p:cNvSpPr>
            <a:spLocks noGrp="1" noChangeArrowheads="1"/>
          </p:cNvSpPr>
          <p:nvPr>
            <p:ph type="sldNum" sz="quarter" idx="12"/>
          </p:nvPr>
        </p:nvSpPr>
        <p:spPr>
          <a:ln/>
        </p:spPr>
        <p:txBody>
          <a:bodyPr/>
          <a:lstStyle>
            <a:lvl1pPr>
              <a:defRPr/>
            </a:lvl1pPr>
          </a:lstStyle>
          <a:p>
            <a:fld id="{51F55C8B-5A13-4FF5-A9CF-B4D32C4C5E15}" type="slidenum">
              <a:rPr lang="tr-TR" altLang="tr-TR"/>
              <a:pPr/>
              <a:t>‹#›</a:t>
            </a:fld>
            <a:endParaRPr lang="tr-TR" altLang="tr-TR"/>
          </a:p>
        </p:txBody>
      </p:sp>
    </p:spTree>
    <p:extLst>
      <p:ext uri="{BB962C8B-B14F-4D97-AF65-F5344CB8AC3E}">
        <p14:creationId xmlns:p14="http://schemas.microsoft.com/office/powerpoint/2010/main" val="2874681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 xmlns:a16="http://schemas.microsoft.com/office/drawing/2014/main" id="{571BB58D-61C6-4F6B-9BE9-612D56892671}"/>
              </a:ext>
            </a:extLst>
          </p:cNvPr>
          <p:cNvSpPr>
            <a:spLocks noGrp="1" noChangeArrowheads="1"/>
          </p:cNvSpPr>
          <p:nvPr>
            <p:ph type="dt" sz="half" idx="10"/>
          </p:nvPr>
        </p:nvSpPr>
        <p:spPr>
          <a:ln/>
        </p:spPr>
        <p:txBody>
          <a:bodyPr/>
          <a:lstStyle>
            <a:lvl1pPr>
              <a:defRPr/>
            </a:lvl1pPr>
          </a:lstStyle>
          <a:p>
            <a:pPr>
              <a:defRPr/>
            </a:pPr>
            <a:fld id="{DAD4630F-988B-422F-BA1C-0DCA2B511970}" type="datetime8">
              <a:rPr lang="tr-TR" smtClean="0"/>
              <a:t>12.11.2024 11:11</a:t>
            </a:fld>
            <a:endParaRPr lang="tr-TR"/>
          </a:p>
        </p:txBody>
      </p:sp>
      <p:sp>
        <p:nvSpPr>
          <p:cNvPr id="6" name="Rectangle 5">
            <a:extLst>
              <a:ext uri="{FF2B5EF4-FFF2-40B4-BE49-F238E27FC236}">
                <a16:creationId xmlns="" xmlns:a16="http://schemas.microsoft.com/office/drawing/2014/main" id="{43E15028-624F-45F2-8D8C-03CD74E1101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 xmlns:a16="http://schemas.microsoft.com/office/drawing/2014/main" id="{2B9EFCFB-FABF-4C99-9AAE-7DE578610CE9}"/>
              </a:ext>
            </a:extLst>
          </p:cNvPr>
          <p:cNvSpPr>
            <a:spLocks noGrp="1" noChangeArrowheads="1"/>
          </p:cNvSpPr>
          <p:nvPr>
            <p:ph type="sldNum" sz="quarter" idx="12"/>
          </p:nvPr>
        </p:nvSpPr>
        <p:spPr>
          <a:ln/>
        </p:spPr>
        <p:txBody>
          <a:bodyPr/>
          <a:lstStyle>
            <a:lvl1pPr>
              <a:defRPr/>
            </a:lvl1pPr>
          </a:lstStyle>
          <a:p>
            <a:fld id="{4EFE27EE-1EA7-4FC0-B9EB-9C6E24B8AB80}" type="slidenum">
              <a:rPr lang="tr-TR" altLang="tr-TR"/>
              <a:pPr/>
              <a:t>‹#›</a:t>
            </a:fld>
            <a:endParaRPr lang="tr-TR" altLang="tr-TR"/>
          </a:p>
        </p:txBody>
      </p:sp>
    </p:spTree>
    <p:extLst>
      <p:ext uri="{BB962C8B-B14F-4D97-AF65-F5344CB8AC3E}">
        <p14:creationId xmlns:p14="http://schemas.microsoft.com/office/powerpoint/2010/main" val="3338800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 xmlns:a16="http://schemas.microsoft.com/office/drawing/2014/main" id="{CBE55BCE-50A4-4333-8E07-4086F871095A}"/>
              </a:ext>
            </a:extLst>
          </p:cNvPr>
          <p:cNvSpPr>
            <a:spLocks noGrp="1" noChangeArrowheads="1"/>
          </p:cNvSpPr>
          <p:nvPr>
            <p:ph type="dt" sz="half" idx="10"/>
          </p:nvPr>
        </p:nvSpPr>
        <p:spPr>
          <a:ln/>
        </p:spPr>
        <p:txBody>
          <a:bodyPr/>
          <a:lstStyle>
            <a:lvl1pPr>
              <a:defRPr/>
            </a:lvl1pPr>
          </a:lstStyle>
          <a:p>
            <a:pPr>
              <a:defRPr/>
            </a:pPr>
            <a:fld id="{3403580B-239F-44DC-8CCD-64DC0A78ED37}" type="datetime8">
              <a:rPr lang="tr-TR" smtClean="0"/>
              <a:t>12.11.2024 11:11</a:t>
            </a:fld>
            <a:endParaRPr lang="tr-TR"/>
          </a:p>
        </p:txBody>
      </p:sp>
      <p:sp>
        <p:nvSpPr>
          <p:cNvPr id="8" name="Rectangle 5">
            <a:extLst>
              <a:ext uri="{FF2B5EF4-FFF2-40B4-BE49-F238E27FC236}">
                <a16:creationId xmlns="" xmlns:a16="http://schemas.microsoft.com/office/drawing/2014/main" id="{B48FD192-8BC6-4720-BE10-9C9C3F742BE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 xmlns:a16="http://schemas.microsoft.com/office/drawing/2014/main" id="{2700CA23-F7B3-49B9-BD9B-A91EB385DECD}"/>
              </a:ext>
            </a:extLst>
          </p:cNvPr>
          <p:cNvSpPr>
            <a:spLocks noGrp="1" noChangeArrowheads="1"/>
          </p:cNvSpPr>
          <p:nvPr>
            <p:ph type="sldNum" sz="quarter" idx="12"/>
          </p:nvPr>
        </p:nvSpPr>
        <p:spPr>
          <a:ln/>
        </p:spPr>
        <p:txBody>
          <a:bodyPr/>
          <a:lstStyle>
            <a:lvl1pPr>
              <a:defRPr/>
            </a:lvl1pPr>
          </a:lstStyle>
          <a:p>
            <a:fld id="{918A8A02-33DB-427D-B5B8-4DE54A922B33}" type="slidenum">
              <a:rPr lang="tr-TR" altLang="tr-TR"/>
              <a:pPr/>
              <a:t>‹#›</a:t>
            </a:fld>
            <a:endParaRPr lang="tr-TR" altLang="tr-TR"/>
          </a:p>
        </p:txBody>
      </p:sp>
    </p:spTree>
    <p:extLst>
      <p:ext uri="{BB962C8B-B14F-4D97-AF65-F5344CB8AC3E}">
        <p14:creationId xmlns:p14="http://schemas.microsoft.com/office/powerpoint/2010/main" val="3109368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 xmlns:a16="http://schemas.microsoft.com/office/drawing/2014/main" id="{E93B3D9D-9655-4C0C-B28C-CDCA1D908014}"/>
              </a:ext>
            </a:extLst>
          </p:cNvPr>
          <p:cNvSpPr>
            <a:spLocks noGrp="1" noChangeArrowheads="1"/>
          </p:cNvSpPr>
          <p:nvPr>
            <p:ph type="dt" sz="half" idx="10"/>
          </p:nvPr>
        </p:nvSpPr>
        <p:spPr>
          <a:ln/>
        </p:spPr>
        <p:txBody>
          <a:bodyPr/>
          <a:lstStyle>
            <a:lvl1pPr>
              <a:defRPr/>
            </a:lvl1pPr>
          </a:lstStyle>
          <a:p>
            <a:pPr>
              <a:defRPr/>
            </a:pPr>
            <a:fld id="{8E0DBFEA-FD69-41C9-9378-E146FF91763E}" type="datetime8">
              <a:rPr lang="tr-TR" smtClean="0"/>
              <a:t>12.11.2024 11:11</a:t>
            </a:fld>
            <a:endParaRPr lang="tr-TR"/>
          </a:p>
        </p:txBody>
      </p:sp>
      <p:sp>
        <p:nvSpPr>
          <p:cNvPr id="4" name="Rectangle 5">
            <a:extLst>
              <a:ext uri="{FF2B5EF4-FFF2-40B4-BE49-F238E27FC236}">
                <a16:creationId xmlns="" xmlns:a16="http://schemas.microsoft.com/office/drawing/2014/main" id="{230CD680-B367-4F48-A102-2229DD6F5D9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 xmlns:a16="http://schemas.microsoft.com/office/drawing/2014/main" id="{39403B79-AABF-41E5-9D0E-1B593264F4CB}"/>
              </a:ext>
            </a:extLst>
          </p:cNvPr>
          <p:cNvSpPr>
            <a:spLocks noGrp="1" noChangeArrowheads="1"/>
          </p:cNvSpPr>
          <p:nvPr>
            <p:ph type="sldNum" sz="quarter" idx="12"/>
          </p:nvPr>
        </p:nvSpPr>
        <p:spPr>
          <a:ln/>
        </p:spPr>
        <p:txBody>
          <a:bodyPr/>
          <a:lstStyle>
            <a:lvl1pPr>
              <a:defRPr/>
            </a:lvl1pPr>
          </a:lstStyle>
          <a:p>
            <a:fld id="{30DAFCD2-A26F-43CA-B182-34391DA38196}" type="slidenum">
              <a:rPr lang="tr-TR" altLang="tr-TR"/>
              <a:pPr/>
              <a:t>‹#›</a:t>
            </a:fld>
            <a:endParaRPr lang="tr-TR" altLang="tr-TR"/>
          </a:p>
        </p:txBody>
      </p:sp>
    </p:spTree>
    <p:extLst>
      <p:ext uri="{BB962C8B-B14F-4D97-AF65-F5344CB8AC3E}">
        <p14:creationId xmlns:p14="http://schemas.microsoft.com/office/powerpoint/2010/main" val="422498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C13537E9-192B-4128-B518-495BBB950641}"/>
              </a:ext>
            </a:extLst>
          </p:cNvPr>
          <p:cNvSpPr>
            <a:spLocks noGrp="1" noChangeArrowheads="1"/>
          </p:cNvSpPr>
          <p:nvPr>
            <p:ph type="dt" sz="half" idx="10"/>
          </p:nvPr>
        </p:nvSpPr>
        <p:spPr>
          <a:ln/>
        </p:spPr>
        <p:txBody>
          <a:bodyPr/>
          <a:lstStyle>
            <a:lvl1pPr>
              <a:defRPr/>
            </a:lvl1pPr>
          </a:lstStyle>
          <a:p>
            <a:pPr>
              <a:defRPr/>
            </a:pPr>
            <a:fld id="{6CC2B18F-86F0-4EC7-9A69-08F62592A354}" type="datetime8">
              <a:rPr lang="tr-TR" smtClean="0"/>
              <a:t>12.11.2024 11:11</a:t>
            </a:fld>
            <a:endParaRPr lang="tr-TR"/>
          </a:p>
        </p:txBody>
      </p:sp>
      <p:sp>
        <p:nvSpPr>
          <p:cNvPr id="3" name="Rectangle 5">
            <a:extLst>
              <a:ext uri="{FF2B5EF4-FFF2-40B4-BE49-F238E27FC236}">
                <a16:creationId xmlns="" xmlns:a16="http://schemas.microsoft.com/office/drawing/2014/main" id="{9EFF56C0-6CBA-422D-A70E-84156CA7DD7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 xmlns:a16="http://schemas.microsoft.com/office/drawing/2014/main" id="{AA8CE0AD-6DEE-4649-A62B-0AEA0D9E2B22}"/>
              </a:ext>
            </a:extLst>
          </p:cNvPr>
          <p:cNvSpPr>
            <a:spLocks noGrp="1" noChangeArrowheads="1"/>
          </p:cNvSpPr>
          <p:nvPr>
            <p:ph type="sldNum" sz="quarter" idx="12"/>
          </p:nvPr>
        </p:nvSpPr>
        <p:spPr>
          <a:ln/>
        </p:spPr>
        <p:txBody>
          <a:bodyPr/>
          <a:lstStyle>
            <a:lvl1pPr>
              <a:defRPr/>
            </a:lvl1pPr>
          </a:lstStyle>
          <a:p>
            <a:fld id="{916955EF-D2EE-4371-91E1-3CB0955A7039}" type="slidenum">
              <a:rPr lang="tr-TR" altLang="tr-TR"/>
              <a:pPr/>
              <a:t>‹#›</a:t>
            </a:fld>
            <a:endParaRPr lang="tr-TR" altLang="tr-TR"/>
          </a:p>
        </p:txBody>
      </p:sp>
    </p:spTree>
    <p:extLst>
      <p:ext uri="{BB962C8B-B14F-4D97-AF65-F5344CB8AC3E}">
        <p14:creationId xmlns:p14="http://schemas.microsoft.com/office/powerpoint/2010/main" val="1688823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tıklatın</a:t>
            </a:r>
          </a:p>
        </p:txBody>
      </p:sp>
      <p:sp>
        <p:nvSpPr>
          <p:cNvPr id="5" name="Rectangle 4">
            <a:extLst>
              <a:ext uri="{FF2B5EF4-FFF2-40B4-BE49-F238E27FC236}">
                <a16:creationId xmlns="" xmlns:a16="http://schemas.microsoft.com/office/drawing/2014/main" id="{739F70C2-2A57-48E5-9DBC-78006C79060C}"/>
              </a:ext>
            </a:extLst>
          </p:cNvPr>
          <p:cNvSpPr>
            <a:spLocks noGrp="1" noChangeArrowheads="1"/>
          </p:cNvSpPr>
          <p:nvPr>
            <p:ph type="dt" sz="half" idx="10"/>
          </p:nvPr>
        </p:nvSpPr>
        <p:spPr>
          <a:ln/>
        </p:spPr>
        <p:txBody>
          <a:bodyPr/>
          <a:lstStyle>
            <a:lvl1pPr>
              <a:defRPr/>
            </a:lvl1pPr>
          </a:lstStyle>
          <a:p>
            <a:pPr>
              <a:defRPr/>
            </a:pPr>
            <a:fld id="{D2BE6F7A-DC29-441B-B54A-9100928DEA8E}" type="datetime8">
              <a:rPr lang="tr-TR" smtClean="0"/>
              <a:t>12.11.2024 11:11</a:t>
            </a:fld>
            <a:endParaRPr lang="tr-TR"/>
          </a:p>
        </p:txBody>
      </p:sp>
      <p:sp>
        <p:nvSpPr>
          <p:cNvPr id="6" name="Rectangle 5">
            <a:extLst>
              <a:ext uri="{FF2B5EF4-FFF2-40B4-BE49-F238E27FC236}">
                <a16:creationId xmlns="" xmlns:a16="http://schemas.microsoft.com/office/drawing/2014/main" id="{2FC5594A-4CF9-4AA6-B444-AE23D73BECE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 xmlns:a16="http://schemas.microsoft.com/office/drawing/2014/main" id="{7A459BC4-0169-40B3-9A11-8F5186AAA9EC}"/>
              </a:ext>
            </a:extLst>
          </p:cNvPr>
          <p:cNvSpPr>
            <a:spLocks noGrp="1" noChangeArrowheads="1"/>
          </p:cNvSpPr>
          <p:nvPr>
            <p:ph type="sldNum" sz="quarter" idx="12"/>
          </p:nvPr>
        </p:nvSpPr>
        <p:spPr>
          <a:ln/>
        </p:spPr>
        <p:txBody>
          <a:bodyPr/>
          <a:lstStyle>
            <a:lvl1pPr>
              <a:defRPr/>
            </a:lvl1pPr>
          </a:lstStyle>
          <a:p>
            <a:fld id="{8A833951-AA35-4843-88AD-48DF488FF099}" type="slidenum">
              <a:rPr lang="tr-TR" altLang="tr-TR"/>
              <a:pPr/>
              <a:t>‹#›</a:t>
            </a:fld>
            <a:endParaRPr lang="tr-TR" altLang="tr-TR"/>
          </a:p>
        </p:txBody>
      </p:sp>
    </p:spTree>
    <p:extLst>
      <p:ext uri="{BB962C8B-B14F-4D97-AF65-F5344CB8AC3E}">
        <p14:creationId xmlns:p14="http://schemas.microsoft.com/office/powerpoint/2010/main" val="1110716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tıklatın</a:t>
            </a:r>
          </a:p>
        </p:txBody>
      </p:sp>
      <p:sp>
        <p:nvSpPr>
          <p:cNvPr id="5" name="Rectangle 4">
            <a:extLst>
              <a:ext uri="{FF2B5EF4-FFF2-40B4-BE49-F238E27FC236}">
                <a16:creationId xmlns="" xmlns:a16="http://schemas.microsoft.com/office/drawing/2014/main" id="{D1D0207D-EA86-4AA7-BA1D-5E4944565533}"/>
              </a:ext>
            </a:extLst>
          </p:cNvPr>
          <p:cNvSpPr>
            <a:spLocks noGrp="1" noChangeArrowheads="1"/>
          </p:cNvSpPr>
          <p:nvPr>
            <p:ph type="dt" sz="half" idx="10"/>
          </p:nvPr>
        </p:nvSpPr>
        <p:spPr>
          <a:ln/>
        </p:spPr>
        <p:txBody>
          <a:bodyPr/>
          <a:lstStyle>
            <a:lvl1pPr>
              <a:defRPr/>
            </a:lvl1pPr>
          </a:lstStyle>
          <a:p>
            <a:pPr>
              <a:defRPr/>
            </a:pPr>
            <a:fld id="{D087E961-5E86-4D68-9021-140D5E3983B4}" type="datetime8">
              <a:rPr lang="tr-TR" smtClean="0"/>
              <a:t>12.11.2024 11:11</a:t>
            </a:fld>
            <a:endParaRPr lang="tr-TR"/>
          </a:p>
        </p:txBody>
      </p:sp>
      <p:sp>
        <p:nvSpPr>
          <p:cNvPr id="6" name="Rectangle 5">
            <a:extLst>
              <a:ext uri="{FF2B5EF4-FFF2-40B4-BE49-F238E27FC236}">
                <a16:creationId xmlns="" xmlns:a16="http://schemas.microsoft.com/office/drawing/2014/main" id="{75B4AF35-E3C8-4BA5-B4EE-A951E826F62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 xmlns:a16="http://schemas.microsoft.com/office/drawing/2014/main" id="{63834E6A-3824-4C79-A6AD-A7A029E19757}"/>
              </a:ext>
            </a:extLst>
          </p:cNvPr>
          <p:cNvSpPr>
            <a:spLocks noGrp="1" noChangeArrowheads="1"/>
          </p:cNvSpPr>
          <p:nvPr>
            <p:ph type="sldNum" sz="quarter" idx="12"/>
          </p:nvPr>
        </p:nvSpPr>
        <p:spPr>
          <a:ln/>
        </p:spPr>
        <p:txBody>
          <a:bodyPr/>
          <a:lstStyle>
            <a:lvl1pPr>
              <a:defRPr/>
            </a:lvl1pPr>
          </a:lstStyle>
          <a:p>
            <a:fld id="{A9C9619D-D778-4682-B75B-EAE942F520C1}" type="slidenum">
              <a:rPr lang="tr-TR" altLang="tr-TR"/>
              <a:pPr/>
              <a:t>‹#›</a:t>
            </a:fld>
            <a:endParaRPr lang="tr-TR" altLang="tr-TR"/>
          </a:p>
        </p:txBody>
      </p:sp>
    </p:spTree>
    <p:extLst>
      <p:ext uri="{BB962C8B-B14F-4D97-AF65-F5344CB8AC3E}">
        <p14:creationId xmlns:p14="http://schemas.microsoft.com/office/powerpoint/2010/main" val="2479118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79D7351B-BA36-42C0-BC4B-3CCC4221B53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 xmlns:a16="http://schemas.microsoft.com/office/drawing/2014/main" id="{CACE313E-756D-46E4-A4ED-2CAD76B027A5}"/>
              </a:ext>
            </a:extLst>
          </p:cNvPr>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 xmlns:a16="http://schemas.microsoft.com/office/drawing/2014/main" id="{9465462B-1EFC-47F0-900A-61AE3C2B675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923576A5-7D61-4C1A-9E1C-C4C44FA11773}" type="datetime8">
              <a:rPr lang="tr-TR" smtClean="0"/>
              <a:t>12.11.2024 11:11</a:t>
            </a:fld>
            <a:endParaRPr lang="tr-TR"/>
          </a:p>
        </p:txBody>
      </p:sp>
      <p:sp>
        <p:nvSpPr>
          <p:cNvPr id="1029" name="Rectangle 5">
            <a:extLst>
              <a:ext uri="{FF2B5EF4-FFF2-40B4-BE49-F238E27FC236}">
                <a16:creationId xmlns="" xmlns:a16="http://schemas.microsoft.com/office/drawing/2014/main" id="{29DFAAE5-6A5A-4BDD-B211-FE4EB5AC0FC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tr-TR"/>
          </a:p>
        </p:txBody>
      </p:sp>
      <p:sp>
        <p:nvSpPr>
          <p:cNvPr id="1030" name="Rectangle 6">
            <a:extLst>
              <a:ext uri="{FF2B5EF4-FFF2-40B4-BE49-F238E27FC236}">
                <a16:creationId xmlns="" xmlns:a16="http://schemas.microsoft.com/office/drawing/2014/main" id="{EF065D11-7F0E-4E18-BF25-65BF43CB608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2241F7B-BA4A-47F1-863C-94488B0F7300}"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6.tmp"/><Relationship Id="rId5" Type="http://schemas.openxmlformats.org/officeDocument/2006/relationships/image" Target="../media/image65.tmp"/><Relationship Id="rId4" Type="http://schemas.openxmlformats.org/officeDocument/2006/relationships/image" Target="../media/image64.tm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8" Type="http://schemas.openxmlformats.org/officeDocument/2006/relationships/image" Target="../media/image84.tmp"/><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jpeg"/></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jpeg"/><Relationship Id="rId7" Type="http://schemas.openxmlformats.org/officeDocument/2006/relationships/image" Target="../media/image96.tmp"/><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33.xml.rels><?xml version="1.0" encoding="UTF-8" standalone="yes"?>
<Relationships xmlns="http://schemas.openxmlformats.org/package/2006/relationships"><Relationship Id="rId8" Type="http://schemas.openxmlformats.org/officeDocument/2006/relationships/image" Target="../media/image103.jp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2.jpeg"/><Relationship Id="rId7" Type="http://schemas.openxmlformats.org/officeDocument/2006/relationships/image" Target="../media/image107.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 Id="rId9" Type="http://schemas.openxmlformats.org/officeDocument/2006/relationships/image" Target="../media/image109.jpeg"/></Relationships>
</file>

<file path=ppt/slides/_rels/slide37.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tmp"/></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2.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7.jpeg"/><Relationship Id="rId7" Type="http://schemas.openxmlformats.org/officeDocument/2006/relationships/image" Target="../media/image121.tmp"/><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42.xml.rels><?xml version="1.0" encoding="UTF-8" standalone="yes"?>
<Relationships xmlns="http://schemas.openxmlformats.org/package/2006/relationships"><Relationship Id="rId8" Type="http://schemas.openxmlformats.org/officeDocument/2006/relationships/image" Target="../media/image128.tmp"/><Relationship Id="rId3" Type="http://schemas.openxmlformats.org/officeDocument/2006/relationships/image" Target="../media/image123.jpeg"/><Relationship Id="rId7" Type="http://schemas.openxmlformats.org/officeDocument/2006/relationships/image" Target="../media/image12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24.jpeg"/></Relationships>
</file>

<file path=ppt/slides/_rels/slide43.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2.jpeg"/><Relationship Id="rId7" Type="http://schemas.openxmlformats.org/officeDocument/2006/relationships/image" Target="../media/image13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 Id="rId9" Type="http://schemas.openxmlformats.org/officeDocument/2006/relationships/image" Target="../media/image135.tmp"/></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6.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7.tm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38.tm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8" Type="http://schemas.openxmlformats.org/officeDocument/2006/relationships/image" Target="../media/image143.jpg"/><Relationship Id="rId3" Type="http://schemas.openxmlformats.org/officeDocument/2006/relationships/image" Target="../media/image2.jpeg"/><Relationship Id="rId7" Type="http://schemas.openxmlformats.org/officeDocument/2006/relationships/image" Target="../media/image14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1.jpeg"/><Relationship Id="rId5" Type="http://schemas.openxmlformats.org/officeDocument/2006/relationships/image" Target="../media/image140.jpeg"/><Relationship Id="rId4" Type="http://schemas.openxmlformats.org/officeDocument/2006/relationships/image" Target="../media/image139.jpeg"/><Relationship Id="rId9" Type="http://schemas.openxmlformats.org/officeDocument/2006/relationships/image" Target="../media/image144.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tmp"/></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ibf.ikcu.edu.tr/"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2.jpe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a:extLst>
              <a:ext uri="{FF2B5EF4-FFF2-40B4-BE49-F238E27FC236}">
                <a16:creationId xmlns="" xmlns:a16="http://schemas.microsoft.com/office/drawing/2014/main" id="{73A169C7-DC5D-4415-BA5D-14F598405C37}"/>
              </a:ext>
            </a:extLst>
          </p:cNvPr>
          <p:cNvSpPr>
            <a:spLocks noChangeArrowheads="1"/>
          </p:cNvSpPr>
          <p:nvPr/>
        </p:nvSpPr>
        <p:spPr bwMode="auto">
          <a:xfrm>
            <a:off x="2228851" y="5627688"/>
            <a:ext cx="4876800" cy="838200"/>
          </a:xfrm>
          <a:prstGeom prst="rect">
            <a:avLst/>
          </a:prstGeom>
          <a:noFill/>
          <a:ln>
            <a:noFill/>
          </a:ln>
          <a:effectLst/>
          <a:extLst>
            <a:ext uri="{909E8E84-426E-40DD-AFC4-6F175D3DCCD1}">
              <a14:hiddenFill xmlns:a14="http://schemas.microsoft.com/office/drawing/2010/main">
                <a:solidFill>
                  <a:schemeClr val="bg2">
                    <a:alpha val="3686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a:solidFill>
                  <a:schemeClr val="tx2"/>
                </a:solidFill>
                <a:latin typeface="Calibri" panose="020F0502020204030204" pitchFamily="34" charset="0"/>
                <a:cs typeface="Calibri" panose="020F0502020204030204" pitchFamily="34" charset="0"/>
              </a:rPr>
              <a:t>İZMİR</a:t>
            </a:r>
            <a:endParaRPr lang="tr-TR" altLang="tr-TR" sz="800" b="1">
              <a:solidFill>
                <a:schemeClr val="tx2"/>
              </a:solidFill>
              <a:latin typeface="Calibri" panose="020F0502020204030204" pitchFamily="34" charset="0"/>
              <a:cs typeface="Calibri" panose="020F0502020204030204" pitchFamily="34" charset="0"/>
            </a:endParaRPr>
          </a:p>
        </p:txBody>
      </p:sp>
      <p:sp>
        <p:nvSpPr>
          <p:cNvPr id="3075" name="Başlık 1">
            <a:extLst>
              <a:ext uri="{FF2B5EF4-FFF2-40B4-BE49-F238E27FC236}">
                <a16:creationId xmlns="" xmlns:a16="http://schemas.microsoft.com/office/drawing/2014/main" id="{C9F3844E-5FE6-4E73-ABCF-73F7C7436C4B}"/>
              </a:ext>
            </a:extLst>
          </p:cNvPr>
          <p:cNvSpPr>
            <a:spLocks noGrp="1"/>
          </p:cNvSpPr>
          <p:nvPr>
            <p:ph type="ctrTitle"/>
          </p:nvPr>
        </p:nvSpPr>
        <p:spPr>
          <a:xfrm>
            <a:off x="685800" y="3352803"/>
            <a:ext cx="7772400" cy="1470025"/>
          </a:xfrm>
        </p:spPr>
        <p:txBody>
          <a:bodyPr/>
          <a:lstStyle/>
          <a:p>
            <a:r>
              <a:rPr lang="tr-TR" altLang="tr-TR" b="1" dirty="0">
                <a:latin typeface="Times New Roman" panose="02020603050405020304" pitchFamily="18" charset="0"/>
                <a:cs typeface="Times New Roman" panose="02020603050405020304" pitchFamily="18" charset="0"/>
              </a:rPr>
              <a:t>İKTİSADİ VE İDARİ BİLİMLER FAKÜLTESİ</a:t>
            </a:r>
          </a:p>
        </p:txBody>
      </p:sp>
      <p:pic>
        <p:nvPicPr>
          <p:cNvPr id="3076" name="Picture 5" descr="C:\Users\hp\Desktop\yenilogo.png">
            <a:extLst>
              <a:ext uri="{FF2B5EF4-FFF2-40B4-BE49-F238E27FC236}">
                <a16:creationId xmlns="" xmlns:a16="http://schemas.microsoft.com/office/drawing/2014/main" id="{47F9A8A2-8D28-4A56-BA43-5F8E7A7C7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 xmlns:a16="http://schemas.microsoft.com/office/drawing/2014/main" id="{2CA05EC0-2E08-4E68-B8B9-9CE622881FC2}"/>
              </a:ext>
            </a:extLst>
          </p:cNvPr>
          <p:cNvSpPr>
            <a:spLocks noGrp="1" noChangeArrowheads="1"/>
          </p:cNvSpPr>
          <p:nvPr>
            <p:ph type="title"/>
          </p:nvPr>
        </p:nvSpPr>
        <p:spPr>
          <a:xfrm>
            <a:off x="457200" y="274638"/>
            <a:ext cx="8229600" cy="715963"/>
          </a:xfrm>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Kadromuz</a:t>
            </a:r>
          </a:p>
        </p:txBody>
      </p:sp>
      <p:sp>
        <p:nvSpPr>
          <p:cNvPr id="67587" name="Rectangle 3">
            <a:extLst>
              <a:ext uri="{FF2B5EF4-FFF2-40B4-BE49-F238E27FC236}">
                <a16:creationId xmlns="" xmlns:a16="http://schemas.microsoft.com/office/drawing/2014/main" id="{C05A49FD-4A3C-44A9-BEBF-1ED51C13817A}"/>
              </a:ext>
            </a:extLst>
          </p:cNvPr>
          <p:cNvSpPr>
            <a:spLocks noGrp="1" noChangeArrowheads="1"/>
          </p:cNvSpPr>
          <p:nvPr>
            <p:ph type="body" sz="half" idx="1"/>
          </p:nvPr>
        </p:nvSpPr>
        <p:spPr>
          <a:xfrm>
            <a:off x="152400" y="1066800"/>
            <a:ext cx="8686800" cy="1676400"/>
          </a:xfrm>
        </p:spPr>
        <p:txBody>
          <a:bodyPr/>
          <a:lstStyle/>
          <a:p>
            <a:pPr algn="just" eaLnBrk="1" hangingPunct="1">
              <a:lnSpc>
                <a:spcPct val="90000"/>
              </a:lnSpc>
              <a:buFontTx/>
              <a:buNone/>
            </a:pPr>
            <a:r>
              <a:rPr lang="tr-TR" altLang="tr-TR" sz="2400" dirty="0">
                <a:latin typeface="Calibri" panose="020F0502020204030204" pitchFamily="34" charset="0"/>
                <a:cs typeface="Calibri" panose="020F0502020204030204" pitchFamily="34" charset="0"/>
              </a:rPr>
              <a:t>	      </a:t>
            </a:r>
            <a:r>
              <a:rPr lang="tr-TR" altLang="tr-TR" sz="1600" dirty="0">
                <a:latin typeface="Times New Roman" panose="02020603050405020304" pitchFamily="18" charset="0"/>
                <a:cs typeface="Times New Roman" panose="02020603050405020304" pitchFamily="18" charset="0"/>
              </a:rPr>
              <a:t>Fakültemizde yer alan 7 bölümde toplam 71 öğretim üyesi, 23 araştırma görevlisi ve 2 öğretim görevlisi üzere 96 akademik personel bulunmaktadır. Bölümlere göre akademik personel dağılımı;</a:t>
            </a:r>
          </a:p>
          <a:p>
            <a:pPr algn="just" eaLnBrk="1" hangingPunct="1">
              <a:lnSpc>
                <a:spcPct val="90000"/>
              </a:lnSpc>
              <a:buFontTx/>
              <a:buNone/>
            </a:pPr>
            <a:endParaRPr lang="tr-TR" altLang="tr-TR" sz="2400" dirty="0">
              <a:latin typeface="Calibri" panose="020F0502020204030204" pitchFamily="34" charset="0"/>
              <a:cs typeface="Calibri" panose="020F0502020204030204" pitchFamily="34" charset="0"/>
            </a:endParaRPr>
          </a:p>
        </p:txBody>
      </p:sp>
      <p:graphicFrame>
        <p:nvGraphicFramePr>
          <p:cNvPr id="21619" name="Group 115">
            <a:extLst>
              <a:ext uri="{FF2B5EF4-FFF2-40B4-BE49-F238E27FC236}">
                <a16:creationId xmlns="" xmlns:a16="http://schemas.microsoft.com/office/drawing/2014/main" id="{82F3ABF0-7D75-4B3B-9426-D8E634C5468B}"/>
              </a:ext>
            </a:extLst>
          </p:cNvPr>
          <p:cNvGraphicFramePr>
            <a:graphicFrameLocks noGrp="1"/>
          </p:cNvGraphicFramePr>
          <p:nvPr>
            <p:ph sz="half" idx="2"/>
            <p:extLst/>
          </p:nvPr>
        </p:nvGraphicFramePr>
        <p:xfrm>
          <a:off x="647701" y="1905002"/>
          <a:ext cx="8039100" cy="4530270"/>
        </p:xfrm>
        <a:graphic>
          <a:graphicData uri="http://schemas.openxmlformats.org/drawingml/2006/table">
            <a:tbl>
              <a:tblPr/>
              <a:tblGrid>
                <a:gridCol w="3162300">
                  <a:extLst>
                    <a:ext uri="{9D8B030D-6E8A-4147-A177-3AD203B41FA5}">
                      <a16:colId xmlns="" xmlns:a16="http://schemas.microsoft.com/office/drawing/2014/main" val="4057682773"/>
                    </a:ext>
                  </a:extLst>
                </a:gridCol>
                <a:gridCol w="2362200">
                  <a:extLst>
                    <a:ext uri="{9D8B030D-6E8A-4147-A177-3AD203B41FA5}">
                      <a16:colId xmlns="" xmlns:a16="http://schemas.microsoft.com/office/drawing/2014/main" val="3527799793"/>
                    </a:ext>
                  </a:extLst>
                </a:gridCol>
                <a:gridCol w="2514600">
                  <a:extLst>
                    <a:ext uri="{9D8B030D-6E8A-4147-A177-3AD203B41FA5}">
                      <a16:colId xmlns="" xmlns:a16="http://schemas.microsoft.com/office/drawing/2014/main" val="2386649016"/>
                    </a:ext>
                  </a:extLst>
                </a:gridCol>
              </a:tblGrid>
              <a:tr h="660395">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9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BÖLÜMLER</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9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ÖĞRETİM ÜYESİ</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9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ÖĞRETİM ELEMANI</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extLst>
                  <a:ext uri="{0D108BD9-81ED-4DB2-BD59-A6C34878D82A}">
                    <a16:rowId xmlns="" xmlns:a16="http://schemas.microsoft.com/office/drawing/2014/main" val="3347093199"/>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İşletme</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2082846683"/>
                  </a:ext>
                </a:extLst>
              </a:tr>
              <a:tr h="480625">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İktisat</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479593537"/>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Siyaset Bilimi ve Kamu Yönetimi</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4148437991"/>
                  </a:ext>
                </a:extLst>
              </a:tr>
              <a:tr h="476969">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Maliye</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2288359073"/>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990000"/>
                          </a:solidFill>
                          <a:effectLst/>
                          <a:latin typeface="Times New Roman" panose="02020603050405020304" pitchFamily="18" charset="0"/>
                          <a:cs typeface="Times New Roman" panose="02020603050405020304" pitchFamily="18" charset="0"/>
                        </a:rPr>
                        <a:t>Uluslararası İlişkiler</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3996711497"/>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990000"/>
                          </a:solidFill>
                          <a:effectLst/>
                          <a:latin typeface="Times New Roman" panose="02020603050405020304" pitchFamily="18" charset="0"/>
                          <a:cs typeface="Times New Roman" panose="02020603050405020304" pitchFamily="18" charset="0"/>
                        </a:rPr>
                        <a:t>Sağlık Yönetimi</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88084777"/>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Uluslararası Ticaret ve İşletmecilik</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7</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765179877"/>
                  </a:ext>
                </a:extLst>
              </a:tr>
              <a:tr h="4836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TOPLAM</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71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25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extLst>
                  <a:ext uri="{0D108BD9-81ED-4DB2-BD59-A6C34878D82A}">
                    <a16:rowId xmlns="" xmlns:a16="http://schemas.microsoft.com/office/drawing/2014/main" val="1981852908"/>
                  </a:ext>
                </a:extLst>
              </a:tr>
            </a:tbl>
          </a:graphicData>
        </a:graphic>
      </p:graphicFrame>
      <p:pic>
        <p:nvPicPr>
          <p:cNvPr id="67626" name="Picture 5">
            <a:extLst>
              <a:ext uri="{FF2B5EF4-FFF2-40B4-BE49-F238E27FC236}">
                <a16:creationId xmlns="" xmlns:a16="http://schemas.microsoft.com/office/drawing/2014/main" id="{2DFB9CFB-FC40-445A-8DD3-C930D38EA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67600" y="6545266"/>
            <a:ext cx="1676400" cy="312737"/>
          </a:xfrm>
        </p:spPr>
        <p:txBody>
          <a:bodyPr/>
          <a:lstStyle/>
          <a:p>
            <a:pPr>
              <a:defRPr/>
            </a:pPr>
            <a:fld id="{527F9ABF-3E56-4021-832A-CCBAC9DC7FA0}" type="datetime8">
              <a:rPr lang="tr-TR" smtClean="0"/>
              <a:t>12.11.2024 11:11</a:t>
            </a:fld>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7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 xmlns:a16="http://schemas.microsoft.com/office/drawing/2014/main" id="{ADB1837D-933E-4205-9F79-4A4F901D5E1B}"/>
              </a:ext>
            </a:extLst>
          </p:cNvPr>
          <p:cNvSpPr>
            <a:spLocks noGrp="1" noChangeArrowheads="1"/>
          </p:cNvSpPr>
          <p:nvPr>
            <p:ph type="title"/>
          </p:nvPr>
        </p:nvSpPr>
        <p:spPr>
          <a:xfrm>
            <a:off x="498475" y="381002"/>
            <a:ext cx="8229600" cy="639763"/>
          </a:xfrm>
        </p:spPr>
        <p:txBody>
          <a:bodyPr/>
          <a:lstStyle/>
          <a:p>
            <a:pPr eaLnBrk="1" hangingPunct="1"/>
            <a:r>
              <a:rPr lang="tr-TR" altLang="tr-TR" sz="4800" b="1" dirty="0">
                <a:solidFill>
                  <a:srgbClr val="990000"/>
                </a:solidFill>
                <a:latin typeface="Times New Roman" panose="02020603050405020304" pitchFamily="18" charset="0"/>
                <a:cs typeface="Times New Roman" panose="02020603050405020304" pitchFamily="18" charset="0"/>
              </a:rPr>
              <a:t>Üniversitemizde;</a:t>
            </a:r>
          </a:p>
        </p:txBody>
      </p:sp>
      <p:sp>
        <p:nvSpPr>
          <p:cNvPr id="70659" name="Rectangle 3">
            <a:extLst>
              <a:ext uri="{FF2B5EF4-FFF2-40B4-BE49-F238E27FC236}">
                <a16:creationId xmlns="" xmlns:a16="http://schemas.microsoft.com/office/drawing/2014/main" id="{A11CACB8-0FE3-48C9-86B4-07FF2F5ACB11}"/>
              </a:ext>
            </a:extLst>
          </p:cNvPr>
          <p:cNvSpPr>
            <a:spLocks noGrp="1" noChangeArrowheads="1"/>
          </p:cNvSpPr>
          <p:nvPr>
            <p:ph type="body" idx="1"/>
          </p:nvPr>
        </p:nvSpPr>
        <p:spPr>
          <a:xfrm>
            <a:off x="473075" y="1219200"/>
            <a:ext cx="8229600" cy="1447800"/>
          </a:xfrm>
        </p:spPr>
        <p:txBody>
          <a:bodyPr/>
          <a:lstStyle/>
          <a:p>
            <a:pPr algn="just" eaLnBrk="1" hangingPunct="1">
              <a:buFontTx/>
              <a:buNone/>
            </a:pPr>
            <a:r>
              <a:rPr lang="tr-TR" altLang="tr-TR" sz="2800" dirty="0">
                <a:latin typeface="Calibri" panose="020F0502020204030204" pitchFamily="34" charset="0"/>
                <a:cs typeface="Calibri" panose="020F0502020204030204" pitchFamily="34" charset="0"/>
              </a:rPr>
              <a:t>	          </a:t>
            </a:r>
            <a:r>
              <a:rPr lang="tr-TR" altLang="tr-TR" sz="2800" dirty="0">
                <a:latin typeface="Times New Roman" panose="02020603050405020304" pitchFamily="18" charset="0"/>
                <a:cs typeface="Times New Roman" panose="02020603050405020304" pitchFamily="18" charset="0"/>
              </a:rPr>
              <a:t>Avrupa Transfer Kredi Sistemi  (AKTS) olarak adlandırılan öğrenci merkezli kredi sistemi uyarlanmıştır.</a:t>
            </a:r>
          </a:p>
        </p:txBody>
      </p:sp>
      <p:pic>
        <p:nvPicPr>
          <p:cNvPr id="21509" name="Picture 8">
            <a:extLst>
              <a:ext uri="{FF2B5EF4-FFF2-40B4-BE49-F238E27FC236}">
                <a16:creationId xmlns="" xmlns:a16="http://schemas.microsoft.com/office/drawing/2014/main" id="{4EC2F170-9266-416E-9EF7-0A90DE08B2C4}"/>
              </a:ext>
            </a:extLst>
          </p:cNvPr>
          <p:cNvPicPr>
            <a:picLocks noChangeAspect="1" noChangeArrowheads="1"/>
          </p:cNvPicPr>
          <p:nvPr/>
        </p:nvPicPr>
        <p:blipFill>
          <a:blip r:embed="rId2"/>
          <a:stretch>
            <a:fillRect/>
          </a:stretch>
        </p:blipFill>
        <p:spPr bwMode="auto">
          <a:xfrm>
            <a:off x="2209800" y="3035302"/>
            <a:ext cx="4191000" cy="2535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0661" name="Picture 5">
            <a:extLst>
              <a:ext uri="{FF2B5EF4-FFF2-40B4-BE49-F238E27FC236}">
                <a16:creationId xmlns="" xmlns:a16="http://schemas.microsoft.com/office/drawing/2014/main" id="{5FBCC738-C628-42B2-B671-722613592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44509" y="6507163"/>
            <a:ext cx="1676400" cy="304800"/>
          </a:xfrm>
        </p:spPr>
        <p:txBody>
          <a:bodyPr/>
          <a:lstStyle/>
          <a:p>
            <a:pPr>
              <a:defRPr/>
            </a:pPr>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7" y="6450013"/>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90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sz="2800" b="1" dirty="0">
                <a:solidFill>
                  <a:srgbClr val="990000"/>
                </a:solidFill>
                <a:latin typeface="Times New Roman" panose="02020603050405020304" pitchFamily="18" charset="0"/>
                <a:cs typeface="Times New Roman" panose="02020603050405020304" pitchFamily="18" charset="0"/>
              </a:rPr>
              <a:t>Çift </a:t>
            </a:r>
            <a:r>
              <a:rPr lang="tr-TR" sz="2800" b="1" dirty="0" err="1">
                <a:solidFill>
                  <a:srgbClr val="990000"/>
                </a:solidFill>
                <a:latin typeface="Times New Roman" panose="02020603050405020304" pitchFamily="18" charset="0"/>
                <a:cs typeface="Times New Roman" panose="02020603050405020304" pitchFamily="18" charset="0"/>
              </a:rPr>
              <a:t>Anadal</a:t>
            </a:r>
            <a:r>
              <a:rPr lang="tr-TR" sz="2800" b="1" dirty="0">
                <a:solidFill>
                  <a:srgbClr val="990000"/>
                </a:solidFill>
                <a:latin typeface="Times New Roman" panose="02020603050405020304" pitchFamily="18" charset="0"/>
                <a:cs typeface="Times New Roman" panose="02020603050405020304" pitchFamily="18" charset="0"/>
              </a:rPr>
              <a:t> ve </a:t>
            </a:r>
            <a:r>
              <a:rPr lang="tr-TR" sz="2800" b="1" dirty="0" err="1">
                <a:solidFill>
                  <a:srgbClr val="990000"/>
                </a:solidFill>
                <a:latin typeface="Times New Roman" panose="02020603050405020304" pitchFamily="18" charset="0"/>
                <a:cs typeface="Times New Roman" panose="02020603050405020304" pitchFamily="18" charset="0"/>
              </a:rPr>
              <a:t>Yandal</a:t>
            </a:r>
            <a:r>
              <a:rPr lang="tr-TR" sz="2800" b="1" dirty="0">
                <a:solidFill>
                  <a:srgbClr val="990000"/>
                </a:solidFill>
                <a:latin typeface="Times New Roman" panose="02020603050405020304" pitchFamily="18" charset="0"/>
                <a:cs typeface="Times New Roman" panose="02020603050405020304" pitchFamily="18" charset="0"/>
              </a:rPr>
              <a:t> Programları</a:t>
            </a:r>
          </a:p>
        </p:txBody>
      </p:sp>
      <p:sp>
        <p:nvSpPr>
          <p:cNvPr id="3" name="İçerik Yer Tutucusu 2"/>
          <p:cNvSpPr>
            <a:spLocks noGrp="1"/>
          </p:cNvSpPr>
          <p:nvPr>
            <p:ph idx="1"/>
          </p:nvPr>
        </p:nvSpPr>
        <p:spPr/>
        <p:txBody>
          <a:bodyPr/>
          <a:lstStyle/>
          <a:p>
            <a:pPr algn="just">
              <a:buFont typeface="Wingdings" panose="05000000000000000000" pitchFamily="2" charset="2"/>
              <a:buChar char="Ø"/>
            </a:pPr>
            <a:r>
              <a:rPr lang="tr-TR" sz="3000" dirty="0">
                <a:latin typeface="Times New Roman" panose="02020603050405020304" pitchFamily="18" charset="0"/>
                <a:cs typeface="Times New Roman" panose="02020603050405020304" pitchFamily="18" charset="0"/>
              </a:rPr>
              <a:t>     İktisat, </a:t>
            </a:r>
            <a:r>
              <a:rPr lang="tr-TR" sz="3000" dirty="0">
                <a:solidFill>
                  <a:schemeClr val="tx2"/>
                </a:solidFill>
                <a:latin typeface="Times New Roman" panose="02020603050405020304" pitchFamily="18" charset="0"/>
                <a:ea typeface="+mj-ea"/>
                <a:cs typeface="Times New Roman" panose="02020603050405020304" pitchFamily="18" charset="0"/>
              </a:rPr>
              <a:t>İşletme</a:t>
            </a:r>
            <a:r>
              <a:rPr lang="tr-TR" sz="3000" dirty="0">
                <a:latin typeface="Times New Roman" panose="02020603050405020304" pitchFamily="18" charset="0"/>
                <a:cs typeface="Times New Roman" panose="02020603050405020304" pitchFamily="18" charset="0"/>
              </a:rPr>
              <a:t>, Maliye, Siyaset Bilimi ve Kamu Yönetimi, Sağlık Yönetimi, Uluslararası İlişkiler, Uluslararası Ticaret ve İşletmecilik </a:t>
            </a:r>
            <a:r>
              <a:rPr lang="tr-TR" sz="3000" dirty="0" err="1">
                <a:latin typeface="Times New Roman" panose="02020603050405020304" pitchFamily="18" charset="0"/>
                <a:cs typeface="Times New Roman" panose="02020603050405020304" pitchFamily="18" charset="0"/>
              </a:rPr>
              <a:t>Bölümleri’nde</a:t>
            </a:r>
            <a:r>
              <a:rPr lang="tr-TR" sz="3000" dirty="0">
                <a:latin typeface="Times New Roman" panose="02020603050405020304" pitchFamily="18" charset="0"/>
                <a:cs typeface="Times New Roman" panose="02020603050405020304" pitchFamily="18" charset="0"/>
              </a:rPr>
              <a:t> çift </a:t>
            </a:r>
            <a:r>
              <a:rPr lang="tr-TR" sz="3000" dirty="0" err="1">
                <a:latin typeface="Times New Roman" panose="02020603050405020304" pitchFamily="18" charset="0"/>
                <a:cs typeface="Times New Roman" panose="02020603050405020304" pitchFamily="18" charset="0"/>
              </a:rPr>
              <a:t>anadal</a:t>
            </a:r>
            <a:r>
              <a:rPr lang="tr-TR" sz="3000" dirty="0">
                <a:latin typeface="Times New Roman" panose="02020603050405020304" pitchFamily="18" charset="0"/>
                <a:cs typeface="Times New Roman" panose="02020603050405020304" pitchFamily="18" charset="0"/>
              </a:rPr>
              <a:t> programları vardır.</a:t>
            </a:r>
          </a:p>
          <a:p>
            <a:pPr algn="just">
              <a:buFont typeface="Wingdings" panose="05000000000000000000" pitchFamily="2" charset="2"/>
              <a:buChar char="Ø"/>
            </a:pPr>
            <a:endParaRPr lang="tr-TR"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3000" dirty="0">
                <a:latin typeface="Times New Roman" panose="02020603050405020304" pitchFamily="18" charset="0"/>
                <a:cs typeface="Times New Roman" panose="02020603050405020304" pitchFamily="18" charset="0"/>
              </a:rPr>
              <a:t>     İktisat, İşletme, Maliye, Siyaset Bilimi ve Kamu Yönetimi, Sağlık Yönetimi, Uluslararası İlişkiler </a:t>
            </a:r>
            <a:r>
              <a:rPr lang="tr-TR" sz="3000" dirty="0" err="1">
                <a:latin typeface="Times New Roman" panose="02020603050405020304" pitchFamily="18" charset="0"/>
                <a:cs typeface="Times New Roman" panose="02020603050405020304" pitchFamily="18" charset="0"/>
              </a:rPr>
              <a:t>Bölümleri’nde</a:t>
            </a:r>
            <a:r>
              <a:rPr lang="tr-TR" sz="3000" dirty="0">
                <a:latin typeface="Times New Roman" panose="02020603050405020304" pitchFamily="18" charset="0"/>
                <a:cs typeface="Times New Roman" panose="02020603050405020304" pitchFamily="18" charset="0"/>
              </a:rPr>
              <a:t> de </a:t>
            </a:r>
            <a:r>
              <a:rPr lang="tr-TR" sz="3000" dirty="0" err="1">
                <a:latin typeface="Times New Roman" panose="02020603050405020304" pitchFamily="18" charset="0"/>
                <a:cs typeface="Times New Roman" panose="02020603050405020304" pitchFamily="18" charset="0"/>
              </a:rPr>
              <a:t>yandal</a:t>
            </a:r>
            <a:r>
              <a:rPr lang="tr-TR" sz="3000" dirty="0">
                <a:latin typeface="Times New Roman" panose="02020603050405020304" pitchFamily="18" charset="0"/>
                <a:cs typeface="Times New Roman" panose="02020603050405020304" pitchFamily="18" charset="0"/>
              </a:rPr>
              <a:t> programları vardır</a:t>
            </a:r>
            <a:r>
              <a:rPr lang="tr-TR" dirty="0"/>
              <a:t>.</a:t>
            </a:r>
          </a:p>
          <a:p>
            <a:endParaRPr lang="tr-TR" dirty="0"/>
          </a:p>
        </p:txBody>
      </p:sp>
      <p:sp>
        <p:nvSpPr>
          <p:cNvPr id="4" name="Veri Yer Tutucusu 3"/>
          <p:cNvSpPr>
            <a:spLocks noGrp="1"/>
          </p:cNvSpPr>
          <p:nvPr>
            <p:ph type="dt" sz="half" idx="10"/>
          </p:nvPr>
        </p:nvSpPr>
        <p:spPr/>
        <p:txBody>
          <a:bodyPr/>
          <a:lstStyle/>
          <a:p>
            <a:pPr>
              <a:defRPr/>
            </a:pPr>
            <a:fld id="{9CA42C7C-2041-4409-841D-0232B0EDD5FE}" type="datetime8">
              <a:rPr lang="tr-TR" smtClean="0"/>
              <a:t>12.11.2024 11:11</a:t>
            </a:fld>
            <a:endParaRPr lang="tr-TR" dirty="0"/>
          </a:p>
        </p:txBody>
      </p:sp>
      <p:pic>
        <p:nvPicPr>
          <p:cNvPr id="5"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4603"/>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115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 xmlns:a16="http://schemas.microsoft.com/office/drawing/2014/main" id="{9A30A95D-1DDC-4FF6-ACD7-E1F6C7B8E6A0}"/>
              </a:ext>
            </a:extLst>
          </p:cNvPr>
          <p:cNvSpPr>
            <a:spLocks noGrp="1" noChangeArrowheads="1"/>
          </p:cNvSpPr>
          <p:nvPr>
            <p:ph type="title"/>
          </p:nvPr>
        </p:nvSpPr>
        <p:spPr>
          <a:xfrm>
            <a:off x="457200" y="457202"/>
            <a:ext cx="8229600" cy="563563"/>
          </a:xfrm>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Stratejik Amaçlarımız</a:t>
            </a:r>
          </a:p>
        </p:txBody>
      </p:sp>
      <p:sp>
        <p:nvSpPr>
          <p:cNvPr id="72707" name="Rectangle 3">
            <a:extLst>
              <a:ext uri="{FF2B5EF4-FFF2-40B4-BE49-F238E27FC236}">
                <a16:creationId xmlns="" xmlns:a16="http://schemas.microsoft.com/office/drawing/2014/main" id="{C0D5BCD6-6292-4893-9B3C-77E030DB5C6C}"/>
              </a:ext>
            </a:extLst>
          </p:cNvPr>
          <p:cNvSpPr>
            <a:spLocks noGrp="1" noChangeArrowheads="1"/>
          </p:cNvSpPr>
          <p:nvPr>
            <p:ph type="body" idx="1"/>
          </p:nvPr>
        </p:nvSpPr>
        <p:spPr>
          <a:xfrm>
            <a:off x="533400" y="1447800"/>
            <a:ext cx="8153400" cy="2590800"/>
          </a:xfrm>
        </p:spPr>
        <p:txBody>
          <a:bodyPr/>
          <a:lstStyle/>
          <a:p>
            <a:pPr marL="0" indent="0" algn="just" eaLnBrk="1" hangingPunct="1">
              <a:lnSpc>
                <a:spcPct val="150000"/>
              </a:lnSpc>
              <a:buNone/>
            </a:pPr>
            <a:r>
              <a:rPr lang="tr-TR" altLang="tr-TR" sz="1600" dirty="0">
                <a:latin typeface="Times New Roman" panose="02020603050405020304" pitchFamily="18" charset="0"/>
                <a:cs typeface="Times New Roman" panose="02020603050405020304" pitchFamily="18" charset="0"/>
              </a:rPr>
              <a:t>             Uluslararası düzeyde geçerliliği olan eğitim kalitesine ulaşmayı hedefleyen fakültemiz, Türkiye’nin gelişmesinde ihtiyacı olan konularda yaratıcılığı destekleyici bir eğitim sunmayı, öğretim programlarını sürekli olarak yenilemeyi, amaç ve içeriğe uygun eğitim yöntemleri geliştirmeyi, uluslararası akreditasyon almayı hedefleyen bir eğitim vermeyi</a:t>
            </a:r>
            <a:r>
              <a:rPr lang="tr-TR" altLang="tr-TR" sz="1600" dirty="0">
                <a:latin typeface="Calibri" panose="020F0502020204030204" pitchFamily="34" charset="0"/>
                <a:cs typeface="Calibri" panose="020F0502020204030204" pitchFamily="34" charset="0"/>
              </a:rPr>
              <a:t>, </a:t>
            </a:r>
            <a:r>
              <a:rPr lang="tr-TR" altLang="tr-TR" sz="1600" dirty="0">
                <a:latin typeface="Times New Roman" panose="02020603050405020304" pitchFamily="18" charset="0"/>
                <a:cs typeface="Times New Roman" panose="02020603050405020304" pitchFamily="18" charset="0"/>
              </a:rPr>
              <a:t>eğitimde verimliliğin arttırılması için alt yapısını sürekli geliştirmeyi planlamıştır.</a:t>
            </a:r>
            <a:r>
              <a:rPr lang="tr-TR" altLang="tr-TR" sz="2200" dirty="0">
                <a:latin typeface="Times New Roman" panose="02020603050405020304" pitchFamily="18" charset="0"/>
                <a:cs typeface="Times New Roman" panose="02020603050405020304" pitchFamily="18" charset="0"/>
              </a:rPr>
              <a:t/>
            </a:r>
            <a:br>
              <a:rPr lang="tr-TR" altLang="tr-TR" sz="2200" dirty="0">
                <a:latin typeface="Times New Roman" panose="02020603050405020304" pitchFamily="18" charset="0"/>
                <a:cs typeface="Times New Roman" panose="02020603050405020304" pitchFamily="18" charset="0"/>
              </a:rPr>
            </a:b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endParaRPr lang="tr-TR" altLang="tr-TR" sz="2200" dirty="0">
              <a:latin typeface="Calibri" panose="020F0502020204030204" pitchFamily="34" charset="0"/>
              <a:cs typeface="Calibri" panose="020F0502020204030204" pitchFamily="34" charset="0"/>
            </a:endParaRPr>
          </a:p>
        </p:txBody>
      </p:sp>
      <p:pic>
        <p:nvPicPr>
          <p:cNvPr id="72708" name="Picture 5">
            <a:extLst>
              <a:ext uri="{FF2B5EF4-FFF2-40B4-BE49-F238E27FC236}">
                <a16:creationId xmlns="" xmlns:a16="http://schemas.microsoft.com/office/drawing/2014/main" id="{20FDCD0E-50F2-4A54-A283-B31D67B04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Resim 5">
            <a:extLst>
              <a:ext uri="{FF2B5EF4-FFF2-40B4-BE49-F238E27FC236}">
                <a16:creationId xmlns="" xmlns:a16="http://schemas.microsoft.com/office/drawing/2014/main" id="{7843AB74-E539-4A05-B2D2-65213EA13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2042" y="3962402"/>
            <a:ext cx="3031561" cy="2098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67600" y="6553200"/>
            <a:ext cx="1676400" cy="304800"/>
          </a:xfrm>
        </p:spPr>
        <p:txBody>
          <a:bodyPr/>
          <a:lstStyle/>
          <a:p>
            <a:pPr>
              <a:defRPr/>
            </a:pPr>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456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 xmlns:a16="http://schemas.microsoft.com/office/drawing/2014/main" id="{2006C4A7-528E-4527-BFF6-6EEA12FCAC2C}"/>
              </a:ext>
            </a:extLst>
          </p:cNvPr>
          <p:cNvSpPr>
            <a:spLocks noGrp="1" noChangeArrowheads="1"/>
          </p:cNvSpPr>
          <p:nvPr>
            <p:ph type="title"/>
          </p:nvPr>
        </p:nvSpPr>
        <p:spPr>
          <a:xfrm>
            <a:off x="533400" y="685802"/>
            <a:ext cx="8229600" cy="411163"/>
          </a:xfrm>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Stratejik Amaçlarımız</a:t>
            </a:r>
          </a:p>
        </p:txBody>
      </p:sp>
      <p:sp>
        <p:nvSpPr>
          <p:cNvPr id="73731" name="Rectangle 3">
            <a:extLst>
              <a:ext uri="{FF2B5EF4-FFF2-40B4-BE49-F238E27FC236}">
                <a16:creationId xmlns="" xmlns:a16="http://schemas.microsoft.com/office/drawing/2014/main" id="{E8F86929-03CB-47A1-9148-D29346C6D7CA}"/>
              </a:ext>
            </a:extLst>
          </p:cNvPr>
          <p:cNvSpPr>
            <a:spLocks noGrp="1" noChangeArrowheads="1"/>
          </p:cNvSpPr>
          <p:nvPr>
            <p:ph type="body" idx="1"/>
          </p:nvPr>
        </p:nvSpPr>
        <p:spPr>
          <a:xfrm>
            <a:off x="228600" y="1927228"/>
            <a:ext cx="4572000" cy="3711575"/>
          </a:xfrm>
        </p:spPr>
        <p:txBody>
          <a:bodyPr/>
          <a:lstStyle/>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             Fakültemiz, öğretim üyelerimizin eğitim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faaliyetleri yanında, sahip oldukları bilgi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birikimini araştırma  faaliyetlerinde kullanmaları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ve “etki çarpanı” yüksek olan dergilerde yayın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yapmalarını sağlamak için gerekli alt yapının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hazırlanması ve bu sayede onların araştırma yönlerini de güçlendirmeyi planlamıştır.</a:t>
            </a: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endParaRPr lang="tr-TR" altLang="tr-TR" sz="2200" dirty="0">
              <a:latin typeface="Calibri" panose="020F0502020204030204" pitchFamily="34" charset="0"/>
              <a:cs typeface="Calibri" panose="020F0502020204030204" pitchFamily="34" charset="0"/>
            </a:endParaRPr>
          </a:p>
        </p:txBody>
      </p:sp>
      <p:pic>
        <p:nvPicPr>
          <p:cNvPr id="73732" name="Picture 5">
            <a:extLst>
              <a:ext uri="{FF2B5EF4-FFF2-40B4-BE49-F238E27FC236}">
                <a16:creationId xmlns="" xmlns:a16="http://schemas.microsoft.com/office/drawing/2014/main" id="{B117F61E-F50C-47E8-86A5-629C07A62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a:extLst>
              <a:ext uri="{FF2B5EF4-FFF2-40B4-BE49-F238E27FC236}">
                <a16:creationId xmlns="" xmlns:a16="http://schemas.microsoft.com/office/drawing/2014/main" id="{84859779-784A-4F39-B0F2-CD05C7127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3" y="1766888"/>
            <a:ext cx="4259263"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Veri Yer Tutucusu 4"/>
          <p:cNvSpPr>
            <a:spLocks noGrp="1"/>
          </p:cNvSpPr>
          <p:nvPr>
            <p:ph type="dt" sz="half" idx="10"/>
          </p:nvPr>
        </p:nvSpPr>
        <p:spPr>
          <a:xfrm>
            <a:off x="7467600" y="6553203"/>
            <a:ext cx="1676400" cy="315913"/>
          </a:xfrm>
        </p:spPr>
        <p:txBody>
          <a:bodyPr/>
          <a:lstStyle/>
          <a:p>
            <a:pPr>
              <a:defRPr/>
            </a:pPr>
            <a:fld id="{B69C947E-9022-47C2-9E40-607256C8766B}" type="datetime8">
              <a:rPr lang="tr-TR" smtClean="0"/>
              <a:t>12.11.2024 11:11</a:t>
            </a:fld>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9066"/>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195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 xmlns:a16="http://schemas.microsoft.com/office/drawing/2014/main" id="{4C700788-5100-4A41-8605-B617D9B9706B}"/>
              </a:ext>
            </a:extLst>
          </p:cNvPr>
          <p:cNvSpPr>
            <a:spLocks noGrp="1" noChangeArrowheads="1"/>
          </p:cNvSpPr>
          <p:nvPr>
            <p:ph type="title"/>
          </p:nvPr>
        </p:nvSpPr>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Stratejik Amaçlarımız</a:t>
            </a:r>
          </a:p>
        </p:txBody>
      </p:sp>
      <p:sp>
        <p:nvSpPr>
          <p:cNvPr id="62467" name="Rectangle 3">
            <a:extLst>
              <a:ext uri="{FF2B5EF4-FFF2-40B4-BE49-F238E27FC236}">
                <a16:creationId xmlns="" xmlns:a16="http://schemas.microsoft.com/office/drawing/2014/main" id="{9E546BB0-24A8-471F-A9DA-F354D6331BDB}"/>
              </a:ext>
            </a:extLst>
          </p:cNvPr>
          <p:cNvSpPr>
            <a:spLocks noGrp="1" noChangeArrowheads="1"/>
          </p:cNvSpPr>
          <p:nvPr>
            <p:ph type="body" idx="1"/>
          </p:nvPr>
        </p:nvSpPr>
        <p:spPr>
          <a:xfrm>
            <a:off x="4648200" y="1752600"/>
            <a:ext cx="3962400" cy="3581400"/>
          </a:xfrm>
        </p:spPr>
        <p:txBody>
          <a:bodyPr/>
          <a:lstStyle/>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Öğretim üyesi kadrosunda yabancı öğretim üyelerine yer vermek İktisadi ve İdari Bilimler Fakültesi öğretim üyesi kadrosunda yabancı öğretim üyeleri bulundurmayı amaçlamıştır. </a:t>
            </a:r>
          </a:p>
          <a:p>
            <a:pPr eaLnBrk="1" hangingPunct="1">
              <a:buFont typeface="Wingdings" panose="05000000000000000000" pitchFamily="2" charset="2"/>
              <a:buChar char="ü"/>
            </a:pPr>
            <a:endParaRPr lang="tr-TR" altLang="tr-TR" sz="16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Böylece fakültemizdeki öğretim  uluslararası bütünleşmeyi sağlamaya </a:t>
            </a:r>
          </a:p>
          <a:p>
            <a:pPr eaLnBrk="1" hangingPunct="1">
              <a:buFontTx/>
              <a:buNone/>
            </a:pPr>
            <a:r>
              <a:rPr lang="tr-TR" altLang="tr-TR" sz="1600" dirty="0">
                <a:latin typeface="Times New Roman" panose="02020603050405020304" pitchFamily="18" charset="0"/>
                <a:cs typeface="Times New Roman" panose="02020603050405020304" pitchFamily="18" charset="0"/>
              </a:rPr>
              <a:t>       yönelik olacaktır. </a:t>
            </a:r>
          </a:p>
          <a:p>
            <a:pPr eaLnBrk="1" hangingPunct="1">
              <a:buFont typeface="Wingdings" panose="05000000000000000000" pitchFamily="2" charset="2"/>
              <a:buChar char="ü"/>
            </a:pPr>
            <a:endParaRPr lang="tr-TR" altLang="tr-TR" sz="16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Ayrıca öğretim üyesi kadrosundaki  yabancı öğretim üyeleri uluslararası öğrenciler için çekici bir faktör olacaktır.</a:t>
            </a: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endParaRPr lang="tr-TR" altLang="tr-TR" sz="2200" dirty="0">
              <a:latin typeface="Calibri" panose="020F0502020204030204" pitchFamily="34" charset="0"/>
              <a:cs typeface="Calibri" panose="020F0502020204030204" pitchFamily="34" charset="0"/>
            </a:endParaRPr>
          </a:p>
        </p:txBody>
      </p:sp>
      <p:pic>
        <p:nvPicPr>
          <p:cNvPr id="74756" name="Picture 5">
            <a:extLst>
              <a:ext uri="{FF2B5EF4-FFF2-40B4-BE49-F238E27FC236}">
                <a16:creationId xmlns="" xmlns:a16="http://schemas.microsoft.com/office/drawing/2014/main" id="{4A944F55-4745-41E4-AF43-B445F7B0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 xmlns:a16="http://schemas.microsoft.com/office/drawing/2014/main" id="{70BE21E9-4D42-443C-BEF8-5DE3392A4ED4}"/>
              </a:ext>
            </a:extLst>
          </p:cNvPr>
          <p:cNvPicPr>
            <a:picLocks noChangeAspect="1" noChangeArrowheads="1"/>
          </p:cNvPicPr>
          <p:nvPr/>
        </p:nvPicPr>
        <p:blipFill>
          <a:blip r:embed="rId3"/>
          <a:stretch>
            <a:fillRect/>
          </a:stretch>
        </p:blipFill>
        <p:spPr bwMode="auto">
          <a:xfrm>
            <a:off x="304800" y="1676400"/>
            <a:ext cx="3886200"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Veri Yer Tutucusu 4"/>
          <p:cNvSpPr>
            <a:spLocks noGrp="1"/>
          </p:cNvSpPr>
          <p:nvPr>
            <p:ph type="dt" sz="half" idx="10"/>
          </p:nvPr>
        </p:nvSpPr>
        <p:spPr>
          <a:xfrm>
            <a:off x="7391400" y="6553200"/>
            <a:ext cx="1752600" cy="304800"/>
          </a:xfrm>
        </p:spPr>
        <p:txBody>
          <a:bodyPr/>
          <a:lstStyle/>
          <a:p>
            <a:pPr>
              <a:defRPr/>
            </a:pPr>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574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 xmlns:a16="http://schemas.microsoft.com/office/drawing/2014/main" id="{26789D80-FF09-483D-987A-2046A595197D}"/>
              </a:ext>
            </a:extLst>
          </p:cNvPr>
          <p:cNvSpPr>
            <a:spLocks noGrp="1" noChangeArrowheads="1"/>
          </p:cNvSpPr>
          <p:nvPr>
            <p:ph type="title"/>
          </p:nvPr>
        </p:nvSpPr>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Stratejik Amaçlarımız</a:t>
            </a:r>
          </a:p>
        </p:txBody>
      </p:sp>
      <p:sp>
        <p:nvSpPr>
          <p:cNvPr id="75779" name="Rectangle 3">
            <a:extLst>
              <a:ext uri="{FF2B5EF4-FFF2-40B4-BE49-F238E27FC236}">
                <a16:creationId xmlns="" xmlns:a16="http://schemas.microsoft.com/office/drawing/2014/main" id="{01D4EB72-F44A-467C-8BEB-CCB92EB21696}"/>
              </a:ext>
            </a:extLst>
          </p:cNvPr>
          <p:cNvSpPr>
            <a:spLocks noGrp="1" noChangeArrowheads="1"/>
          </p:cNvSpPr>
          <p:nvPr>
            <p:ph type="body" idx="1"/>
          </p:nvPr>
        </p:nvSpPr>
        <p:spPr>
          <a:xfrm>
            <a:off x="228601" y="1828800"/>
            <a:ext cx="5494339" cy="3276600"/>
          </a:xfrm>
        </p:spPr>
        <p:txBody>
          <a:bodyPr/>
          <a:lstStyle/>
          <a:p>
            <a:pPr marL="0" indent="0" eaLnBrk="1" hangingPunct="1">
              <a:lnSpc>
                <a:spcPct val="90000"/>
              </a:lnSpc>
              <a:buNone/>
            </a:pPr>
            <a:r>
              <a:rPr lang="tr-TR" altLang="tr-TR" sz="2200">
                <a:latin typeface="Times New Roman" panose="02020603050405020304" pitchFamily="18" charset="0"/>
                <a:cs typeface="Times New Roman" panose="02020603050405020304" pitchFamily="18" charset="0"/>
              </a:rPr>
              <a:t>       Yabancı öğrenci sayısının toplam öğrenci sayısının yarısı olmasını sağlamak</a:t>
            </a:r>
            <a:br>
              <a:rPr lang="tr-TR" altLang="tr-TR" sz="2200">
                <a:latin typeface="Times New Roman" panose="02020603050405020304" pitchFamily="18" charset="0"/>
                <a:cs typeface="Times New Roman" panose="02020603050405020304" pitchFamily="18" charset="0"/>
              </a:rPr>
            </a:br>
            <a:endParaRPr lang="tr-TR" altLang="tr-TR" sz="2200">
              <a:latin typeface="Times New Roman" panose="02020603050405020304" pitchFamily="18" charset="0"/>
              <a:cs typeface="Times New Roman" panose="02020603050405020304" pitchFamily="18" charset="0"/>
            </a:endParaRPr>
          </a:p>
          <a:p>
            <a:pPr marL="0" indent="0" eaLnBrk="1" hangingPunct="1">
              <a:lnSpc>
                <a:spcPct val="90000"/>
              </a:lnSpc>
              <a:buNone/>
            </a:pPr>
            <a:r>
              <a:rPr lang="tr-TR" altLang="tr-TR" sz="2200">
                <a:latin typeface="Times New Roman" panose="02020603050405020304" pitchFamily="18" charset="0"/>
                <a:cs typeface="Times New Roman" panose="02020603050405020304" pitchFamily="18" charset="0"/>
              </a:rPr>
              <a:t>        Bir dünya üniversitesi olma hedefini gerçekleştirmek için fakültemiz, öğrenci kontenjanının yarısını yabancı öğrencilere ayırmayı hedeflemiştir. </a:t>
            </a:r>
          </a:p>
          <a:p>
            <a:pPr marL="0" indent="0" eaLnBrk="1" hangingPunct="1">
              <a:lnSpc>
                <a:spcPct val="90000"/>
              </a:lnSpc>
              <a:buNone/>
            </a:pPr>
            <a:endParaRPr lang="tr-TR" altLang="tr-TR" sz="2200">
              <a:latin typeface="Times New Roman" panose="02020603050405020304" pitchFamily="18" charset="0"/>
              <a:cs typeface="Times New Roman" panose="02020603050405020304" pitchFamily="18" charset="0"/>
            </a:endParaRPr>
          </a:p>
          <a:p>
            <a:pPr marL="0" indent="0" eaLnBrk="1" hangingPunct="1">
              <a:lnSpc>
                <a:spcPct val="90000"/>
              </a:lnSpc>
              <a:buNone/>
            </a:pPr>
            <a:r>
              <a:rPr lang="tr-TR" altLang="tr-TR" sz="2200">
                <a:latin typeface="Times New Roman" panose="02020603050405020304" pitchFamily="18" charset="0"/>
                <a:cs typeface="Times New Roman" panose="02020603050405020304" pitchFamily="18" charset="0"/>
              </a:rPr>
              <a:t>       Bu hedef verdiği eğitimin kalitesinin bir göstergesi olacaktır.</a:t>
            </a:r>
            <a:br>
              <a:rPr lang="tr-TR" altLang="tr-TR" sz="2200">
                <a:latin typeface="Times New Roman" panose="02020603050405020304" pitchFamily="18" charset="0"/>
                <a:cs typeface="Times New Roman" panose="02020603050405020304" pitchFamily="18" charset="0"/>
              </a:rPr>
            </a:br>
            <a:r>
              <a:rPr lang="tr-TR" altLang="tr-TR" sz="2200">
                <a:latin typeface="Times New Roman" panose="02020603050405020304" pitchFamily="18" charset="0"/>
                <a:cs typeface="Times New Roman" panose="02020603050405020304" pitchFamily="18" charset="0"/>
              </a:rPr>
              <a:t/>
            </a:r>
            <a:br>
              <a:rPr lang="tr-TR" altLang="tr-TR" sz="2200">
                <a:latin typeface="Times New Roman" panose="02020603050405020304" pitchFamily="18" charset="0"/>
                <a:cs typeface="Times New Roman" panose="02020603050405020304" pitchFamily="18" charset="0"/>
              </a:rPr>
            </a:br>
            <a:endParaRPr lang="tr-TR" altLang="tr-TR" sz="2200">
              <a:latin typeface="Times New Roman" panose="02020603050405020304" pitchFamily="18" charset="0"/>
              <a:cs typeface="Times New Roman" panose="02020603050405020304" pitchFamily="18" charset="0"/>
            </a:endParaRPr>
          </a:p>
        </p:txBody>
      </p:sp>
      <p:pic>
        <p:nvPicPr>
          <p:cNvPr id="33797" name="Picture 5">
            <a:extLst>
              <a:ext uri="{FF2B5EF4-FFF2-40B4-BE49-F238E27FC236}">
                <a16:creationId xmlns="" xmlns:a16="http://schemas.microsoft.com/office/drawing/2014/main" id="{344F406D-E1E1-4A1E-8DDE-FFBDCCAE77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38800" y="1905003"/>
            <a:ext cx="3276056" cy="957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5781" name="Picture 5">
            <a:extLst>
              <a:ext uri="{FF2B5EF4-FFF2-40B4-BE49-F238E27FC236}">
                <a16:creationId xmlns="" xmlns:a16="http://schemas.microsoft.com/office/drawing/2014/main" id="{EE3A0396-C1A6-492F-A8C0-1C0EB25DB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8" descr="mevlana değişim programı ile ilgili görsel sonucu">
            <a:extLst>
              <a:ext uri="{FF2B5EF4-FFF2-40B4-BE49-F238E27FC236}">
                <a16:creationId xmlns="" xmlns:a16="http://schemas.microsoft.com/office/drawing/2014/main" id="{DC0883BD-3E31-4F13-AFFD-72A4307D2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429003"/>
            <a:ext cx="205898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67600" y="6553203"/>
            <a:ext cx="1676400" cy="315913"/>
          </a:xfrm>
        </p:spPr>
        <p:txBody>
          <a:bodyPr/>
          <a:lstStyle/>
          <a:p>
            <a:pPr>
              <a:defRPr/>
            </a:pPr>
            <a:fld id="{0B2726B4-39EB-41AB-844A-C94A928F55D5}" type="datetime8">
              <a:rPr lang="tr-TR" smtClean="0"/>
              <a:t>12.11.2024 11:11</a:t>
            </a:fld>
            <a:endParaRPr lang="tr-TR" dirty="0"/>
          </a:p>
        </p:txBody>
      </p:sp>
      <p:pic>
        <p:nvPicPr>
          <p:cNvPr id="8"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988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Başlık 1">
            <a:extLst>
              <a:ext uri="{FF2B5EF4-FFF2-40B4-BE49-F238E27FC236}">
                <a16:creationId xmlns="" xmlns:a16="http://schemas.microsoft.com/office/drawing/2014/main" id="{7CA349BA-31FB-41CC-80D7-D12A2CD3A0F5}"/>
              </a:ext>
            </a:extLst>
          </p:cNvPr>
          <p:cNvSpPr>
            <a:spLocks noGrp="1"/>
          </p:cNvSpPr>
          <p:nvPr>
            <p:ph type="title"/>
          </p:nvPr>
        </p:nvSpPr>
        <p:spPr/>
        <p:txBody>
          <a:bodyPr/>
          <a:lstStyle/>
          <a:p>
            <a:r>
              <a:rPr lang="tr-TR" altLang="tr-TR" sz="3200" b="1">
                <a:solidFill>
                  <a:srgbClr val="C00000"/>
                </a:solidFill>
                <a:latin typeface="Times New Roman" panose="02020603050405020304" pitchFamily="18" charset="0"/>
                <a:cs typeface="Times New Roman" panose="02020603050405020304" pitchFamily="18" charset="0"/>
              </a:rPr>
              <a:t>FAKÜLTEMİZDE BULUNAN ÖĞRENCİ TOPLULUKLARI</a:t>
            </a:r>
            <a:endParaRPr lang="tr-TR" altLang="tr-TR" sz="3200">
              <a:latin typeface="Times New Roman" panose="02020603050405020304" pitchFamily="18" charset="0"/>
              <a:cs typeface="Times New Roman" panose="02020603050405020304" pitchFamily="18" charset="0"/>
            </a:endParaRPr>
          </a:p>
        </p:txBody>
      </p:sp>
      <p:sp>
        <p:nvSpPr>
          <p:cNvPr id="76803" name="İçerik Yer Tutucusu 2">
            <a:extLst>
              <a:ext uri="{FF2B5EF4-FFF2-40B4-BE49-F238E27FC236}">
                <a16:creationId xmlns="" xmlns:a16="http://schemas.microsoft.com/office/drawing/2014/main" id="{9A220D79-DF81-405C-A15E-D1A4332120A8}"/>
              </a:ext>
            </a:extLst>
          </p:cNvPr>
          <p:cNvSpPr>
            <a:spLocks noGrp="1"/>
          </p:cNvSpPr>
          <p:nvPr>
            <p:ph sz="half" idx="1"/>
          </p:nvPr>
        </p:nvSpPr>
        <p:spPr>
          <a:xfrm>
            <a:off x="381000" y="1371603"/>
            <a:ext cx="8305800" cy="5154613"/>
          </a:xfrm>
        </p:spPr>
        <p:txBody>
          <a:bodyPr/>
          <a:lstStyle/>
          <a:p>
            <a:endParaRPr lang="tr-TR" altLang="tr-TR">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Genç Girişimciler Topluluğu</a:t>
            </a: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Ekonomi Topluluğu</a:t>
            </a: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Maliye ve Mali Yönetim Topluluğu</a:t>
            </a: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Uluslararası İlişkiler Topluluğu</a:t>
            </a: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Altı Duyu Topluluğu</a:t>
            </a:r>
          </a:p>
        </p:txBody>
      </p:sp>
      <p:pic>
        <p:nvPicPr>
          <p:cNvPr id="76804" name="Picture 5">
            <a:extLst>
              <a:ext uri="{FF2B5EF4-FFF2-40B4-BE49-F238E27FC236}">
                <a16:creationId xmlns="" xmlns:a16="http://schemas.microsoft.com/office/drawing/2014/main" id="{756FC9F6-4A30-426F-A2C7-C3A9B9C3F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382165" y="6512361"/>
            <a:ext cx="1761836" cy="356755"/>
          </a:xfrm>
        </p:spPr>
        <p:txBody>
          <a:bodyPr/>
          <a:lstStyle/>
          <a:p>
            <a:pPr>
              <a:defRPr/>
            </a:pPr>
            <a:endParaRPr lang="tr-TR" dirty="0"/>
          </a:p>
        </p:txBody>
      </p:sp>
      <p:pic>
        <p:nvPicPr>
          <p:cNvPr id="6"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47522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547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a:extLst>
              <a:ext uri="{FF2B5EF4-FFF2-40B4-BE49-F238E27FC236}">
                <a16:creationId xmlns="" xmlns:a16="http://schemas.microsoft.com/office/drawing/2014/main" id="{80271A93-8E68-4DC8-A365-0DF431A14106}"/>
              </a:ext>
            </a:extLst>
          </p:cNvPr>
          <p:cNvSpPr>
            <a:spLocks noGrp="1"/>
          </p:cNvSpPr>
          <p:nvPr>
            <p:ph type="ctrTitle"/>
          </p:nvPr>
        </p:nvSpPr>
        <p:spPr>
          <a:xfrm>
            <a:off x="838200" y="3886203"/>
            <a:ext cx="7772400" cy="1470025"/>
          </a:xfrm>
        </p:spPr>
        <p:txBody>
          <a:bodyPr/>
          <a:lstStyle/>
          <a:p>
            <a:r>
              <a:rPr lang="tr-TR" altLang="tr-TR" sz="6000" b="1" dirty="0">
                <a:solidFill>
                  <a:srgbClr val="C00000"/>
                </a:solidFill>
                <a:latin typeface="Times New Roman" panose="02020603050405020304" pitchFamily="18" charset="0"/>
                <a:cs typeface="Times New Roman" panose="02020603050405020304" pitchFamily="18" charset="0"/>
              </a:rPr>
              <a:t>İKTİSAT BÖLÜMÜ</a:t>
            </a:r>
          </a:p>
        </p:txBody>
      </p:sp>
      <p:pic>
        <p:nvPicPr>
          <p:cNvPr id="14339" name="Picture 5" descr="C:\Users\hp\Desktop\yenilogo.png">
            <a:extLst>
              <a:ext uri="{FF2B5EF4-FFF2-40B4-BE49-F238E27FC236}">
                <a16:creationId xmlns="" xmlns:a16="http://schemas.microsoft.com/office/drawing/2014/main" id="{E753A53B-DE2A-4E3F-AEC3-D152937854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8DC27341-0D71-4E2B-8F31-F61A8BE854A7}"/>
              </a:ext>
            </a:extLst>
          </p:cNvPr>
          <p:cNvSpPr>
            <a:spLocks noGrp="1" noChangeArrowheads="1"/>
          </p:cNvSpPr>
          <p:nvPr>
            <p:ph type="body" sz="half" idx="2"/>
          </p:nvPr>
        </p:nvSpPr>
        <p:spPr>
          <a:xfrm>
            <a:off x="228600" y="76203"/>
            <a:ext cx="8686800" cy="4508151"/>
          </a:xfrm>
        </p:spPr>
        <p:txBody>
          <a:bodyPr/>
          <a:lstStyle/>
          <a:p>
            <a:pPr marL="0" indent="0" algn="ctr" eaLnBrk="1" hangingPunct="1">
              <a:buNone/>
            </a:pPr>
            <a:r>
              <a:rPr lang="tr-TR" altLang="tr-TR" b="1" dirty="0">
                <a:solidFill>
                  <a:srgbClr val="990000"/>
                </a:solidFill>
                <a:latin typeface="Times New Roman" panose="02020603050405020304" pitchFamily="18" charset="0"/>
                <a:cs typeface="Times New Roman" panose="02020603050405020304" pitchFamily="18" charset="0"/>
              </a:rPr>
              <a:t>İktisat Bölümü Eğitim Kapsamı</a:t>
            </a:r>
          </a:p>
          <a:p>
            <a:pPr marL="0" indent="0" algn="ctr" eaLnBrk="1" hangingPunct="1">
              <a:buNone/>
            </a:pPr>
            <a:endParaRPr lang="tr-TR" altLang="tr-TR"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Bölümümüz bünyesinde İktisadi Gelişme ve Uluslararası İktisat, İktisat Teorisi, İktisat Politikası olmak üzere 4 adet Anabilim Dalı bulunmaktadır.  </a:t>
            </a:r>
            <a:r>
              <a:rPr lang="tr-TR" altLang="tr-TR" sz="1600" dirty="0" smtClean="0">
                <a:latin typeface="Times New Roman" panose="02020603050405020304" pitchFamily="18" charset="0"/>
                <a:cs typeface="Times New Roman" panose="02020603050405020304" pitchFamily="18" charset="0"/>
              </a:rPr>
              <a:t>Programımız </a:t>
            </a:r>
            <a:r>
              <a:rPr lang="tr-TR" altLang="tr-TR" sz="1600" b="1" u="sng" dirty="0">
                <a:solidFill>
                  <a:srgbClr val="FF0000"/>
                </a:solidFill>
                <a:latin typeface="Times New Roman" panose="02020603050405020304" pitchFamily="18" charset="0"/>
                <a:cs typeface="Times New Roman" panose="02020603050405020304" pitchFamily="18" charset="0"/>
              </a:rPr>
              <a:t>%100 İngilizce </a:t>
            </a:r>
            <a:r>
              <a:rPr lang="tr-TR" altLang="tr-TR" sz="1600" dirty="0">
                <a:latin typeface="Times New Roman" panose="02020603050405020304" pitchFamily="18" charset="0"/>
                <a:cs typeface="Times New Roman" panose="02020603050405020304" pitchFamily="18" charset="0"/>
              </a:rPr>
              <a:t>olarak öğrenim hayatını sürdürmektedir.</a:t>
            </a: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Bölümümüz İşletme bölümü ile ortak olarak Finansal Ekonomi Tezsiz Yüksek Lisans programını yürütmektedir.</a:t>
            </a: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Makro İktisat Mikro İktisat, Ekonometri, Uluslararası İktisat, Ekonomik Büyüme, Bölgesel kalkınma vb. gibi temel derslerle öğrencilerimize iktisat alanında sağlam bir altyapı sağlanmaktadır.</a:t>
            </a: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İş başı eğitim dersi kapsamında öğrencilerimiz mezuniyet öncesinde özel sektörde bir çok firmada deneyim kazanma şansı elde etmektedir. Ayrıca öğrencilerimizden pek çoğu iş başı eğitimini sürdürdükleri firmalardan iş teklifi de alarak mezuniyet sonrası kariyerlerine burada devam etme şansını yakalamaktadırlar. 2022-2023 Eğitim-Öğretim yılı güz döneminde 12, bahar döneminde 15 öğrencimiz iş başı eğitime dahil olmuşlardır. Bu sayının her dönem artırılması planlanmaktadır.</a:t>
            </a: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p:txBody>
      </p:sp>
      <p:pic>
        <p:nvPicPr>
          <p:cNvPr id="17411" name="Picture 5">
            <a:extLst>
              <a:ext uri="{FF2B5EF4-FFF2-40B4-BE49-F238E27FC236}">
                <a16:creationId xmlns="" xmlns:a16="http://schemas.microsoft.com/office/drawing/2014/main" id="{F2638EEE-1C05-4C37-BA1E-BA47F98BB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 xmlns:a16="http://schemas.microsoft.com/office/drawing/2014/main" id="{2849C97D-ADB4-4CE1-8170-743E20D851F3}"/>
              </a:ext>
            </a:extLst>
          </p:cNvPr>
          <p:cNvSpPr txBox="1"/>
          <p:nvPr/>
        </p:nvSpPr>
        <p:spPr>
          <a:xfrm>
            <a:off x="236540" y="4561779"/>
            <a:ext cx="4335463" cy="2062103"/>
          </a:xfrm>
          <a:prstGeom prst="rect">
            <a:avLst/>
          </a:prstGeom>
          <a:noFill/>
        </p:spPr>
        <p:txBody>
          <a:bodyPr>
            <a:spAutoFit/>
          </a:bodyPr>
          <a:lstStyle/>
          <a:p>
            <a:pPr algn="just" eaLnBrk="1" hangingPunct="1">
              <a:buClr>
                <a:schemeClr val="tx1"/>
              </a:buClr>
              <a:defRPr/>
            </a:pPr>
            <a:r>
              <a:rPr lang="tr-TR" altLang="tr-TR" sz="1600" b="1" dirty="0">
                <a:solidFill>
                  <a:srgbClr val="990000"/>
                </a:solidFill>
                <a:latin typeface="Times New Roman" panose="02020603050405020304" pitchFamily="18" charset="0"/>
                <a:cs typeface="Times New Roman" panose="02020603050405020304" pitchFamily="18" charset="0"/>
              </a:rPr>
              <a:t>      Anabilim Dallarımız</a:t>
            </a:r>
          </a:p>
          <a:p>
            <a:pPr algn="just" eaLnBrk="1" hangingPunct="1">
              <a:buClr>
                <a:schemeClr val="tx1"/>
              </a:buClr>
              <a:defRPr/>
            </a:pPr>
            <a:endParaRPr lang="tr-TR" altLang="tr-TR" sz="1600" dirty="0">
              <a:latin typeface="Times New Roman" panose="02020603050405020304" pitchFamily="18" charset="0"/>
              <a:cs typeface="Times New Roman" panose="02020603050405020304" pitchFamily="18" charset="0"/>
            </a:endParaRPr>
          </a:p>
          <a:p>
            <a:pPr marL="285744" indent="-285744" eaLnBrk="1" hangingPunct="1">
              <a:buFont typeface="Wingdings" panose="05000000000000000000" pitchFamily="2" charset="2"/>
              <a:buChar char="ü"/>
              <a:defRPr/>
            </a:pPr>
            <a:r>
              <a:rPr lang="tr-TR" altLang="tr-TR" sz="1600" dirty="0">
                <a:latin typeface="Times New Roman" panose="02020603050405020304" pitchFamily="18" charset="0"/>
                <a:cs typeface="Times New Roman" panose="02020603050405020304" pitchFamily="18" charset="0"/>
              </a:rPr>
              <a:t>İktisat Teorisi Anabilim Dalı</a:t>
            </a:r>
          </a:p>
          <a:p>
            <a:pPr marL="285744" indent="-285744" eaLnBrk="1" hangingPunct="1">
              <a:buFont typeface="Wingdings" panose="05000000000000000000" pitchFamily="2" charset="2"/>
              <a:buChar char="ü"/>
              <a:defRPr/>
            </a:pPr>
            <a:r>
              <a:rPr lang="tr-TR" altLang="tr-TR" sz="1600" dirty="0">
                <a:latin typeface="Times New Roman" panose="02020603050405020304" pitchFamily="18" charset="0"/>
                <a:cs typeface="Times New Roman" panose="02020603050405020304" pitchFamily="18" charset="0"/>
              </a:rPr>
              <a:t>İktisat Politikası Anabilim Dalı</a:t>
            </a:r>
          </a:p>
          <a:p>
            <a:pPr marL="285744" indent="-285744" eaLnBrk="1" hangingPunct="1">
              <a:buFont typeface="Wingdings" panose="05000000000000000000" pitchFamily="2" charset="2"/>
              <a:buChar char="ü"/>
              <a:defRPr/>
            </a:pPr>
            <a:r>
              <a:rPr lang="tr-TR" altLang="tr-TR" sz="1600" dirty="0">
                <a:latin typeface="Times New Roman" panose="02020603050405020304" pitchFamily="18" charset="0"/>
                <a:cs typeface="Times New Roman" panose="02020603050405020304" pitchFamily="18" charset="0"/>
              </a:rPr>
              <a:t>İktisadi Gelişme ve Uluslararası İktisat Anabilim Dalı</a:t>
            </a:r>
          </a:p>
          <a:p>
            <a:pPr marL="285744" indent="-285744" eaLnBrk="1" hangingPunct="1">
              <a:buFont typeface="Wingdings" panose="05000000000000000000" pitchFamily="2" charset="2"/>
              <a:buChar char="ü"/>
              <a:defRPr/>
            </a:pPr>
            <a:r>
              <a:rPr lang="tr-TR" altLang="tr-TR" sz="1600" dirty="0">
                <a:latin typeface="Times New Roman" panose="02020603050405020304" pitchFamily="18" charset="0"/>
                <a:cs typeface="Times New Roman" panose="02020603050405020304" pitchFamily="18" charset="0"/>
              </a:rPr>
              <a:t>İktisat Tarihi Anabilim Dalı</a:t>
            </a:r>
          </a:p>
          <a:p>
            <a:pPr eaLnBrk="1" hangingPunct="1">
              <a:defRPr/>
            </a:pPr>
            <a:endParaRPr lang="tr-TR" sz="1600" dirty="0">
              <a:latin typeface="Calibri" panose="020F0502020204030204" pitchFamily="34" charset="0"/>
              <a:cs typeface="Calibri" panose="020F0502020204030204" pitchFamily="34" charset="0"/>
            </a:endParaRPr>
          </a:p>
        </p:txBody>
      </p:sp>
      <p:sp>
        <p:nvSpPr>
          <p:cNvPr id="7" name="Veri Yer Tutucusu 6"/>
          <p:cNvSpPr>
            <a:spLocks noGrp="1"/>
          </p:cNvSpPr>
          <p:nvPr>
            <p:ph type="dt" sz="half" idx="10"/>
          </p:nvPr>
        </p:nvSpPr>
        <p:spPr>
          <a:xfrm>
            <a:off x="7467600" y="6482442"/>
            <a:ext cx="1676400" cy="299361"/>
          </a:xfrm>
        </p:spPr>
        <p:txBody>
          <a:bodyPr/>
          <a:lstStyle/>
          <a:p>
            <a:pPr>
              <a:defRPr/>
            </a:pPr>
            <a:endParaRPr lang="tr-TR" dirty="0"/>
          </a:p>
        </p:txBody>
      </p:sp>
      <p:sp>
        <p:nvSpPr>
          <p:cNvPr id="8" name="Metin kutusu 7">
            <a:extLst>
              <a:ext uri="{FF2B5EF4-FFF2-40B4-BE49-F238E27FC236}">
                <a16:creationId xmlns="" xmlns:a16="http://schemas.microsoft.com/office/drawing/2014/main" id="{DA86E022-EBC7-4D5C-B617-88CE9FFA66CF}"/>
              </a:ext>
            </a:extLst>
          </p:cNvPr>
          <p:cNvSpPr txBox="1"/>
          <p:nvPr/>
        </p:nvSpPr>
        <p:spPr>
          <a:xfrm>
            <a:off x="4865690" y="4585666"/>
            <a:ext cx="4267200" cy="1889748"/>
          </a:xfrm>
          <a:prstGeom prst="rect">
            <a:avLst/>
          </a:prstGeom>
          <a:noFill/>
        </p:spPr>
        <p:txBody>
          <a:bodyPr>
            <a:spAutoFit/>
          </a:bodyPr>
          <a:lstStyle/>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      Lisansüstü Programlarımız</a:t>
            </a:r>
          </a:p>
          <a:p>
            <a:pPr marL="285750" indent="-285750" eaLnBrk="1" hangingPunct="1">
              <a:lnSpc>
                <a:spcPct val="90000"/>
              </a:lnSpc>
              <a:buFont typeface="Wingdings" panose="05000000000000000000" pitchFamily="2" charset="2"/>
              <a:buChar char="Ø"/>
              <a:defRPr/>
            </a:pPr>
            <a:endParaRPr lang="tr-TR" altLang="tr-TR" sz="1600" dirty="0">
              <a:latin typeface="Times New Roman" panose="02020603050405020304" pitchFamily="18" charset="0"/>
              <a:cs typeface="Times New Roman" panose="02020603050405020304" pitchFamily="18" charset="0"/>
            </a:endParaRP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Finansal Ekonomi Tezli Yüksek Lisans</a:t>
            </a: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Finansal Ekonomi Tezsiz Yüksek Lisans</a:t>
            </a: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Yönetim Ekonomisi Tezsiz Yüksek Lisans </a:t>
            </a: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İktisat Tezli Yüksek Lisans</a:t>
            </a: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İktisat Doktora Programı</a:t>
            </a:r>
          </a:p>
          <a:p>
            <a:pPr marL="285750" indent="-285750" eaLnBrk="1" hangingPunct="1">
              <a:buFont typeface="Wingdings" panose="05000000000000000000" pitchFamily="2" charset="2"/>
              <a:buChar char="Ø"/>
              <a:defRPr/>
            </a:pPr>
            <a:endParaRPr lang="tr-TR" sz="1600" dirty="0">
              <a:latin typeface="Times New Roman" panose="02020603050405020304" pitchFamily="18" charset="0"/>
              <a:cs typeface="Times New Roman" panose="02020603050405020304" pitchFamily="18" charset="0"/>
            </a:endParaRPr>
          </a:p>
        </p:txBody>
      </p:sp>
      <p:pic>
        <p:nvPicPr>
          <p:cNvPr id="9"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4DD9F027-6FF5-44E5-87FC-CDBCFCC360D3}"/>
              </a:ext>
            </a:extLst>
          </p:cNvPr>
          <p:cNvSpPr>
            <a:spLocks noGrp="1" noChangeArrowheads="1"/>
          </p:cNvSpPr>
          <p:nvPr>
            <p:ph type="title"/>
          </p:nvPr>
        </p:nvSpPr>
        <p:spPr>
          <a:xfrm>
            <a:off x="457200" y="304802"/>
            <a:ext cx="8229600" cy="792163"/>
          </a:xfrm>
        </p:spPr>
        <p:txBody>
          <a:bodyPr/>
          <a:lstStyle/>
          <a:p>
            <a:pPr eaLnBrk="1" hangingPunct="1"/>
            <a:r>
              <a:rPr lang="tr-TR" altLang="tr-TR" sz="3600" b="1" dirty="0">
                <a:solidFill>
                  <a:srgbClr val="990000"/>
                </a:solidFill>
                <a:latin typeface="Times New Roman" panose="02020603050405020304" pitchFamily="18" charset="0"/>
                <a:cs typeface="Times New Roman" panose="02020603050405020304" pitchFamily="18" charset="0"/>
              </a:rPr>
              <a:t>İzmir Kâtip Çelebi Üniversitesi </a:t>
            </a:r>
            <a:br>
              <a:rPr lang="tr-TR" altLang="tr-TR" sz="3600" b="1" dirty="0">
                <a:solidFill>
                  <a:srgbClr val="990000"/>
                </a:solidFill>
                <a:latin typeface="Times New Roman" panose="02020603050405020304" pitchFamily="18" charset="0"/>
                <a:cs typeface="Times New Roman" panose="02020603050405020304" pitchFamily="18" charset="0"/>
              </a:rPr>
            </a:br>
            <a:r>
              <a:rPr lang="tr-TR" altLang="tr-TR" sz="3600" b="1" dirty="0">
                <a:solidFill>
                  <a:srgbClr val="990000"/>
                </a:solidFill>
                <a:latin typeface="Times New Roman" panose="02020603050405020304" pitchFamily="18" charset="0"/>
                <a:cs typeface="Times New Roman" panose="02020603050405020304" pitchFamily="18" charset="0"/>
              </a:rPr>
              <a:t>İktisadi ve İdari Bilimler Fakültesi;</a:t>
            </a:r>
          </a:p>
        </p:txBody>
      </p:sp>
      <p:sp>
        <p:nvSpPr>
          <p:cNvPr id="5125" name="AutoShape 12" descr="factory vector ile ilgili görsel sonucu">
            <a:extLst>
              <a:ext uri="{FF2B5EF4-FFF2-40B4-BE49-F238E27FC236}">
                <a16:creationId xmlns="" xmlns:a16="http://schemas.microsoft.com/office/drawing/2014/main" id="{6C456E33-7C3F-4564-870D-C67BDFD02A7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5126" name="AutoShape 14" descr="factory vector ile ilgili görsel sonucu">
            <a:extLst>
              <a:ext uri="{FF2B5EF4-FFF2-40B4-BE49-F238E27FC236}">
                <a16:creationId xmlns="" xmlns:a16="http://schemas.microsoft.com/office/drawing/2014/main" id="{725F6C76-D880-40A7-8D2C-44DFBEBD6EF5}"/>
              </a:ext>
            </a:extLst>
          </p:cNvPr>
          <p:cNvSpPr>
            <a:spLocks noChangeAspect="1" noChangeArrowheads="1"/>
          </p:cNvSpPr>
          <p:nvPr/>
        </p:nvSpPr>
        <p:spPr bwMode="auto">
          <a:xfrm>
            <a:off x="307975" y="79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pic>
        <p:nvPicPr>
          <p:cNvPr id="5128" name="Picture 5">
            <a:extLst>
              <a:ext uri="{FF2B5EF4-FFF2-40B4-BE49-F238E27FC236}">
                <a16:creationId xmlns="" xmlns:a16="http://schemas.microsoft.com/office/drawing/2014/main" id="{EF99A447-29B6-4A5A-B4FA-9FF94FAC6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4">
            <a:extLst>
              <a:ext uri="{FF2B5EF4-FFF2-40B4-BE49-F238E27FC236}">
                <a16:creationId xmlns="" xmlns:a16="http://schemas.microsoft.com/office/drawing/2014/main" id="{D28FEBF9-655B-4434-B8C8-644047B56F00}"/>
              </a:ext>
            </a:extLst>
          </p:cNvPr>
          <p:cNvSpPr txBox="1">
            <a:spLocks noChangeArrowheads="1"/>
          </p:cNvSpPr>
          <p:nvPr/>
        </p:nvSpPr>
        <p:spPr bwMode="auto">
          <a:xfrm>
            <a:off x="181468" y="2895600"/>
            <a:ext cx="8763000" cy="3048000"/>
          </a:xfrm>
          <a:prstGeom prst="rect">
            <a:avLst/>
          </a:prstGeom>
          <a:noFill/>
          <a:ln>
            <a:noFill/>
          </a:ln>
          <a:effectLst/>
          <a:extLst>
            <a:ext uri="{909E8E84-426E-40DD-AFC4-6F175D3DCCD1}">
              <a14:hiddenFill xmlns:a14="http://schemas.microsoft.com/office/drawing/2010/main">
                <a:solidFill>
                  <a:schemeClr val="bg2">
                    <a:alpha val="3686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buFontTx/>
              <a:buNone/>
            </a:pPr>
            <a:r>
              <a:rPr lang="tr-TR" altLang="tr-TR" sz="1800" dirty="0">
                <a:latin typeface="Times New Roman" panose="02020603050405020304" pitchFamily="18" charset="0"/>
                <a:cs typeface="Times New Roman" panose="02020603050405020304" pitchFamily="18" charset="0"/>
              </a:rPr>
              <a:t>	Fakültemiz İzmir Katip Çelebi Üniversitesinin kuruluş kanununda sayılan fakültelerden biri olarak 2011 yılında kurulmuştur. 2012 yılını kuruluş ve kadro çalışmaları ile tamamlamış olan fakültemiz 2013-2014 eğitim ve öğretim yılında eğitime başlamıştır. Bugün bünyesinde alanlarında uzman 71 öğretim üyesi, 23 araştırma görevlisi, 2 öğretim görevlisi ve 8 idari personel ile eğitim ve öğretim faaliyetlerine devam etmektedir.</a:t>
            </a:r>
          </a:p>
        </p:txBody>
      </p:sp>
      <p:sp>
        <p:nvSpPr>
          <p:cNvPr id="5" name="Veri Yer Tutucusu 4"/>
          <p:cNvSpPr>
            <a:spLocks noGrp="1"/>
          </p:cNvSpPr>
          <p:nvPr>
            <p:ph type="dt" sz="half" idx="10"/>
          </p:nvPr>
        </p:nvSpPr>
        <p:spPr>
          <a:xfrm>
            <a:off x="7467600" y="6477000"/>
            <a:ext cx="1676400" cy="381000"/>
          </a:xfrm>
        </p:spPr>
        <p:txBody>
          <a:bodyPr/>
          <a:lstStyle/>
          <a:p>
            <a:pPr>
              <a:defRPr/>
            </a:pPr>
            <a:endParaRPr lang="tr-TR" dirty="0"/>
          </a:p>
        </p:txBody>
      </p:sp>
      <p:pic>
        <p:nvPicPr>
          <p:cNvPr id="8"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 y="64770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7A9EA0F9-8DD5-4805-A657-4307CBC4783A}"/>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Calibri" panose="020F0502020204030204" pitchFamily="34" charset="0"/>
                <a:cs typeface="Calibri" panose="020F0502020204030204" pitchFamily="34" charset="0"/>
              </a:rPr>
              <a:t>İktisat Bölümü</a:t>
            </a:r>
            <a:br>
              <a:rPr lang="tr-TR" altLang="tr-TR" sz="2800" b="1">
                <a:solidFill>
                  <a:srgbClr val="990000"/>
                </a:solidFill>
                <a:latin typeface="Calibri" panose="020F0502020204030204" pitchFamily="34" charset="0"/>
                <a:cs typeface="Calibri" panose="020F0502020204030204" pitchFamily="34" charset="0"/>
              </a:rPr>
            </a:br>
            <a:r>
              <a:rPr lang="tr-TR" altLang="tr-TR" sz="2800" b="1">
                <a:solidFill>
                  <a:srgbClr val="990000"/>
                </a:solidFill>
                <a:latin typeface="Calibri" panose="020F0502020204030204" pitchFamily="34" charset="0"/>
                <a:cs typeface="Calibri" panose="020F0502020204030204" pitchFamily="34" charset="0"/>
              </a:rPr>
              <a:t>Akademik Kadrosu</a:t>
            </a:r>
          </a:p>
        </p:txBody>
      </p:sp>
      <p:pic>
        <p:nvPicPr>
          <p:cNvPr id="19460" name="Picture 5">
            <a:extLst>
              <a:ext uri="{FF2B5EF4-FFF2-40B4-BE49-F238E27FC236}">
                <a16:creationId xmlns="" xmlns:a16="http://schemas.microsoft.com/office/drawing/2014/main" id="{5B453C7F-9D8F-4871-80C9-F1D450407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 xmlns:a16="http://schemas.microsoft.com/office/drawing/2014/main" id="{FCCB52F9-334F-443C-9B39-1A54D3AAA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07" y="957242"/>
            <a:ext cx="1972287" cy="1964963"/>
          </a:xfrm>
          <a:prstGeom prst="rect">
            <a:avLst/>
          </a:prstGeom>
          <a:ln>
            <a:noFill/>
          </a:ln>
          <a:effectLst>
            <a:softEdge rad="112500"/>
          </a:effectLst>
        </p:spPr>
      </p:pic>
      <p:sp>
        <p:nvSpPr>
          <p:cNvPr id="19469" name="Dikdörtgen 2">
            <a:extLst>
              <a:ext uri="{FF2B5EF4-FFF2-40B4-BE49-F238E27FC236}">
                <a16:creationId xmlns="" xmlns:a16="http://schemas.microsoft.com/office/drawing/2014/main" id="{1487BEA8-B323-4CE0-9FB6-6C5EB8876BE0}"/>
              </a:ext>
            </a:extLst>
          </p:cNvPr>
          <p:cNvSpPr>
            <a:spLocks noChangeArrowheads="1"/>
          </p:cNvSpPr>
          <p:nvPr/>
        </p:nvSpPr>
        <p:spPr bwMode="auto">
          <a:xfrm>
            <a:off x="259199" y="2799356"/>
            <a:ext cx="26656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Muharrem Burak ÖNEMLİ</a:t>
            </a:r>
          </a:p>
          <a:p>
            <a:pPr algn="ctr" eaLnBrk="1" hangingPunct="1">
              <a:spcBef>
                <a:spcPct val="0"/>
              </a:spcBef>
              <a:buNone/>
            </a:pPr>
            <a:r>
              <a:rPr lang="tr-TR" altLang="tr-TR" sz="1600" b="1" i="1" dirty="0">
                <a:latin typeface="Times New Roman" panose="02020603050405020304" pitchFamily="18" charset="0"/>
                <a:cs typeface="Times New Roman" panose="02020603050405020304" pitchFamily="18" charset="0"/>
              </a:rPr>
              <a:t>Bölüm Başkanı</a:t>
            </a:r>
          </a:p>
          <a:p>
            <a:pPr algn="ctr" eaLnBrk="1" hangingPunct="1">
              <a:spcBef>
                <a:spcPct val="0"/>
              </a:spcBef>
              <a:buNone/>
            </a:pPr>
            <a:r>
              <a:rPr lang="tr-TR" altLang="tr-TR" sz="1600" b="1" i="1" dirty="0">
                <a:latin typeface="Times New Roman" panose="02020603050405020304" pitchFamily="18" charset="0"/>
                <a:cs typeface="Times New Roman" panose="02020603050405020304" pitchFamily="18" charset="0"/>
              </a:rPr>
              <a:t>İktisat Tarihi ABD Başkanı</a:t>
            </a:r>
            <a:endParaRPr lang="tr-TR" altLang="tr-TR" sz="1800" b="1" i="1" dirty="0">
              <a:latin typeface="Times New Roman" panose="02020603050405020304" pitchFamily="18" charset="0"/>
              <a:cs typeface="Times New Roman" panose="02020603050405020304" pitchFamily="18" charset="0"/>
            </a:endParaRPr>
          </a:p>
        </p:txBody>
      </p:sp>
      <p:pic>
        <p:nvPicPr>
          <p:cNvPr id="18" name="Picture 13">
            <a:extLst>
              <a:ext uri="{FF2B5EF4-FFF2-40B4-BE49-F238E27FC236}">
                <a16:creationId xmlns="" xmlns:a16="http://schemas.microsoft.com/office/drawing/2014/main" id="{B064CD20-84EC-4DF2-B2C3-6A8AE31956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84551" y="1066803"/>
            <a:ext cx="1907383" cy="1943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Dikdörtgen 2">
            <a:extLst>
              <a:ext uri="{FF2B5EF4-FFF2-40B4-BE49-F238E27FC236}">
                <a16:creationId xmlns="" xmlns:a16="http://schemas.microsoft.com/office/drawing/2014/main" id="{376EBFA9-F6A3-45E7-932D-A72BC1F55CF4}"/>
              </a:ext>
            </a:extLst>
          </p:cNvPr>
          <p:cNvSpPr>
            <a:spLocks noChangeArrowheads="1"/>
          </p:cNvSpPr>
          <p:nvPr/>
        </p:nvSpPr>
        <p:spPr bwMode="auto">
          <a:xfrm>
            <a:off x="3177366" y="3041294"/>
            <a:ext cx="27216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Mustafa YILDIRIM</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sp>
        <p:nvSpPr>
          <p:cNvPr id="7" name="Veri Yer Tutucusu 6"/>
          <p:cNvSpPr>
            <a:spLocks noGrp="1"/>
          </p:cNvSpPr>
          <p:nvPr>
            <p:ph type="dt" sz="half" idx="10"/>
          </p:nvPr>
        </p:nvSpPr>
        <p:spPr>
          <a:xfrm>
            <a:off x="7316725" y="6464008"/>
            <a:ext cx="1751076" cy="393995"/>
          </a:xfrm>
        </p:spPr>
        <p:txBody>
          <a:bodyPr/>
          <a:lstStyle/>
          <a:p>
            <a:pPr>
              <a:defRPr/>
            </a:pPr>
            <a:fld id="{0C7DBA02-383E-4A4C-947C-925DEA135574}" type="datetime8">
              <a:rPr lang="tr-TR" smtClean="0"/>
              <a:t>12.11.2024 11:11</a:t>
            </a:fld>
            <a:endParaRPr lang="tr-TR" dirty="0"/>
          </a:p>
        </p:txBody>
      </p:sp>
      <p:pic>
        <p:nvPicPr>
          <p:cNvPr id="22" name="Picture 13">
            <a:extLst>
              <a:ext uri="{FF2B5EF4-FFF2-40B4-BE49-F238E27FC236}">
                <a16:creationId xmlns="" xmlns:a16="http://schemas.microsoft.com/office/drawing/2014/main" id="{08123DC0-0236-4227-BB5D-B08E553123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7203" y="3802694"/>
            <a:ext cx="2040551" cy="1877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Dikdörtgen 2"/>
          <p:cNvSpPr/>
          <p:nvPr/>
        </p:nvSpPr>
        <p:spPr>
          <a:xfrm>
            <a:off x="-616549" y="5581840"/>
            <a:ext cx="4572000" cy="892552"/>
          </a:xfrm>
          <a:prstGeom prst="rect">
            <a:avLst/>
          </a:prstGeom>
        </p:spPr>
        <p:txBody>
          <a:bodyPr>
            <a:spAutoFit/>
          </a:bodyPr>
          <a:lstStyle/>
          <a:p>
            <a:pPr algn="ctr" eaLnBrk="1" hangingPunct="1">
              <a:spcBef>
                <a:spcPts val="0"/>
              </a:spcBef>
            </a:pPr>
            <a:r>
              <a:rPr lang="tr-TR" altLang="tr-TR" b="1" dirty="0">
                <a:latin typeface="Times New Roman" panose="02020603050405020304" pitchFamily="18" charset="0"/>
                <a:cs typeface="Times New Roman" panose="02020603050405020304" pitchFamily="18" charset="0"/>
              </a:rPr>
              <a:t>Prof. Dr.  </a:t>
            </a:r>
          </a:p>
          <a:p>
            <a:pPr algn="ctr" eaLnBrk="1" hangingPunct="1">
              <a:spcBef>
                <a:spcPts val="0"/>
              </a:spcBef>
            </a:pPr>
            <a:r>
              <a:rPr lang="tr-TR" altLang="tr-TR" b="1" dirty="0">
                <a:latin typeface="Times New Roman" panose="02020603050405020304" pitchFamily="18" charset="0"/>
                <a:cs typeface="Times New Roman" panose="02020603050405020304" pitchFamily="18" charset="0"/>
              </a:rPr>
              <a:t>Abdurrahman Korkmaz</a:t>
            </a:r>
          </a:p>
          <a:p>
            <a:pPr algn="ctr" eaLnBrk="1" hangingPunct="1">
              <a:spcBef>
                <a:spcPts val="0"/>
              </a:spcBef>
            </a:pPr>
            <a:r>
              <a:rPr lang="tr-TR" altLang="en-US" sz="1600" b="1" i="1" dirty="0">
                <a:latin typeface="Times New Roman" panose="02020603050405020304" pitchFamily="18" charset="0"/>
                <a:cs typeface="Times New Roman" panose="02020603050405020304" pitchFamily="18" charset="0"/>
              </a:rPr>
              <a:t>İktisat Politikası ABD Başkanı</a:t>
            </a:r>
          </a:p>
        </p:txBody>
      </p:sp>
      <p:pic>
        <p:nvPicPr>
          <p:cNvPr id="23" name="Picture 18">
            <a:extLst>
              <a:ext uri="{FF2B5EF4-FFF2-40B4-BE49-F238E27FC236}">
                <a16:creationId xmlns="" xmlns:a16="http://schemas.microsoft.com/office/drawing/2014/main" id="{EE9CDA66-66CD-4CF2-A1AE-51765002A1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57601" y="3857553"/>
            <a:ext cx="1834331" cy="1775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Dikdörtgen 3"/>
          <p:cNvSpPr/>
          <p:nvPr/>
        </p:nvSpPr>
        <p:spPr>
          <a:xfrm>
            <a:off x="2436451" y="5638226"/>
            <a:ext cx="4572000" cy="830997"/>
          </a:xfrm>
          <a:prstGeom prst="rect">
            <a:avLst/>
          </a:prstGeom>
        </p:spPr>
        <p:txBody>
          <a:bodyPr>
            <a:spAutoFit/>
          </a:bodyPr>
          <a:lstStyle/>
          <a:p>
            <a:pPr algn="ctr" eaLnBrk="1" hangingPunct="1"/>
            <a:r>
              <a:rPr lang="tr-TR" altLang="tr-TR" sz="1600" b="1" dirty="0">
                <a:latin typeface="Times New Roman" panose="02020603050405020304" pitchFamily="18" charset="0"/>
                <a:cs typeface="Times New Roman" panose="02020603050405020304" pitchFamily="18" charset="0"/>
              </a:rPr>
              <a:t>Doç. Dr. Özhan Tuncay</a:t>
            </a:r>
          </a:p>
          <a:p>
            <a:pPr algn="ctr" eaLnBrk="1" hangingPunct="1"/>
            <a:r>
              <a:rPr lang="tr-TR" altLang="en-US" sz="1600" b="1" i="1" dirty="0">
                <a:latin typeface="Times New Roman" panose="02020603050405020304" pitchFamily="18" charset="0"/>
                <a:cs typeface="Times New Roman" panose="02020603050405020304" pitchFamily="18" charset="0"/>
              </a:rPr>
              <a:t>İktisadi Gelişme ve Uluslararası </a:t>
            </a:r>
          </a:p>
          <a:p>
            <a:pPr algn="ctr" eaLnBrk="1" hangingPunct="1"/>
            <a:r>
              <a:rPr lang="tr-TR" altLang="en-US" sz="1600" b="1" i="1" dirty="0">
                <a:latin typeface="Times New Roman" panose="02020603050405020304" pitchFamily="18" charset="0"/>
                <a:cs typeface="Times New Roman" panose="02020603050405020304" pitchFamily="18" charset="0"/>
              </a:rPr>
              <a:t>İktisat ABD Başkanı</a:t>
            </a:r>
          </a:p>
        </p:txBody>
      </p:sp>
      <p:pic>
        <p:nvPicPr>
          <p:cNvPr id="15" name="Picture 15">
            <a:extLst>
              <a:ext uri="{FF2B5EF4-FFF2-40B4-BE49-F238E27FC236}">
                <a16:creationId xmlns="" xmlns:a16="http://schemas.microsoft.com/office/drawing/2014/main" id="{3E348C4A-2AAC-4CB2-A100-9F243F2111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11784" y="3857555"/>
            <a:ext cx="1767171" cy="17806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Dikdörtgen 5">
            <a:extLst>
              <a:ext uri="{FF2B5EF4-FFF2-40B4-BE49-F238E27FC236}">
                <a16:creationId xmlns="" xmlns:a16="http://schemas.microsoft.com/office/drawing/2014/main" id="{808A6C6B-F89C-4079-9E48-D44040A8DB97}"/>
              </a:ext>
            </a:extLst>
          </p:cNvPr>
          <p:cNvSpPr>
            <a:spLocks noChangeArrowheads="1"/>
          </p:cNvSpPr>
          <p:nvPr/>
        </p:nvSpPr>
        <p:spPr bwMode="auto">
          <a:xfrm>
            <a:off x="6625644" y="5633052"/>
            <a:ext cx="20775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ea typeface="Calibri" panose="020F0502020204030204" pitchFamily="34"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ea typeface="Calibri" panose="020F0502020204030204" pitchFamily="34" charset="0"/>
                <a:cs typeface="Times New Roman" panose="02020603050405020304" pitchFamily="18" charset="0"/>
              </a:rPr>
              <a:t>İbrahim Atilla ACAR</a:t>
            </a:r>
          </a:p>
        </p:txBody>
      </p:sp>
      <p:pic>
        <p:nvPicPr>
          <p:cNvPr id="17" name="Picture 15">
            <a:extLst>
              <a:ext uri="{FF2B5EF4-FFF2-40B4-BE49-F238E27FC236}">
                <a16:creationId xmlns="" xmlns:a16="http://schemas.microsoft.com/office/drawing/2014/main" id="{FC6E73F0-CF5D-4428-A089-7CE2BEFF49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27483" y="1076399"/>
            <a:ext cx="1905000" cy="2036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Dikdörtgen 5">
            <a:extLst>
              <a:ext uri="{FF2B5EF4-FFF2-40B4-BE49-F238E27FC236}">
                <a16:creationId xmlns="" xmlns:a16="http://schemas.microsoft.com/office/drawing/2014/main" id="{0522A6DB-B5FD-403E-81B4-AF350AC3A9E2}"/>
              </a:ext>
            </a:extLst>
          </p:cNvPr>
          <p:cNvSpPr>
            <a:spLocks noChangeArrowheads="1"/>
          </p:cNvSpPr>
          <p:nvPr/>
        </p:nvSpPr>
        <p:spPr bwMode="auto">
          <a:xfrm>
            <a:off x="6152582" y="3041294"/>
            <a:ext cx="26855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Gürdal ASLAN</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20"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755D3DD0-6F7A-45DA-84A4-34E6F14C402B}"/>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İktisat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20484" name="Picture 5">
            <a:extLst>
              <a:ext uri="{FF2B5EF4-FFF2-40B4-BE49-F238E27FC236}">
                <a16:creationId xmlns="" xmlns:a16="http://schemas.microsoft.com/office/drawing/2014/main" id="{6817F79B-16B6-4619-A1A3-29B2F0D7A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 xmlns:a16="http://schemas.microsoft.com/office/drawing/2014/main" id="{1365F43C-71A2-47D3-9172-790B48A0F5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0708" y="3846166"/>
            <a:ext cx="1752599" cy="1958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490" name="Dikdörtgen 4">
            <a:extLst>
              <a:ext uri="{FF2B5EF4-FFF2-40B4-BE49-F238E27FC236}">
                <a16:creationId xmlns="" xmlns:a16="http://schemas.microsoft.com/office/drawing/2014/main" id="{014EC835-EA3E-4E08-A6D9-BAAD65AC281E}"/>
              </a:ext>
            </a:extLst>
          </p:cNvPr>
          <p:cNvSpPr>
            <a:spLocks noChangeArrowheads="1"/>
          </p:cNvSpPr>
          <p:nvPr/>
        </p:nvSpPr>
        <p:spPr bwMode="auto">
          <a:xfrm>
            <a:off x="429687" y="5777942"/>
            <a:ext cx="2814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Emine Beyza SATOĞLU</a:t>
            </a:r>
          </a:p>
        </p:txBody>
      </p:sp>
      <p:sp>
        <p:nvSpPr>
          <p:cNvPr id="17" name="Rectangle 5">
            <a:extLst>
              <a:ext uri="{FF2B5EF4-FFF2-40B4-BE49-F238E27FC236}">
                <a16:creationId xmlns="" xmlns:a16="http://schemas.microsoft.com/office/drawing/2014/main" id="{B1F836D5-68DF-4E5D-BCB4-97F1BB0EA75F}"/>
              </a:ext>
            </a:extLst>
          </p:cNvPr>
          <p:cNvSpPr txBox="1">
            <a:spLocks noChangeArrowheads="1"/>
          </p:cNvSpPr>
          <p:nvPr/>
        </p:nvSpPr>
        <p:spPr bwMode="auto">
          <a:xfrm>
            <a:off x="3369471" y="2954879"/>
            <a:ext cx="2424113"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defRPr/>
            </a:pPr>
            <a:r>
              <a:rPr lang="tr-TR" altLang="tr-TR" sz="1600" b="1" dirty="0">
                <a:latin typeface="Times New Roman" panose="02020603050405020304" pitchFamily="18" charset="0"/>
                <a:cs typeface="Times New Roman" panose="02020603050405020304" pitchFamily="18" charset="0"/>
              </a:rPr>
              <a:t>Doç. Dr. </a:t>
            </a:r>
            <a:endParaRPr lang="tr-TR" altLang="tr-TR" sz="1600" b="1" kern="0" dirty="0">
              <a:latin typeface="Times New Roman" panose="02020603050405020304" pitchFamily="18" charset="0"/>
              <a:cs typeface="Times New Roman" panose="02020603050405020304" pitchFamily="18" charset="0"/>
            </a:endParaRPr>
          </a:p>
          <a:p>
            <a:pPr algn="ctr" eaLnBrk="1" hangingPunct="1">
              <a:buFontTx/>
              <a:buNone/>
              <a:defRPr/>
            </a:pPr>
            <a:r>
              <a:rPr lang="tr-TR" altLang="tr-TR" sz="1600" b="1" kern="0" dirty="0">
                <a:latin typeface="Times New Roman" panose="02020603050405020304" pitchFamily="18" charset="0"/>
                <a:cs typeface="Times New Roman" panose="02020603050405020304" pitchFamily="18" charset="0"/>
              </a:rPr>
              <a:t>Mustafa Erhan BİLMAN</a:t>
            </a:r>
          </a:p>
        </p:txBody>
      </p:sp>
      <p:pic>
        <p:nvPicPr>
          <p:cNvPr id="18" name="Picture 13">
            <a:extLst>
              <a:ext uri="{FF2B5EF4-FFF2-40B4-BE49-F238E27FC236}">
                <a16:creationId xmlns="" xmlns:a16="http://schemas.microsoft.com/office/drawing/2014/main" id="{6CE5A0FB-A4FC-4094-AE2A-0AFFD17B5F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82207" y="1072896"/>
            <a:ext cx="1779588" cy="18979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Dikdörtgen 3">
            <a:extLst>
              <a:ext uri="{FF2B5EF4-FFF2-40B4-BE49-F238E27FC236}">
                <a16:creationId xmlns="" xmlns:a16="http://schemas.microsoft.com/office/drawing/2014/main" id="{D76D1DF0-F09D-4563-82AA-FD78BD2C8DF7}"/>
              </a:ext>
            </a:extLst>
          </p:cNvPr>
          <p:cNvSpPr>
            <a:spLocks noChangeArrowheads="1"/>
          </p:cNvSpPr>
          <p:nvPr/>
        </p:nvSpPr>
        <p:spPr bwMode="auto">
          <a:xfrm>
            <a:off x="3615851" y="5690646"/>
            <a:ext cx="2134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Mehmet KARAKAYA</a:t>
            </a:r>
            <a:endParaRPr lang="tr-TR" altLang="en-US" sz="1600" b="1" dirty="0">
              <a:latin typeface="Times New Roman" panose="02020603050405020304" pitchFamily="18" charset="0"/>
              <a:cs typeface="Times New Roman" panose="02020603050405020304" pitchFamily="18" charset="0"/>
            </a:endParaRPr>
          </a:p>
        </p:txBody>
      </p:sp>
      <p:pic>
        <p:nvPicPr>
          <p:cNvPr id="22" name="Picture 18">
            <a:extLst>
              <a:ext uri="{FF2B5EF4-FFF2-40B4-BE49-F238E27FC236}">
                <a16:creationId xmlns="" xmlns:a16="http://schemas.microsoft.com/office/drawing/2014/main" id="{3A9B179C-D291-4314-B1A5-28E97307AD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88071" y="3690253"/>
            <a:ext cx="1995247" cy="1964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Veri Yer Tutucusu 5"/>
          <p:cNvSpPr>
            <a:spLocks noGrp="1"/>
          </p:cNvSpPr>
          <p:nvPr>
            <p:ph type="dt" sz="half" idx="10"/>
          </p:nvPr>
        </p:nvSpPr>
        <p:spPr>
          <a:xfrm>
            <a:off x="7377907" y="6482653"/>
            <a:ext cx="1689895" cy="375349"/>
          </a:xfrm>
        </p:spPr>
        <p:txBody>
          <a:bodyPr/>
          <a:lstStyle/>
          <a:p>
            <a:pPr>
              <a:defRPr/>
            </a:pPr>
            <a:endParaRPr lang="tr-TR" dirty="0"/>
          </a:p>
        </p:txBody>
      </p:sp>
      <p:pic>
        <p:nvPicPr>
          <p:cNvPr id="25" name="Resim 24">
            <a:extLst>
              <a:ext uri="{FF2B5EF4-FFF2-40B4-BE49-F238E27FC236}">
                <a16:creationId xmlns="" xmlns:a16="http://schemas.microsoft.com/office/drawing/2014/main" id="{6577348D-A131-4767-A9C3-01F2C63DBF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2394" y="1060513"/>
            <a:ext cx="1907384" cy="1942185"/>
          </a:xfrm>
          <a:prstGeom prst="rect">
            <a:avLst/>
          </a:prstGeom>
          <a:ln>
            <a:noFill/>
          </a:ln>
          <a:effectLst>
            <a:softEdge rad="112500"/>
          </a:effectLst>
        </p:spPr>
      </p:pic>
      <p:sp>
        <p:nvSpPr>
          <p:cNvPr id="26" name="Dikdörtgen 4">
            <a:extLst>
              <a:ext uri="{FF2B5EF4-FFF2-40B4-BE49-F238E27FC236}">
                <a16:creationId xmlns="" xmlns:a16="http://schemas.microsoft.com/office/drawing/2014/main" id="{7A089E21-34B4-4896-B8BA-F32B3EDC52C6}"/>
              </a:ext>
            </a:extLst>
          </p:cNvPr>
          <p:cNvSpPr>
            <a:spLocks noChangeArrowheads="1"/>
          </p:cNvSpPr>
          <p:nvPr/>
        </p:nvSpPr>
        <p:spPr bwMode="auto">
          <a:xfrm>
            <a:off x="6177757" y="2981947"/>
            <a:ext cx="2400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Necmettin ÇELİK</a:t>
            </a:r>
          </a:p>
        </p:txBody>
      </p:sp>
      <p:pic>
        <p:nvPicPr>
          <p:cNvPr id="27" name="Picture 19">
            <a:extLst>
              <a:ext uri="{FF2B5EF4-FFF2-40B4-BE49-F238E27FC236}">
                <a16:creationId xmlns="" xmlns:a16="http://schemas.microsoft.com/office/drawing/2014/main" id="{331E4B0E-5039-4E63-95D8-21862E1C09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4400" y="1109537"/>
            <a:ext cx="1867072" cy="1889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Rectangle 4">
            <a:extLst>
              <a:ext uri="{FF2B5EF4-FFF2-40B4-BE49-F238E27FC236}">
                <a16:creationId xmlns="" xmlns:a16="http://schemas.microsoft.com/office/drawing/2014/main" id="{56B6B692-F0C3-4D1E-8606-1EE7A039A30B}"/>
              </a:ext>
            </a:extLst>
          </p:cNvPr>
          <p:cNvSpPr txBox="1">
            <a:spLocks noChangeArrowheads="1"/>
          </p:cNvSpPr>
          <p:nvPr/>
        </p:nvSpPr>
        <p:spPr bwMode="auto">
          <a:xfrm>
            <a:off x="597319" y="2936511"/>
            <a:ext cx="2193925" cy="79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defRPr/>
            </a:pPr>
            <a:r>
              <a:rPr lang="tr-TR" altLang="tr-TR" sz="1600" b="1" kern="0">
                <a:latin typeface="Times New Roman" panose="02020603050405020304" pitchFamily="18" charset="0"/>
                <a:cs typeface="Times New Roman" panose="02020603050405020304" pitchFamily="18" charset="0"/>
              </a:rPr>
              <a:t>Prof. Dr. </a:t>
            </a:r>
          </a:p>
          <a:p>
            <a:pPr algn="ctr" eaLnBrk="1" hangingPunct="1">
              <a:buFontTx/>
              <a:buNone/>
              <a:defRPr/>
            </a:pPr>
            <a:r>
              <a:rPr lang="tr-TR" altLang="tr-TR" sz="1600" b="1" kern="0">
                <a:latin typeface="Times New Roman" panose="02020603050405020304" pitchFamily="18" charset="0"/>
                <a:cs typeface="Times New Roman" panose="02020603050405020304" pitchFamily="18" charset="0"/>
              </a:rPr>
              <a:t>Volkan ALPTEKİN</a:t>
            </a:r>
            <a:endParaRPr lang="tr-TR" altLang="tr-TR" sz="1600" b="1" dirty="0">
              <a:latin typeface="Times New Roman" panose="02020603050405020304" pitchFamily="18" charset="0"/>
              <a:cs typeface="Times New Roman" panose="02020603050405020304" pitchFamily="18" charset="0"/>
            </a:endParaRPr>
          </a:p>
        </p:txBody>
      </p:sp>
      <p:pic>
        <p:nvPicPr>
          <p:cNvPr id="19" name="Picture 19">
            <a:extLst>
              <a:ext uri="{FF2B5EF4-FFF2-40B4-BE49-F238E27FC236}">
                <a16:creationId xmlns="" xmlns:a16="http://schemas.microsoft.com/office/drawing/2014/main" id="{B77BC577-4DE3-4AA9-9CFC-84AD3EA657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49081" y="3774213"/>
            <a:ext cx="1905000" cy="1977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ectangle 4">
            <a:extLst>
              <a:ext uri="{FF2B5EF4-FFF2-40B4-BE49-F238E27FC236}">
                <a16:creationId xmlns="" xmlns:a16="http://schemas.microsoft.com/office/drawing/2014/main" id="{06929FEF-CB97-40C1-9F68-BA8AFC52669C}"/>
              </a:ext>
            </a:extLst>
          </p:cNvPr>
          <p:cNvSpPr txBox="1">
            <a:spLocks noChangeArrowheads="1"/>
          </p:cNvSpPr>
          <p:nvPr/>
        </p:nvSpPr>
        <p:spPr bwMode="auto">
          <a:xfrm>
            <a:off x="6177757" y="5655216"/>
            <a:ext cx="2651125" cy="62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algn="ctr" eaLnBrk="1" hangingPunct="1">
              <a:spcBef>
                <a:spcPts val="0"/>
              </a:spcBef>
              <a:buNone/>
            </a:pPr>
            <a:r>
              <a:rPr lang="tr-TR" altLang="tr-TR" sz="1600" b="1" kern="0" dirty="0">
                <a:latin typeface="Times New Roman" panose="02020603050405020304" pitchFamily="18" charset="0"/>
                <a:cs typeface="Times New Roman" panose="02020603050405020304" pitchFamily="18" charset="0"/>
              </a:rPr>
              <a:t>Dr. Öğretim Üyesi </a:t>
            </a:r>
          </a:p>
          <a:p>
            <a:pPr marL="0" algn="ctr" eaLnBrk="1" hangingPunct="1">
              <a:spcBef>
                <a:spcPts val="0"/>
              </a:spcBef>
              <a:buNone/>
            </a:pPr>
            <a:r>
              <a:rPr lang="tr-TR" altLang="tr-TR" sz="1600" b="1" kern="0" dirty="0">
                <a:latin typeface="Times New Roman" panose="02020603050405020304" pitchFamily="18" charset="0"/>
                <a:cs typeface="Times New Roman" panose="02020603050405020304" pitchFamily="18" charset="0"/>
              </a:rPr>
              <a:t>Pelin Pasin COWLEY</a:t>
            </a:r>
            <a:endParaRPr lang="tr-TR" altLang="en-US" sz="1600" b="1" i="1" dirty="0">
              <a:latin typeface="Times New Roman" panose="02020603050405020304" pitchFamily="18" charset="0"/>
              <a:cs typeface="Times New Roman" panose="02020603050405020304" pitchFamily="18" charset="0"/>
            </a:endParaRP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p:txBody>
      </p:sp>
      <p:pic>
        <p:nvPicPr>
          <p:cNvPr id="23"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7"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02427FC5-DB3F-4B77-A07A-A0FCABC73DC8}"/>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İktisat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21507" name="Picture 5">
            <a:extLst>
              <a:ext uri="{FF2B5EF4-FFF2-40B4-BE49-F238E27FC236}">
                <a16:creationId xmlns="" xmlns:a16="http://schemas.microsoft.com/office/drawing/2014/main" id="{1D48FF0F-8F43-4878-9D83-F2FCB23A3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 xmlns:a16="http://schemas.microsoft.com/office/drawing/2014/main" id="{8E7C27D3-EBFB-462E-872F-FF1743EDFE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1228725"/>
            <a:ext cx="18288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509" name="Dikdörtgen 4">
            <a:extLst>
              <a:ext uri="{FF2B5EF4-FFF2-40B4-BE49-F238E27FC236}">
                <a16:creationId xmlns="" xmlns:a16="http://schemas.microsoft.com/office/drawing/2014/main" id="{7957EA3E-FBDF-4BCF-821B-CB266FF5F86C}"/>
              </a:ext>
            </a:extLst>
          </p:cNvPr>
          <p:cNvSpPr>
            <a:spLocks noChangeArrowheads="1"/>
          </p:cNvSpPr>
          <p:nvPr/>
        </p:nvSpPr>
        <p:spPr bwMode="auto">
          <a:xfrm>
            <a:off x="209551" y="3061966"/>
            <a:ext cx="2628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Özge Filiz YILDIRIM</a:t>
            </a:r>
          </a:p>
        </p:txBody>
      </p:sp>
      <p:sp>
        <p:nvSpPr>
          <p:cNvPr id="5" name="Veri Yer Tutucusu 4"/>
          <p:cNvSpPr>
            <a:spLocks noGrp="1"/>
          </p:cNvSpPr>
          <p:nvPr>
            <p:ph type="dt" sz="half" idx="10"/>
          </p:nvPr>
        </p:nvSpPr>
        <p:spPr>
          <a:xfrm>
            <a:off x="7357353" y="6507163"/>
            <a:ext cx="1752600" cy="304800"/>
          </a:xfrm>
        </p:spPr>
        <p:txBody>
          <a:bodyPr/>
          <a:lstStyle/>
          <a:p>
            <a:pPr>
              <a:defRPr/>
            </a:pPr>
            <a:endParaRPr lang="tr-TR" dirty="0"/>
          </a:p>
        </p:txBody>
      </p:sp>
      <p:pic>
        <p:nvPicPr>
          <p:cNvPr id="3" name="Resim 2">
            <a:extLst>
              <a:ext uri="{FF2B5EF4-FFF2-40B4-BE49-F238E27FC236}">
                <a16:creationId xmlns="" xmlns:a16="http://schemas.microsoft.com/office/drawing/2014/main" id="{427216E9-44FA-4FC5-B433-BC35C68DC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1" y="1228725"/>
            <a:ext cx="1866827" cy="1828800"/>
          </a:xfrm>
          <a:prstGeom prst="rect">
            <a:avLst/>
          </a:prstGeom>
          <a:ln>
            <a:noFill/>
          </a:ln>
          <a:effectLst>
            <a:softEdge rad="112500"/>
          </a:effectLst>
        </p:spPr>
      </p:pic>
      <p:sp>
        <p:nvSpPr>
          <p:cNvPr id="9" name="Dikdörtgen 2">
            <a:extLst>
              <a:ext uri="{FF2B5EF4-FFF2-40B4-BE49-F238E27FC236}">
                <a16:creationId xmlns="" xmlns:a16="http://schemas.microsoft.com/office/drawing/2014/main" id="{BA87763E-96AB-4820-8E82-5F374E195420}"/>
              </a:ext>
            </a:extLst>
          </p:cNvPr>
          <p:cNvSpPr>
            <a:spLocks noChangeArrowheads="1"/>
          </p:cNvSpPr>
          <p:nvPr/>
        </p:nvSpPr>
        <p:spPr bwMode="auto">
          <a:xfrm>
            <a:off x="3390976" y="3063608"/>
            <a:ext cx="2133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Osman AKAR</a:t>
            </a:r>
          </a:p>
        </p:txBody>
      </p:sp>
      <p:sp>
        <p:nvSpPr>
          <p:cNvPr id="10" name="Dikdörtgen 2">
            <a:extLst>
              <a:ext uri="{FF2B5EF4-FFF2-40B4-BE49-F238E27FC236}">
                <a16:creationId xmlns="" xmlns:a16="http://schemas.microsoft.com/office/drawing/2014/main" id="{42A967C3-5F3A-477C-AEFE-6E31B2C068BD}"/>
              </a:ext>
            </a:extLst>
          </p:cNvPr>
          <p:cNvSpPr>
            <a:spLocks noChangeArrowheads="1"/>
          </p:cNvSpPr>
          <p:nvPr/>
        </p:nvSpPr>
        <p:spPr bwMode="auto">
          <a:xfrm>
            <a:off x="342680" y="5451294"/>
            <a:ext cx="2133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Sercan KÖKSAL</a:t>
            </a:r>
          </a:p>
        </p:txBody>
      </p:sp>
      <p:sp>
        <p:nvSpPr>
          <p:cNvPr id="11" name="Dikdörtgen 2">
            <a:extLst>
              <a:ext uri="{FF2B5EF4-FFF2-40B4-BE49-F238E27FC236}">
                <a16:creationId xmlns="" xmlns:a16="http://schemas.microsoft.com/office/drawing/2014/main" id="{168BE68C-B9EB-42A2-A123-419CD9844C05}"/>
              </a:ext>
            </a:extLst>
          </p:cNvPr>
          <p:cNvSpPr>
            <a:spLocks noChangeArrowheads="1"/>
          </p:cNvSpPr>
          <p:nvPr/>
        </p:nvSpPr>
        <p:spPr bwMode="auto">
          <a:xfrm>
            <a:off x="6076952" y="3068534"/>
            <a:ext cx="2762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err="1">
                <a:latin typeface="Times New Roman" panose="02020603050405020304" pitchFamily="18" charset="0"/>
                <a:cs typeface="Times New Roman" panose="02020603050405020304" pitchFamily="18" charset="0"/>
              </a:rPr>
              <a:t>Fatımatüzzehra</a:t>
            </a:r>
            <a:r>
              <a:rPr lang="tr-TR" altLang="en-US" sz="1600" b="1" dirty="0">
                <a:latin typeface="Times New Roman" panose="02020603050405020304" pitchFamily="18" charset="0"/>
                <a:cs typeface="Times New Roman" panose="02020603050405020304" pitchFamily="18" charset="0"/>
              </a:rPr>
              <a:t> TÜRKOĞLU</a:t>
            </a:r>
          </a:p>
        </p:txBody>
      </p:sp>
      <p:pic>
        <p:nvPicPr>
          <p:cNvPr id="6" name="Resim 5">
            <a:extLst>
              <a:ext uri="{FF2B5EF4-FFF2-40B4-BE49-F238E27FC236}">
                <a16:creationId xmlns="" xmlns:a16="http://schemas.microsoft.com/office/drawing/2014/main" id="{B730D937-75B6-4E72-B11F-B736D2751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152" y="1228727"/>
            <a:ext cx="1790848" cy="1782655"/>
          </a:xfrm>
          <a:prstGeom prst="rect">
            <a:avLst/>
          </a:prstGeom>
          <a:ln>
            <a:noFill/>
          </a:ln>
          <a:effectLst>
            <a:softEdge rad="112500"/>
          </a:effectLst>
        </p:spPr>
      </p:pic>
      <p:pic>
        <p:nvPicPr>
          <p:cNvPr id="8" name="Resim 7">
            <a:extLst>
              <a:ext uri="{FF2B5EF4-FFF2-40B4-BE49-F238E27FC236}">
                <a16:creationId xmlns="" xmlns:a16="http://schemas.microsoft.com/office/drawing/2014/main" id="{B5B7BD4D-2D79-4796-A193-D2D3413980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3" y="3733803"/>
            <a:ext cx="1676399" cy="1717013"/>
          </a:xfrm>
          <a:prstGeom prst="rect">
            <a:avLst/>
          </a:prstGeom>
          <a:ln>
            <a:noFill/>
          </a:ln>
          <a:effectLst>
            <a:softEdge rad="112500"/>
          </a:effectLst>
        </p:spPr>
      </p:pic>
      <p:pic>
        <p:nvPicPr>
          <p:cNvPr id="13"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4"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a:extLst>
              <a:ext uri="{FF2B5EF4-FFF2-40B4-BE49-F238E27FC236}">
                <a16:creationId xmlns="" xmlns:a16="http://schemas.microsoft.com/office/drawing/2014/main" id="{C8336A81-0CC8-4211-B5E9-BCD493BF8A87}"/>
              </a:ext>
            </a:extLst>
          </p:cNvPr>
          <p:cNvSpPr>
            <a:spLocks noGrp="1"/>
          </p:cNvSpPr>
          <p:nvPr>
            <p:ph type="ctrTitle"/>
          </p:nvPr>
        </p:nvSpPr>
        <p:spPr>
          <a:xfrm>
            <a:off x="685800" y="3352803"/>
            <a:ext cx="7772400" cy="1470025"/>
          </a:xfrm>
        </p:spPr>
        <p:txBody>
          <a:bodyPr/>
          <a:lstStyle/>
          <a:p>
            <a:r>
              <a:rPr lang="tr-TR" altLang="tr-TR" sz="6000" b="1">
                <a:solidFill>
                  <a:srgbClr val="C00000"/>
                </a:solidFill>
                <a:latin typeface="Times New Roman" panose="02020603050405020304" pitchFamily="18" charset="0"/>
                <a:cs typeface="Times New Roman" panose="02020603050405020304" pitchFamily="18" charset="0"/>
              </a:rPr>
              <a:t>İŞLETME BÖLÜMÜ</a:t>
            </a:r>
          </a:p>
        </p:txBody>
      </p:sp>
      <p:pic>
        <p:nvPicPr>
          <p:cNvPr id="22531" name="Picture 5" descr="C:\Users\hp\Desktop\yenilogo.png">
            <a:extLst>
              <a:ext uri="{FF2B5EF4-FFF2-40B4-BE49-F238E27FC236}">
                <a16:creationId xmlns="" xmlns:a16="http://schemas.microsoft.com/office/drawing/2014/main" id="{6530C422-EA60-450D-8D9B-61E06531F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B0B3EC5-17E4-4B63-8636-33D0B8E3E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 xmlns:a16="http://schemas.microsoft.com/office/drawing/2014/main" id="{2E7633A0-2431-4537-9B8F-57598C66AE63}"/>
              </a:ext>
            </a:extLst>
          </p:cNvPr>
          <p:cNvSpPr txBox="1">
            <a:spLocks noChangeArrowheads="1"/>
          </p:cNvSpPr>
          <p:nvPr/>
        </p:nvSpPr>
        <p:spPr bwMode="auto">
          <a:xfrm>
            <a:off x="228600" y="269682"/>
            <a:ext cx="8686800" cy="277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eaLnBrk="1" hangingPunct="1">
              <a:buNone/>
            </a:pPr>
            <a:endParaRPr lang="tr-TR" altLang="tr-TR" b="1" kern="0" dirty="0">
              <a:solidFill>
                <a:srgbClr val="990000"/>
              </a:solidFill>
              <a:latin typeface="Times New Roman" panose="02020603050405020304" pitchFamily="18" charset="0"/>
              <a:cs typeface="Times New Roman" panose="02020603050405020304" pitchFamily="18" charset="0"/>
            </a:endParaRPr>
          </a:p>
          <a:p>
            <a:pPr marL="0" indent="0" algn="ctr" eaLnBrk="1" hangingPunct="1">
              <a:buNone/>
            </a:pPr>
            <a:r>
              <a:rPr lang="tr-TR" altLang="tr-TR" b="1" kern="0" dirty="0">
                <a:solidFill>
                  <a:srgbClr val="990000"/>
                </a:solidFill>
                <a:latin typeface="Times New Roman" panose="02020603050405020304" pitchFamily="18" charset="0"/>
                <a:cs typeface="Times New Roman" panose="02020603050405020304" pitchFamily="18" charset="0"/>
              </a:rPr>
              <a:t>İşletme Bölümü Eğitim Kapsamı</a:t>
            </a:r>
          </a:p>
          <a:p>
            <a:pPr marL="0" indent="0">
              <a:buClr>
                <a:schemeClr val="tx1"/>
              </a:buClr>
              <a:buNone/>
            </a:pPr>
            <a:endParaRPr lang="tr-TR" altLang="tr-TR" sz="1600" kern="0"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2400" kern="0" dirty="0">
                <a:latin typeface="Times New Roman" panose="02020603050405020304" pitchFamily="18" charset="0"/>
                <a:cs typeface="Times New Roman" panose="02020603050405020304" pitchFamily="18" charset="0"/>
              </a:rPr>
              <a:t>           İşletme Bölümü’nün temel dersleri, bölüm öğrencilerine </a:t>
            </a:r>
            <a:r>
              <a:rPr lang="tr-TR" altLang="tr-TR" sz="2400" b="1" u="sng" kern="0" dirty="0">
                <a:solidFill>
                  <a:srgbClr val="FF0000"/>
                </a:solidFill>
                <a:latin typeface="Times New Roman" panose="02020603050405020304" pitchFamily="18" charset="0"/>
                <a:cs typeface="Times New Roman" panose="02020603050405020304" pitchFamily="18" charset="0"/>
              </a:rPr>
              <a:t>%30 İngilizce </a:t>
            </a:r>
            <a:r>
              <a:rPr lang="tr-TR" altLang="tr-TR" sz="2400" kern="0" dirty="0">
                <a:latin typeface="Times New Roman" panose="02020603050405020304" pitchFamily="18" charset="0"/>
                <a:cs typeface="Times New Roman" panose="02020603050405020304" pitchFamily="18" charset="0"/>
              </a:rPr>
              <a:t>ağırlıklı olarak sunulmaktadır.</a:t>
            </a:r>
          </a:p>
          <a:p>
            <a:pPr marL="0" indent="0">
              <a:buClr>
                <a:schemeClr val="tx1"/>
              </a:buClr>
              <a:buNone/>
            </a:pPr>
            <a:endParaRPr lang="tr-TR" altLang="tr-TR" sz="1600" kern="0" dirty="0">
              <a:latin typeface="Calibri" panose="020F0502020204030204" pitchFamily="34" charset="0"/>
              <a:cs typeface="Calibri" panose="020F0502020204030204" pitchFamily="34" charset="0"/>
            </a:endParaRPr>
          </a:p>
          <a:p>
            <a:pPr marL="0" indent="0">
              <a:buClr>
                <a:schemeClr val="tx1"/>
              </a:buClr>
              <a:buNone/>
            </a:pPr>
            <a:endParaRPr lang="tr-TR" altLang="tr-TR" sz="1600" kern="0" dirty="0">
              <a:latin typeface="Calibri" panose="020F0502020204030204" pitchFamily="34" charset="0"/>
              <a:cs typeface="Calibri" panose="020F0502020204030204" pitchFamily="34" charset="0"/>
            </a:endParaRPr>
          </a:p>
          <a:p>
            <a:pPr marL="0" indent="0">
              <a:buClr>
                <a:schemeClr val="tx1"/>
              </a:buClr>
              <a:buNone/>
            </a:pPr>
            <a:endParaRPr lang="tr-TR" altLang="tr-TR" sz="1600" kern="0" dirty="0">
              <a:latin typeface="Calibri" panose="020F0502020204030204" pitchFamily="34" charset="0"/>
              <a:cs typeface="Calibri" panose="020F0502020204030204" pitchFamily="34" charset="0"/>
            </a:endParaRPr>
          </a:p>
          <a:p>
            <a:pPr marL="0" indent="0">
              <a:buClr>
                <a:schemeClr val="tx1"/>
              </a:buClr>
              <a:buNone/>
            </a:pPr>
            <a:r>
              <a:rPr lang="tr-TR" altLang="tr-TR" sz="2000" b="1" kern="0" dirty="0">
                <a:solidFill>
                  <a:srgbClr val="990000"/>
                </a:solidFill>
                <a:latin typeface="Times New Roman" panose="02020603050405020304" pitchFamily="18" charset="0"/>
                <a:cs typeface="Times New Roman" panose="02020603050405020304" pitchFamily="18" charset="0"/>
              </a:rPr>
              <a:t>Anabilim Dallarımız</a:t>
            </a:r>
          </a:p>
          <a:p>
            <a:pPr marL="0" indent="0">
              <a:spcBef>
                <a:spcPts val="0"/>
              </a:spcBef>
              <a:buClr>
                <a:schemeClr val="tx1"/>
              </a:buClr>
              <a:buNone/>
            </a:pPr>
            <a:endParaRPr lang="tr-TR" altLang="tr-TR" sz="2000" kern="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Yönetim ve Organizasyon</a:t>
            </a: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Üretim Yönetimi ve Pazarlama</a:t>
            </a: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Muhasebe ve Finansman</a:t>
            </a: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Sayısal Yöntemler</a:t>
            </a: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Ticaret Hukuku</a:t>
            </a:r>
          </a:p>
          <a:p>
            <a:pPr marL="0" indent="0">
              <a:buClr>
                <a:schemeClr val="tx1"/>
              </a:buClr>
              <a:buNone/>
            </a:pPr>
            <a:endParaRPr lang="tr-TR" altLang="tr-TR" sz="1600" kern="0" dirty="0">
              <a:latin typeface="Calibri" panose="020F0502020204030204" pitchFamily="34" charset="0"/>
              <a:cs typeface="Calibri" panose="020F0502020204030204" pitchFamily="34" charset="0"/>
            </a:endParaRPr>
          </a:p>
        </p:txBody>
      </p:sp>
      <p:sp>
        <p:nvSpPr>
          <p:cNvPr id="8" name="Metin kutusu 7">
            <a:extLst>
              <a:ext uri="{FF2B5EF4-FFF2-40B4-BE49-F238E27FC236}">
                <a16:creationId xmlns="" xmlns:a16="http://schemas.microsoft.com/office/drawing/2014/main" id="{E8FF2B7F-EE52-46BC-8010-A6148961D216}"/>
              </a:ext>
            </a:extLst>
          </p:cNvPr>
          <p:cNvSpPr txBox="1"/>
          <p:nvPr/>
        </p:nvSpPr>
        <p:spPr>
          <a:xfrm>
            <a:off x="4038600" y="3048003"/>
            <a:ext cx="4648200" cy="2776145"/>
          </a:xfrm>
          <a:prstGeom prst="rect">
            <a:avLst/>
          </a:prstGeom>
          <a:noFill/>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1600" b="1" dirty="0">
                <a:solidFill>
                  <a:srgbClr val="990000"/>
                </a:solidFill>
                <a:latin typeface="Times New Roman" panose="02020603050405020304" pitchFamily="18" charset="0"/>
                <a:cs typeface="Times New Roman" panose="02020603050405020304" pitchFamily="18" charset="0"/>
              </a:rPr>
              <a:t> Lisansüstü Programlarımız</a:t>
            </a:r>
          </a:p>
          <a:p>
            <a:pPr eaLnBrk="1" hangingPunct="1">
              <a:lnSpc>
                <a:spcPct val="90000"/>
              </a:lnSpc>
            </a:pPr>
            <a:endParaRPr lang="tr-TR" altLang="tr-TR" sz="1600"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İşletme Tezli Yüksek Lisans</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Yönetim ve Organizasyon Tezli Yüksek Lisans</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Muhasebe ve Finansman Tezli Yüksek Lisans</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Üretim Yönetimi ve Pazarlama Tezli Yüksek Lisans</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İşletme Tezsiz Yüksek Lisans </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İşletme Tezsiz Yüksek Lisans (Uzaktan Eğitim)</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İşletme Doktora</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İç Denetim ve Bağımsız Denetim Tezsiz Yüksek Lisans</a:t>
            </a:r>
          </a:p>
          <a:p>
            <a:pPr eaLnBrk="1" hangingPunct="1"/>
            <a:endParaRPr lang="tr-TR"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478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920AA5FC-4433-495F-9C10-C4F4A47E9A13}"/>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sp>
        <p:nvSpPr>
          <p:cNvPr id="27652" name="Rectangle 5">
            <a:extLst>
              <a:ext uri="{FF2B5EF4-FFF2-40B4-BE49-F238E27FC236}">
                <a16:creationId xmlns="" xmlns:a16="http://schemas.microsoft.com/office/drawing/2014/main" id="{01A4D325-7D4D-4BAA-A69B-89841156D75F}"/>
              </a:ext>
            </a:extLst>
          </p:cNvPr>
          <p:cNvSpPr>
            <a:spLocks noGrp="1" noChangeArrowheads="1"/>
          </p:cNvSpPr>
          <p:nvPr>
            <p:ph type="body" sz="half" idx="2"/>
          </p:nvPr>
        </p:nvSpPr>
        <p:spPr>
          <a:xfrm>
            <a:off x="0" y="5521639"/>
            <a:ext cx="3310179" cy="820823"/>
          </a:xfrm>
        </p:spPr>
        <p:txBody>
          <a:bodyPr/>
          <a:lstStyle/>
          <a:p>
            <a:pPr algn="ctr" eaLnBrk="1" hangingPunct="1">
              <a:buFontTx/>
              <a:buNone/>
            </a:pPr>
            <a:endParaRPr lang="tr-TR" altLang="tr-TR" sz="1600" b="1" dirty="0">
              <a:latin typeface="Times New Roman" panose="02020603050405020304" pitchFamily="18" charset="0"/>
              <a:cs typeface="Times New Roman" panose="02020603050405020304" pitchFamily="18" charset="0"/>
            </a:endParaRPr>
          </a:p>
          <a:p>
            <a:pPr algn="ctr" eaLnBrk="1" hangingPunct="1">
              <a:buFontTx/>
              <a:buNone/>
            </a:pPr>
            <a:r>
              <a:rPr lang="tr-TR" altLang="tr-TR" sz="1600" b="1" dirty="0">
                <a:latin typeface="Times New Roman" panose="02020603050405020304" pitchFamily="18" charset="0"/>
                <a:cs typeface="Times New Roman" panose="02020603050405020304" pitchFamily="18" charset="0"/>
              </a:rPr>
              <a:t>Prof. Dr. </a:t>
            </a:r>
            <a:r>
              <a:rPr lang="tr-TR" altLang="tr-TR" sz="1600" b="1" dirty="0" smtClean="0">
                <a:latin typeface="Times New Roman" panose="02020603050405020304" pitchFamily="18" charset="0"/>
                <a:cs typeface="Times New Roman" panose="02020603050405020304" pitchFamily="18" charset="0"/>
              </a:rPr>
              <a:t>Hayrettin USUL</a:t>
            </a:r>
            <a:endParaRPr lang="tr-TR" altLang="tr-TR" sz="1600" b="1" dirty="0">
              <a:latin typeface="Times New Roman" panose="02020603050405020304" pitchFamily="18" charset="0"/>
              <a:cs typeface="Times New Roman" panose="02020603050405020304" pitchFamily="18" charset="0"/>
            </a:endParaRPr>
          </a:p>
          <a:p>
            <a:pPr algn="ctr" eaLnBrk="1" hangingPunct="1">
              <a:buFontTx/>
              <a:buNone/>
            </a:pPr>
            <a:r>
              <a:rPr lang="tr-TR" altLang="tr-TR" sz="1600" b="1" i="1" dirty="0">
                <a:latin typeface="Times New Roman" panose="02020603050405020304" pitchFamily="18" charset="0"/>
                <a:cs typeface="Times New Roman" panose="02020603050405020304" pitchFamily="18" charset="0"/>
              </a:rPr>
              <a:t>    </a:t>
            </a:r>
          </a:p>
          <a:p>
            <a:pPr algn="ctr" eaLnBrk="1" hangingPunct="1">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27653" name="Picture 5">
            <a:extLst>
              <a:ext uri="{FF2B5EF4-FFF2-40B4-BE49-F238E27FC236}">
                <a16:creationId xmlns="" xmlns:a16="http://schemas.microsoft.com/office/drawing/2014/main" id="{3BC3B225-0577-4CA7-B1EC-F8BE116D6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40080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8">
            <a:extLst>
              <a:ext uri="{FF2B5EF4-FFF2-40B4-BE49-F238E27FC236}">
                <a16:creationId xmlns="" xmlns:a16="http://schemas.microsoft.com/office/drawing/2014/main" id="{55F3C960-7BC3-465F-A1C9-B5B347D2C4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1579" y="1057164"/>
            <a:ext cx="1752600" cy="1864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9" name="Picture 19">
            <a:extLst>
              <a:ext uri="{FF2B5EF4-FFF2-40B4-BE49-F238E27FC236}">
                <a16:creationId xmlns="" xmlns:a16="http://schemas.microsoft.com/office/drawing/2014/main" id="{90AB788B-9A17-415C-A749-27F06AC3D0FE}"/>
              </a:ext>
            </a:extLst>
          </p:cNvPr>
          <p:cNvPicPr>
            <a:picLocks noChangeAspect="1" noChangeArrowheads="1"/>
          </p:cNvPicPr>
          <p:nvPr/>
        </p:nvPicPr>
        <p:blipFill>
          <a:blip r:embed="rId4"/>
          <a:stretch>
            <a:fillRect/>
          </a:stretch>
        </p:blipFill>
        <p:spPr bwMode="auto">
          <a:xfrm>
            <a:off x="532507" y="3748883"/>
            <a:ext cx="1879600" cy="199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660" name="Dikdörtgen 3">
            <a:extLst>
              <a:ext uri="{FF2B5EF4-FFF2-40B4-BE49-F238E27FC236}">
                <a16:creationId xmlns="" xmlns:a16="http://schemas.microsoft.com/office/drawing/2014/main" id="{25AB7764-52C4-4AA4-8926-11BB5E25CCF3}"/>
              </a:ext>
            </a:extLst>
          </p:cNvPr>
          <p:cNvSpPr>
            <a:spLocks noChangeArrowheads="1"/>
          </p:cNvSpPr>
          <p:nvPr/>
        </p:nvSpPr>
        <p:spPr bwMode="auto">
          <a:xfrm>
            <a:off x="137946" y="2792398"/>
            <a:ext cx="27621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Evrim MAYATÜRK AKYOL</a:t>
            </a:r>
          </a:p>
          <a:p>
            <a:pPr algn="ctr" eaLnBrk="1" hangingPunct="1">
              <a:spcBef>
                <a:spcPct val="0"/>
              </a:spcBef>
              <a:buNone/>
            </a:pPr>
            <a:r>
              <a:rPr lang="tr-TR" altLang="tr-TR" sz="1600" b="1" i="1" dirty="0">
                <a:latin typeface="Times New Roman" panose="02020603050405020304" pitchFamily="18" charset="0"/>
                <a:cs typeface="Times New Roman" panose="02020603050405020304" pitchFamily="18" charset="0"/>
              </a:rPr>
              <a:t>BÖLÜM BAŞKANI</a:t>
            </a:r>
          </a:p>
        </p:txBody>
      </p:sp>
      <p:sp>
        <p:nvSpPr>
          <p:cNvPr id="27661" name="Dikdörtgen 5">
            <a:extLst>
              <a:ext uri="{FF2B5EF4-FFF2-40B4-BE49-F238E27FC236}">
                <a16:creationId xmlns="" xmlns:a16="http://schemas.microsoft.com/office/drawing/2014/main" id="{90B9F181-31BF-4824-99AB-9146E1231454}"/>
              </a:ext>
            </a:extLst>
          </p:cNvPr>
          <p:cNvSpPr>
            <a:spLocks noChangeArrowheads="1"/>
          </p:cNvSpPr>
          <p:nvPr/>
        </p:nvSpPr>
        <p:spPr bwMode="auto">
          <a:xfrm>
            <a:off x="3701451" y="5547143"/>
            <a:ext cx="13326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smtClean="0">
                <a:latin typeface="Times New Roman" panose="02020603050405020304" pitchFamily="18" charset="0"/>
                <a:cs typeface="Times New Roman" panose="02020603050405020304" pitchFamily="18" charset="0"/>
              </a:rPr>
              <a:t>Akif TABAK</a:t>
            </a:r>
            <a:endParaRPr lang="tr-TR" altLang="tr-TR" sz="1600" b="1" dirty="0">
              <a:latin typeface="Times New Roman" panose="02020603050405020304" pitchFamily="18" charset="0"/>
              <a:cs typeface="Times New Roman" panose="02020603050405020304" pitchFamily="18" charset="0"/>
            </a:endParaRPr>
          </a:p>
        </p:txBody>
      </p:sp>
      <p:sp>
        <p:nvSpPr>
          <p:cNvPr id="6" name="Veri Yer Tutucusu 5"/>
          <p:cNvSpPr>
            <a:spLocks noGrp="1"/>
          </p:cNvSpPr>
          <p:nvPr>
            <p:ph type="dt" sz="half" idx="10"/>
          </p:nvPr>
        </p:nvSpPr>
        <p:spPr>
          <a:xfrm>
            <a:off x="7456048" y="6454961"/>
            <a:ext cx="1611752" cy="364941"/>
          </a:xfrm>
        </p:spPr>
        <p:txBody>
          <a:bodyPr/>
          <a:lstStyle/>
          <a:p>
            <a:pPr>
              <a:defRPr/>
            </a:pPr>
            <a:fld id="{F2266CD4-967C-441B-922B-6A3797249440}" type="datetime8">
              <a:rPr lang="tr-TR" smtClean="0"/>
              <a:t>12.11.2024 11:11</a:t>
            </a:fld>
            <a:endParaRPr lang="tr-TR" dirty="0"/>
          </a:p>
        </p:txBody>
      </p:sp>
      <p:pic>
        <p:nvPicPr>
          <p:cNvPr id="21" name="Picture 19">
            <a:extLst>
              <a:ext uri="{FF2B5EF4-FFF2-40B4-BE49-F238E27FC236}">
                <a16:creationId xmlns="" xmlns:a16="http://schemas.microsoft.com/office/drawing/2014/main" id="{982FC480-6C80-4441-8DC1-B58DA831B1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735716" y="1090615"/>
            <a:ext cx="1732336" cy="1675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Rectangle 4">
            <a:extLst>
              <a:ext uri="{FF2B5EF4-FFF2-40B4-BE49-F238E27FC236}">
                <a16:creationId xmlns="" xmlns:a16="http://schemas.microsoft.com/office/drawing/2014/main" id="{3335624B-C234-4FDA-BF9E-49AEE44CA5E4}"/>
              </a:ext>
            </a:extLst>
          </p:cNvPr>
          <p:cNvSpPr txBox="1">
            <a:spLocks noChangeArrowheads="1"/>
          </p:cNvSpPr>
          <p:nvPr/>
        </p:nvSpPr>
        <p:spPr bwMode="auto">
          <a:xfrm>
            <a:off x="3140652" y="2765727"/>
            <a:ext cx="2626917" cy="98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28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400">
                <a:solidFill>
                  <a:schemeClr val="tx1"/>
                </a:solidFill>
                <a:latin typeface="+mn-lt"/>
              </a:defRPr>
            </a:lvl2pPr>
            <a:lvl3pPr marL="1142971" indent="-228594" algn="l" rtl="0" eaLnBrk="0" fontAlgn="base" hangingPunct="0">
              <a:spcBef>
                <a:spcPct val="20000"/>
              </a:spcBef>
              <a:spcAft>
                <a:spcPct val="0"/>
              </a:spcAft>
              <a:buChar char="•"/>
              <a:defRPr sz="2000">
                <a:solidFill>
                  <a:schemeClr val="tx1"/>
                </a:solidFill>
                <a:latin typeface="+mn-lt"/>
              </a:defRPr>
            </a:lvl3pPr>
            <a:lvl4pPr marL="1600160" indent="-228594" algn="l" rtl="0" eaLnBrk="0" fontAlgn="base" hangingPunct="0">
              <a:spcBef>
                <a:spcPct val="20000"/>
              </a:spcBef>
              <a:spcAft>
                <a:spcPct val="0"/>
              </a:spcAft>
              <a:buChar char="–"/>
              <a:defRPr sz="1800">
                <a:solidFill>
                  <a:schemeClr val="tx1"/>
                </a:solidFill>
                <a:latin typeface="+mn-lt"/>
              </a:defRPr>
            </a:lvl4pPr>
            <a:lvl5pPr marL="2057349" indent="-228594" algn="l" rtl="0" eaLnBrk="0" fontAlgn="base" hangingPunct="0">
              <a:spcBef>
                <a:spcPct val="20000"/>
              </a:spcBef>
              <a:spcAft>
                <a:spcPct val="0"/>
              </a:spcAft>
              <a:buChar char="»"/>
              <a:defRPr sz="1800">
                <a:solidFill>
                  <a:schemeClr val="tx1"/>
                </a:solidFill>
                <a:latin typeface="+mn-lt"/>
              </a:defRPr>
            </a:lvl5pPr>
            <a:lvl6pPr marL="2514537" indent="-228594" algn="l" rtl="0" fontAlgn="base">
              <a:spcBef>
                <a:spcPct val="20000"/>
              </a:spcBef>
              <a:spcAft>
                <a:spcPct val="0"/>
              </a:spcAft>
              <a:buChar char="»"/>
              <a:defRPr sz="1800">
                <a:solidFill>
                  <a:schemeClr val="tx1"/>
                </a:solidFill>
                <a:latin typeface="+mn-lt"/>
              </a:defRPr>
            </a:lvl6pPr>
            <a:lvl7pPr marL="2971726" indent="-228594" algn="l" rtl="0" fontAlgn="base">
              <a:spcBef>
                <a:spcPct val="20000"/>
              </a:spcBef>
              <a:spcAft>
                <a:spcPct val="0"/>
              </a:spcAft>
              <a:buChar char="»"/>
              <a:defRPr sz="1800">
                <a:solidFill>
                  <a:schemeClr val="tx1"/>
                </a:solidFill>
                <a:latin typeface="+mn-lt"/>
              </a:defRPr>
            </a:lvl7pPr>
            <a:lvl8pPr marL="3428914" indent="-228594" algn="l" rtl="0" fontAlgn="base">
              <a:spcBef>
                <a:spcPct val="20000"/>
              </a:spcBef>
              <a:spcAft>
                <a:spcPct val="0"/>
              </a:spcAft>
              <a:buChar char="»"/>
              <a:defRPr sz="1800">
                <a:solidFill>
                  <a:schemeClr val="tx1"/>
                </a:solidFill>
                <a:latin typeface="+mn-lt"/>
              </a:defRPr>
            </a:lvl8pPr>
            <a:lvl9pPr marL="3886103" indent="-228594" algn="l" rtl="0" fontAlgn="base">
              <a:spcBef>
                <a:spcPct val="20000"/>
              </a:spcBef>
              <a:spcAft>
                <a:spcPct val="0"/>
              </a:spcAft>
              <a:buChar char="»"/>
              <a:defRPr sz="1800">
                <a:solidFill>
                  <a:schemeClr val="tx1"/>
                </a:solidFill>
                <a:latin typeface="+mn-lt"/>
              </a:defRPr>
            </a:lvl9pPr>
          </a:lstStyle>
          <a:p>
            <a:pPr marL="0" indent="0" algn="ctr">
              <a:buFontTx/>
              <a:buNone/>
            </a:pPr>
            <a:r>
              <a:rPr lang="tr-TR" altLang="tr-TR" sz="1400" b="1" kern="0" dirty="0">
                <a:latin typeface="Times New Roman" panose="02020603050405020304" pitchFamily="18" charset="0"/>
                <a:cs typeface="Times New Roman" panose="02020603050405020304" pitchFamily="18" charset="0"/>
              </a:rPr>
              <a:t>Dr. Öğretim Üyesi </a:t>
            </a:r>
          </a:p>
          <a:p>
            <a:pPr marL="0" indent="0" algn="ctr">
              <a:buFontTx/>
              <a:buNone/>
            </a:pPr>
            <a:r>
              <a:rPr lang="tr-TR" altLang="tr-TR" sz="1400" b="1" kern="0" dirty="0">
                <a:latin typeface="Times New Roman" panose="02020603050405020304" pitchFamily="18" charset="0"/>
                <a:cs typeface="Times New Roman" panose="02020603050405020304" pitchFamily="18" charset="0"/>
              </a:rPr>
              <a:t>Berna TEKTAŞ</a:t>
            </a:r>
          </a:p>
          <a:p>
            <a:pPr marL="0" indent="0" algn="ctr">
              <a:buNone/>
            </a:pPr>
            <a:r>
              <a:rPr lang="tr-TR" altLang="en-US" sz="1400" b="1" i="1" dirty="0">
                <a:latin typeface="Times New Roman" panose="02020603050405020304" pitchFamily="18" charset="0"/>
                <a:cs typeface="Times New Roman" panose="02020603050405020304" pitchFamily="18" charset="0"/>
              </a:rPr>
              <a:t>Bölüm Başkan Yardımcısı</a:t>
            </a:r>
          </a:p>
          <a:p>
            <a:pPr marL="0" indent="0" algn="ctr">
              <a:buFontTx/>
              <a:buNone/>
            </a:pPr>
            <a:endParaRPr lang="tr-TR" altLang="tr-TR" sz="1600" b="1" kern="0" dirty="0">
              <a:latin typeface="Times New Roman" panose="02020603050405020304" pitchFamily="18" charset="0"/>
              <a:cs typeface="Times New Roman" panose="02020603050405020304" pitchFamily="18" charset="0"/>
            </a:endParaRPr>
          </a:p>
        </p:txBody>
      </p:sp>
      <p:pic>
        <p:nvPicPr>
          <p:cNvPr id="18" name="Picture 13">
            <a:extLst>
              <a:ext uri="{FF2B5EF4-FFF2-40B4-BE49-F238E27FC236}">
                <a16:creationId xmlns="" xmlns:a16="http://schemas.microsoft.com/office/drawing/2014/main" id="{18ED3EF1-D28A-41CD-95ED-19457AE17C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52175" y="1036082"/>
            <a:ext cx="1828799" cy="1864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 xmlns:a16="http://schemas.microsoft.com/office/drawing/2014/main" id="{098AB4F1-13BE-4DDB-B1B0-388750A6BAB1}"/>
              </a:ext>
            </a:extLst>
          </p:cNvPr>
          <p:cNvSpPr txBox="1">
            <a:spLocks noChangeArrowheads="1"/>
          </p:cNvSpPr>
          <p:nvPr/>
        </p:nvSpPr>
        <p:spPr bwMode="auto">
          <a:xfrm>
            <a:off x="5334001" y="2743981"/>
            <a:ext cx="3835399"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None/>
            </a:pPr>
            <a:r>
              <a:rPr lang="tr-TR" altLang="tr-TR" sz="1600" b="1" kern="0" dirty="0">
                <a:latin typeface="Times New Roman" panose="02020603050405020304" pitchFamily="18" charset="0"/>
                <a:cs typeface="Times New Roman" panose="02020603050405020304" pitchFamily="18" charset="0"/>
              </a:rPr>
              <a:t>Dr. Öğretim Üyesi </a:t>
            </a:r>
          </a:p>
          <a:p>
            <a:pPr marL="0" indent="0" algn="ctr">
              <a:buNone/>
            </a:pPr>
            <a:r>
              <a:rPr lang="tr-TR" altLang="tr-TR" sz="1600" b="1" kern="0" dirty="0">
                <a:latin typeface="Times New Roman" panose="02020603050405020304" pitchFamily="18" charset="0"/>
                <a:cs typeface="Times New Roman" panose="02020603050405020304" pitchFamily="18" charset="0"/>
              </a:rPr>
              <a:t>Nisa AKIN</a:t>
            </a:r>
          </a:p>
          <a:p>
            <a:pPr marL="0" indent="0" algn="ctr">
              <a:buNone/>
            </a:pPr>
            <a:r>
              <a:rPr lang="tr-TR" altLang="en-US" sz="1600" b="1" i="1" dirty="0">
                <a:latin typeface="Times New Roman" panose="02020603050405020304" pitchFamily="18" charset="0"/>
                <a:cs typeface="Times New Roman" panose="02020603050405020304" pitchFamily="18" charset="0"/>
              </a:rPr>
              <a:t>Bölüm Başkan Yardımcısı</a:t>
            </a:r>
          </a:p>
          <a:p>
            <a:pPr marL="0" indent="0" algn="ctr">
              <a:buNone/>
            </a:pPr>
            <a:endParaRPr lang="tr-TR" altLang="tr-TR" sz="1600" b="1" kern="0" dirty="0">
              <a:latin typeface="Times New Roman" panose="02020603050405020304" pitchFamily="18" charset="0"/>
              <a:cs typeface="Times New Roman" panose="02020603050405020304" pitchFamily="18" charset="0"/>
            </a:endParaRPr>
          </a:p>
        </p:txBody>
      </p:sp>
      <p:pic>
        <p:nvPicPr>
          <p:cNvPr id="25" name="Picture 19">
            <a:extLst>
              <a:ext uri="{FF2B5EF4-FFF2-40B4-BE49-F238E27FC236}">
                <a16:creationId xmlns="" xmlns:a16="http://schemas.microsoft.com/office/drawing/2014/main" id="{BE2A1F8C-47B9-4AE4-BF2F-63CA08A67D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473454" y="3762162"/>
            <a:ext cx="1860547" cy="1832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ectangle 4">
            <a:extLst>
              <a:ext uri="{FF2B5EF4-FFF2-40B4-BE49-F238E27FC236}">
                <a16:creationId xmlns="" xmlns:a16="http://schemas.microsoft.com/office/drawing/2014/main" id="{723BA3C5-A655-4CD9-A85C-0C636736038E}"/>
              </a:ext>
            </a:extLst>
          </p:cNvPr>
          <p:cNvSpPr txBox="1">
            <a:spLocks noChangeArrowheads="1"/>
          </p:cNvSpPr>
          <p:nvPr/>
        </p:nvSpPr>
        <p:spPr bwMode="auto">
          <a:xfrm>
            <a:off x="5562600" y="5730137"/>
            <a:ext cx="3174913" cy="61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Prof. Dr. </a:t>
            </a:r>
            <a:r>
              <a:rPr lang="tr-TR" altLang="tr-TR" sz="1600" b="1" kern="0" dirty="0" smtClean="0">
                <a:latin typeface="Times New Roman" panose="02020603050405020304" pitchFamily="18" charset="0"/>
                <a:cs typeface="Times New Roman" panose="02020603050405020304" pitchFamily="18" charset="0"/>
              </a:rPr>
              <a:t>Nezih Metin ÖZMUTAF</a:t>
            </a:r>
            <a:endParaRPr lang="tr-TR" altLang="tr-TR" sz="1600" b="1" kern="0" dirty="0">
              <a:latin typeface="Times New Roman" panose="02020603050405020304" pitchFamily="18" charset="0"/>
              <a:cs typeface="Times New Roman" panose="02020603050405020304" pitchFamily="18" charset="0"/>
            </a:endParaRPr>
          </a:p>
        </p:txBody>
      </p:sp>
      <p:pic>
        <p:nvPicPr>
          <p:cNvPr id="1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407872"/>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a:extLst>
              <a:ext uri="{FF2B5EF4-FFF2-40B4-BE49-F238E27FC236}">
                <a16:creationId xmlns="" xmlns:a16="http://schemas.microsoft.com/office/drawing/2014/main" id="{D7E376DF-E779-44DA-A4B7-391739AF164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26775" y="3775616"/>
            <a:ext cx="1828800" cy="1783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 xmlns:a16="http://schemas.microsoft.com/office/drawing/2014/main" id="{A50A79E3-9D03-4CC8-B3D9-514F6E3554A0}"/>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28676" name="Picture 5">
            <a:extLst>
              <a:ext uri="{FF2B5EF4-FFF2-40B4-BE49-F238E27FC236}">
                <a16:creationId xmlns="" xmlns:a16="http://schemas.microsoft.com/office/drawing/2014/main" id="{CC8975DD-B89A-4514-9982-6D96E7451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5">
            <a:extLst>
              <a:ext uri="{FF2B5EF4-FFF2-40B4-BE49-F238E27FC236}">
                <a16:creationId xmlns="" xmlns:a16="http://schemas.microsoft.com/office/drawing/2014/main" id="{F51452E2-758C-4577-AFEF-5EFE89F2471B}"/>
              </a:ext>
            </a:extLst>
          </p:cNvPr>
          <p:cNvPicPr>
            <a:picLocks noChangeAspect="1" noChangeArrowheads="1"/>
          </p:cNvPicPr>
          <p:nvPr/>
        </p:nvPicPr>
        <p:blipFill>
          <a:blip r:embed="rId3"/>
          <a:stretch>
            <a:fillRect/>
          </a:stretch>
        </p:blipFill>
        <p:spPr bwMode="auto">
          <a:xfrm>
            <a:off x="751284" y="3709604"/>
            <a:ext cx="2118303" cy="2005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8" name="Picture 18">
            <a:extLst>
              <a:ext uri="{FF2B5EF4-FFF2-40B4-BE49-F238E27FC236}">
                <a16:creationId xmlns="" xmlns:a16="http://schemas.microsoft.com/office/drawing/2014/main" id="{1D34F619-1ABA-41F0-AF75-39897DD81363}"/>
              </a:ext>
            </a:extLst>
          </p:cNvPr>
          <p:cNvPicPr>
            <a:picLocks noChangeAspect="1" noChangeArrowheads="1"/>
          </p:cNvPicPr>
          <p:nvPr/>
        </p:nvPicPr>
        <p:blipFill>
          <a:blip r:embed="rId4"/>
          <a:stretch>
            <a:fillRect/>
          </a:stretch>
        </p:blipFill>
        <p:spPr bwMode="auto">
          <a:xfrm>
            <a:off x="6153930" y="3592659"/>
            <a:ext cx="1999470" cy="1988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682" name="Dikdörtgen 3">
            <a:extLst>
              <a:ext uri="{FF2B5EF4-FFF2-40B4-BE49-F238E27FC236}">
                <a16:creationId xmlns="" xmlns:a16="http://schemas.microsoft.com/office/drawing/2014/main" id="{19766AB9-BD5F-48A9-9923-7BEEA1EEC492}"/>
              </a:ext>
            </a:extLst>
          </p:cNvPr>
          <p:cNvSpPr>
            <a:spLocks noChangeArrowheads="1"/>
          </p:cNvSpPr>
          <p:nvPr/>
        </p:nvSpPr>
        <p:spPr bwMode="auto">
          <a:xfrm>
            <a:off x="6124622" y="5612447"/>
            <a:ext cx="2109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Engin KÜÇÜKSİLLE</a:t>
            </a:r>
            <a:endParaRPr lang="tr-TR" altLang="en-US" sz="1600" b="1" dirty="0">
              <a:latin typeface="Times New Roman" panose="02020603050405020304" pitchFamily="18" charset="0"/>
              <a:cs typeface="Times New Roman" panose="02020603050405020304" pitchFamily="18" charset="0"/>
            </a:endParaRPr>
          </a:p>
        </p:txBody>
      </p:sp>
      <p:sp>
        <p:nvSpPr>
          <p:cNvPr id="28684" name="Dikdörtgen 5">
            <a:extLst>
              <a:ext uri="{FF2B5EF4-FFF2-40B4-BE49-F238E27FC236}">
                <a16:creationId xmlns="" xmlns:a16="http://schemas.microsoft.com/office/drawing/2014/main" id="{E5206740-A586-4A78-BBED-896EEBC15702}"/>
              </a:ext>
            </a:extLst>
          </p:cNvPr>
          <p:cNvSpPr>
            <a:spLocks noChangeArrowheads="1"/>
          </p:cNvSpPr>
          <p:nvPr/>
        </p:nvSpPr>
        <p:spPr bwMode="auto">
          <a:xfrm>
            <a:off x="951398" y="5675021"/>
            <a:ext cx="1885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Murat ESEN</a:t>
            </a:r>
          </a:p>
        </p:txBody>
      </p:sp>
      <p:pic>
        <p:nvPicPr>
          <p:cNvPr id="19" name="Picture 13">
            <a:extLst>
              <a:ext uri="{FF2B5EF4-FFF2-40B4-BE49-F238E27FC236}">
                <a16:creationId xmlns="" xmlns:a16="http://schemas.microsoft.com/office/drawing/2014/main" id="{FEF5CDBA-9138-43F3-BB02-9897DB2961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76679" y="3630646"/>
            <a:ext cx="1833563" cy="2005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Dikdörtgen 2">
            <a:extLst>
              <a:ext uri="{FF2B5EF4-FFF2-40B4-BE49-F238E27FC236}">
                <a16:creationId xmlns="" xmlns:a16="http://schemas.microsoft.com/office/drawing/2014/main" id="{9A50AA7B-860E-4166-869A-14B4FE6B3391}"/>
              </a:ext>
            </a:extLst>
          </p:cNvPr>
          <p:cNvSpPr>
            <a:spLocks noChangeArrowheads="1"/>
          </p:cNvSpPr>
          <p:nvPr/>
        </p:nvSpPr>
        <p:spPr bwMode="auto">
          <a:xfrm>
            <a:off x="3810000" y="5612447"/>
            <a:ext cx="1833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Elif DENİZ</a:t>
            </a:r>
            <a:endParaRPr lang="tr-TR" altLang="en-US" sz="1600" b="1" dirty="0">
              <a:latin typeface="Times New Roman" panose="02020603050405020304" pitchFamily="18" charset="0"/>
              <a:cs typeface="Times New Roman" panose="02020603050405020304" pitchFamily="18" charset="0"/>
            </a:endParaRPr>
          </a:p>
        </p:txBody>
      </p:sp>
      <p:sp>
        <p:nvSpPr>
          <p:cNvPr id="7" name="Veri Yer Tutucusu 6"/>
          <p:cNvSpPr>
            <a:spLocks noGrp="1"/>
          </p:cNvSpPr>
          <p:nvPr>
            <p:ph type="dt" sz="half" idx="10"/>
          </p:nvPr>
        </p:nvSpPr>
        <p:spPr>
          <a:xfrm>
            <a:off x="7404725" y="6481380"/>
            <a:ext cx="1676400" cy="318831"/>
          </a:xfrm>
        </p:spPr>
        <p:txBody>
          <a:bodyPr/>
          <a:lstStyle/>
          <a:p>
            <a:pPr>
              <a:defRPr/>
            </a:pPr>
            <a:endParaRPr lang="tr-TR" dirty="0"/>
          </a:p>
        </p:txBody>
      </p:sp>
      <p:sp>
        <p:nvSpPr>
          <p:cNvPr id="26" name="Rectangle 4">
            <a:extLst>
              <a:ext uri="{FF2B5EF4-FFF2-40B4-BE49-F238E27FC236}">
                <a16:creationId xmlns="" xmlns:a16="http://schemas.microsoft.com/office/drawing/2014/main" id="{2C05E01C-E422-45A7-AD16-B4527034E077}"/>
              </a:ext>
            </a:extLst>
          </p:cNvPr>
          <p:cNvSpPr txBox="1">
            <a:spLocks noChangeArrowheads="1"/>
          </p:cNvSpPr>
          <p:nvPr/>
        </p:nvSpPr>
        <p:spPr bwMode="auto">
          <a:xfrm>
            <a:off x="3442362" y="2853771"/>
            <a:ext cx="2422525" cy="63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28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400">
                <a:solidFill>
                  <a:schemeClr val="tx1"/>
                </a:solidFill>
                <a:latin typeface="+mn-lt"/>
              </a:defRPr>
            </a:lvl2pPr>
            <a:lvl3pPr marL="1142971" indent="-228594" algn="l" rtl="0" eaLnBrk="0" fontAlgn="base" hangingPunct="0">
              <a:spcBef>
                <a:spcPct val="20000"/>
              </a:spcBef>
              <a:spcAft>
                <a:spcPct val="0"/>
              </a:spcAft>
              <a:buChar char="•"/>
              <a:defRPr sz="2000">
                <a:solidFill>
                  <a:schemeClr val="tx1"/>
                </a:solidFill>
                <a:latin typeface="+mn-lt"/>
              </a:defRPr>
            </a:lvl3pPr>
            <a:lvl4pPr marL="1600160" indent="-228594" algn="l" rtl="0" eaLnBrk="0" fontAlgn="base" hangingPunct="0">
              <a:spcBef>
                <a:spcPct val="20000"/>
              </a:spcBef>
              <a:spcAft>
                <a:spcPct val="0"/>
              </a:spcAft>
              <a:buChar char="–"/>
              <a:defRPr sz="1800">
                <a:solidFill>
                  <a:schemeClr val="tx1"/>
                </a:solidFill>
                <a:latin typeface="+mn-lt"/>
              </a:defRPr>
            </a:lvl4pPr>
            <a:lvl5pPr marL="2057349" indent="-228594" algn="l" rtl="0" eaLnBrk="0" fontAlgn="base" hangingPunct="0">
              <a:spcBef>
                <a:spcPct val="20000"/>
              </a:spcBef>
              <a:spcAft>
                <a:spcPct val="0"/>
              </a:spcAft>
              <a:buChar char="»"/>
              <a:defRPr sz="1800">
                <a:solidFill>
                  <a:schemeClr val="tx1"/>
                </a:solidFill>
                <a:latin typeface="+mn-lt"/>
              </a:defRPr>
            </a:lvl5pPr>
            <a:lvl6pPr marL="2514537" indent="-228594" algn="l" rtl="0" fontAlgn="base">
              <a:spcBef>
                <a:spcPct val="20000"/>
              </a:spcBef>
              <a:spcAft>
                <a:spcPct val="0"/>
              </a:spcAft>
              <a:buChar char="»"/>
              <a:defRPr sz="1800">
                <a:solidFill>
                  <a:schemeClr val="tx1"/>
                </a:solidFill>
                <a:latin typeface="+mn-lt"/>
              </a:defRPr>
            </a:lvl6pPr>
            <a:lvl7pPr marL="2971726" indent="-228594" algn="l" rtl="0" fontAlgn="base">
              <a:spcBef>
                <a:spcPct val="20000"/>
              </a:spcBef>
              <a:spcAft>
                <a:spcPct val="0"/>
              </a:spcAft>
              <a:buChar char="»"/>
              <a:defRPr sz="1800">
                <a:solidFill>
                  <a:schemeClr val="tx1"/>
                </a:solidFill>
                <a:latin typeface="+mn-lt"/>
              </a:defRPr>
            </a:lvl7pPr>
            <a:lvl8pPr marL="3428914" indent="-228594" algn="l" rtl="0" fontAlgn="base">
              <a:spcBef>
                <a:spcPct val="20000"/>
              </a:spcBef>
              <a:spcAft>
                <a:spcPct val="0"/>
              </a:spcAft>
              <a:buChar char="»"/>
              <a:defRPr sz="1800">
                <a:solidFill>
                  <a:schemeClr val="tx1"/>
                </a:solidFill>
                <a:latin typeface="+mn-lt"/>
              </a:defRPr>
            </a:lvl8pPr>
            <a:lvl9pPr marL="3886103" indent="-228594" algn="l" rtl="0" fontAlgn="base">
              <a:spcBef>
                <a:spcPct val="20000"/>
              </a:spcBef>
              <a:spcAft>
                <a:spcPct val="0"/>
              </a:spcAft>
              <a:buChar char="»"/>
              <a:defRPr sz="1800">
                <a:solidFill>
                  <a:schemeClr val="tx1"/>
                </a:solidFill>
                <a:latin typeface="+mn-lt"/>
              </a:defRPr>
            </a:lvl9pPr>
          </a:lstStyle>
          <a:p>
            <a:pPr algn="ctr" eaLnBrk="1" hangingPunct="1">
              <a:buFontTx/>
              <a:buNone/>
              <a:defRPr/>
            </a:pPr>
            <a:r>
              <a:rPr lang="tr-TR" altLang="tr-TR" sz="1600" b="1" kern="0" dirty="0">
                <a:latin typeface="Times New Roman" panose="02020603050405020304" pitchFamily="18" charset="0"/>
                <a:cs typeface="Times New Roman" panose="02020603050405020304" pitchFamily="18" charset="0"/>
              </a:rPr>
              <a:t>Prof. Dr. </a:t>
            </a:r>
          </a:p>
          <a:p>
            <a:pPr algn="ctr" eaLnBrk="1" hangingPunct="1">
              <a:buFontTx/>
              <a:buNone/>
              <a:defRPr/>
            </a:pPr>
            <a:r>
              <a:rPr lang="tr-TR" altLang="tr-TR" sz="1600" b="1" kern="0" dirty="0" smtClean="0">
                <a:latin typeface="Times New Roman" panose="02020603050405020304" pitchFamily="18" charset="0"/>
                <a:cs typeface="Times New Roman" panose="02020603050405020304" pitchFamily="18" charset="0"/>
              </a:rPr>
              <a:t>Zehra Nuray NİŞANCI</a:t>
            </a:r>
            <a:endParaRPr lang="tr-TR" altLang="tr-TR" sz="1600" b="1" kern="0" dirty="0">
              <a:latin typeface="Times New Roman" panose="02020603050405020304" pitchFamily="18" charset="0"/>
              <a:cs typeface="Times New Roman" panose="02020603050405020304" pitchFamily="18" charset="0"/>
            </a:endParaRPr>
          </a:p>
        </p:txBody>
      </p:sp>
      <p:pic>
        <p:nvPicPr>
          <p:cNvPr id="27" name="Picture 13">
            <a:extLst>
              <a:ext uri="{FF2B5EF4-FFF2-40B4-BE49-F238E27FC236}">
                <a16:creationId xmlns="" xmlns:a16="http://schemas.microsoft.com/office/drawing/2014/main" id="{293CB3C8-2E78-451D-9326-EA00ED38BB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3659" y="1006237"/>
            <a:ext cx="1960563" cy="1836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Dikdörtgen 2">
            <a:extLst>
              <a:ext uri="{FF2B5EF4-FFF2-40B4-BE49-F238E27FC236}">
                <a16:creationId xmlns="" xmlns:a16="http://schemas.microsoft.com/office/drawing/2014/main" id="{9163CAA3-F9C1-484B-AD93-5F897E136109}"/>
              </a:ext>
            </a:extLst>
          </p:cNvPr>
          <p:cNvSpPr>
            <a:spLocks noChangeArrowheads="1"/>
          </p:cNvSpPr>
          <p:nvPr/>
        </p:nvSpPr>
        <p:spPr bwMode="auto">
          <a:xfrm>
            <a:off x="685800" y="2872037"/>
            <a:ext cx="19002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Sinan NARDALI</a:t>
            </a:r>
            <a:endParaRPr lang="tr-TR" altLang="en-US" sz="1600" b="1" dirty="0">
              <a:latin typeface="Times New Roman" panose="02020603050405020304" pitchFamily="18" charset="0"/>
              <a:cs typeface="Times New Roman" panose="02020603050405020304" pitchFamily="18" charset="0"/>
            </a:endParaRPr>
          </a:p>
        </p:txBody>
      </p:sp>
      <p:pic>
        <p:nvPicPr>
          <p:cNvPr id="21" name="Picture 13">
            <a:extLst>
              <a:ext uri="{FF2B5EF4-FFF2-40B4-BE49-F238E27FC236}">
                <a16:creationId xmlns="" xmlns:a16="http://schemas.microsoft.com/office/drawing/2014/main" id="{4F0B2A22-0740-415B-BEA9-99D1EAC91F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336304" y="964745"/>
            <a:ext cx="1906621" cy="1735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Dikdörtgen 2">
            <a:extLst>
              <a:ext uri="{FF2B5EF4-FFF2-40B4-BE49-F238E27FC236}">
                <a16:creationId xmlns="" xmlns:a16="http://schemas.microsoft.com/office/drawing/2014/main" id="{1E184288-0830-4DC5-9395-7B402D16AEA4}"/>
              </a:ext>
            </a:extLst>
          </p:cNvPr>
          <p:cNvSpPr>
            <a:spLocks noChangeArrowheads="1"/>
          </p:cNvSpPr>
          <p:nvPr/>
        </p:nvSpPr>
        <p:spPr bwMode="auto">
          <a:xfrm>
            <a:off x="5864887" y="2842976"/>
            <a:ext cx="27315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Şaban ÇELİK</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pic>
        <p:nvPicPr>
          <p:cNvPr id="1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0" y="645064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a:extLst>
              <a:ext uri="{FF2B5EF4-FFF2-40B4-BE49-F238E27FC236}">
                <a16:creationId xmlns="" xmlns:a16="http://schemas.microsoft.com/office/drawing/2014/main" id="{88718018-F00D-4D8B-BF77-CA31EE819A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600545" y="1045995"/>
            <a:ext cx="1774032" cy="1847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2A9A7636-6EA3-44C3-9D15-1B3ED2974727}"/>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29701" name="Picture 5">
            <a:extLst>
              <a:ext uri="{FF2B5EF4-FFF2-40B4-BE49-F238E27FC236}">
                <a16:creationId xmlns="" xmlns:a16="http://schemas.microsoft.com/office/drawing/2014/main" id="{A164696B-02C1-41A2-8763-C89DDEA43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 y="6478589"/>
            <a:ext cx="914400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5">
            <a:extLst>
              <a:ext uri="{FF2B5EF4-FFF2-40B4-BE49-F238E27FC236}">
                <a16:creationId xmlns="" xmlns:a16="http://schemas.microsoft.com/office/drawing/2014/main" id="{1334E573-4FB5-4364-9743-0C6E4B2FE5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7815" y="3734121"/>
            <a:ext cx="1905001" cy="1928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708" name="Dikdörtgen 5">
            <a:extLst>
              <a:ext uri="{FF2B5EF4-FFF2-40B4-BE49-F238E27FC236}">
                <a16:creationId xmlns="" xmlns:a16="http://schemas.microsoft.com/office/drawing/2014/main" id="{967D4450-51BA-44B2-8CA9-7503CF003826}"/>
              </a:ext>
            </a:extLst>
          </p:cNvPr>
          <p:cNvSpPr>
            <a:spLocks noChangeArrowheads="1"/>
          </p:cNvSpPr>
          <p:nvPr/>
        </p:nvSpPr>
        <p:spPr bwMode="auto">
          <a:xfrm>
            <a:off x="325738" y="5662632"/>
            <a:ext cx="2262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Mehmet Emin BAKAY</a:t>
            </a:r>
          </a:p>
        </p:txBody>
      </p:sp>
      <p:pic>
        <p:nvPicPr>
          <p:cNvPr id="18" name="Picture 13">
            <a:extLst>
              <a:ext uri="{FF2B5EF4-FFF2-40B4-BE49-F238E27FC236}">
                <a16:creationId xmlns="" xmlns:a16="http://schemas.microsoft.com/office/drawing/2014/main" id="{894B791A-B156-4B7B-8676-61FDBF6F9A2D}"/>
              </a:ext>
            </a:extLst>
          </p:cNvPr>
          <p:cNvPicPr>
            <a:picLocks noChangeAspect="1" noChangeArrowheads="1"/>
          </p:cNvPicPr>
          <p:nvPr/>
        </p:nvPicPr>
        <p:blipFill>
          <a:blip r:embed="rId4"/>
          <a:stretch>
            <a:fillRect/>
          </a:stretch>
        </p:blipFill>
        <p:spPr bwMode="auto">
          <a:xfrm>
            <a:off x="6526162" y="1096965"/>
            <a:ext cx="1926243" cy="2018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 xmlns:a16="http://schemas.microsoft.com/office/drawing/2014/main" id="{4130AA48-0388-4E3B-9E9D-AD06CAEBFACB}"/>
              </a:ext>
            </a:extLst>
          </p:cNvPr>
          <p:cNvSpPr txBox="1">
            <a:spLocks noChangeArrowheads="1"/>
          </p:cNvSpPr>
          <p:nvPr/>
        </p:nvSpPr>
        <p:spPr bwMode="auto">
          <a:xfrm>
            <a:off x="5989903" y="2966671"/>
            <a:ext cx="299876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marL="0" indent="0" algn="ctr">
              <a:buNone/>
            </a:pPr>
            <a:r>
              <a:rPr lang="tr-TR" altLang="tr-TR" sz="1600" b="1" kern="0" dirty="0">
                <a:latin typeface="Times New Roman" panose="02020603050405020304" pitchFamily="18" charset="0"/>
                <a:cs typeface="Times New Roman" panose="02020603050405020304" pitchFamily="18" charset="0"/>
              </a:rPr>
              <a:t>Aygülen Kayahan KARAKUL</a:t>
            </a:r>
          </a:p>
        </p:txBody>
      </p:sp>
      <p:sp>
        <p:nvSpPr>
          <p:cNvPr id="7" name="Veri Yer Tutucusu 6"/>
          <p:cNvSpPr>
            <a:spLocks noGrp="1"/>
          </p:cNvSpPr>
          <p:nvPr>
            <p:ph type="dt" sz="half" idx="10"/>
          </p:nvPr>
        </p:nvSpPr>
        <p:spPr>
          <a:xfrm>
            <a:off x="7355444" y="6530195"/>
            <a:ext cx="1712359" cy="327807"/>
          </a:xfrm>
        </p:spPr>
        <p:txBody>
          <a:bodyPr/>
          <a:lstStyle/>
          <a:p>
            <a:pPr>
              <a:defRPr/>
            </a:pPr>
            <a:endParaRPr lang="tr-TR" dirty="0"/>
          </a:p>
        </p:txBody>
      </p:sp>
      <p:pic>
        <p:nvPicPr>
          <p:cNvPr id="20" name="Resim 19">
            <a:extLst>
              <a:ext uri="{FF2B5EF4-FFF2-40B4-BE49-F238E27FC236}">
                <a16:creationId xmlns="" xmlns:a16="http://schemas.microsoft.com/office/drawing/2014/main" id="{AF3B0B3E-1F08-4FA5-BBC2-9693108D6F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5236" y="1122798"/>
            <a:ext cx="1808163" cy="2005013"/>
          </a:xfrm>
          <a:prstGeom prst="rect">
            <a:avLst/>
          </a:prstGeom>
          <a:ln>
            <a:noFill/>
          </a:ln>
          <a:effectLst>
            <a:softEdge rad="112500"/>
          </a:effectLst>
        </p:spPr>
      </p:pic>
      <p:sp>
        <p:nvSpPr>
          <p:cNvPr id="21" name="Dikdörtgen 4">
            <a:extLst>
              <a:ext uri="{FF2B5EF4-FFF2-40B4-BE49-F238E27FC236}">
                <a16:creationId xmlns="" xmlns:a16="http://schemas.microsoft.com/office/drawing/2014/main" id="{BFE0823B-49BC-47AD-B868-0F120CEFEB4E}"/>
              </a:ext>
            </a:extLst>
          </p:cNvPr>
          <p:cNvSpPr>
            <a:spLocks noChangeArrowheads="1"/>
          </p:cNvSpPr>
          <p:nvPr/>
        </p:nvSpPr>
        <p:spPr bwMode="auto">
          <a:xfrm>
            <a:off x="3286791" y="3068214"/>
            <a:ext cx="23050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err="1">
                <a:latin typeface="Times New Roman" panose="02020603050405020304" pitchFamily="18" charset="0"/>
                <a:cs typeface="Times New Roman" panose="02020603050405020304" pitchFamily="18" charset="0"/>
              </a:rPr>
              <a:t>Rozi</a:t>
            </a:r>
            <a:r>
              <a:rPr lang="tr-TR" altLang="tr-TR" sz="1600" b="1" dirty="0">
                <a:latin typeface="Times New Roman" panose="02020603050405020304" pitchFamily="18" charset="0"/>
                <a:cs typeface="Times New Roman" panose="02020603050405020304" pitchFamily="18" charset="0"/>
              </a:rPr>
              <a:t> MİZRAHİ</a:t>
            </a:r>
          </a:p>
        </p:txBody>
      </p:sp>
      <p:pic>
        <p:nvPicPr>
          <p:cNvPr id="28" name="Picture 18">
            <a:extLst>
              <a:ext uri="{FF2B5EF4-FFF2-40B4-BE49-F238E27FC236}">
                <a16:creationId xmlns="" xmlns:a16="http://schemas.microsoft.com/office/drawing/2014/main" id="{B1BEFFA6-3C70-4BA8-A303-BFC1124177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7815" y="1096142"/>
            <a:ext cx="1828799" cy="2058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Dikdörtgen 3">
            <a:extLst>
              <a:ext uri="{FF2B5EF4-FFF2-40B4-BE49-F238E27FC236}">
                <a16:creationId xmlns="" xmlns:a16="http://schemas.microsoft.com/office/drawing/2014/main" id="{2DFA75F1-9A91-4CD8-AF20-4D365E468533}"/>
              </a:ext>
            </a:extLst>
          </p:cNvPr>
          <p:cNvSpPr>
            <a:spLocks noChangeArrowheads="1"/>
          </p:cNvSpPr>
          <p:nvPr/>
        </p:nvSpPr>
        <p:spPr bwMode="auto">
          <a:xfrm>
            <a:off x="325738" y="3087411"/>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Şuayyip Doğuş DEMİRCİ</a:t>
            </a:r>
            <a:endParaRPr lang="tr-TR" altLang="en-US" sz="1600" b="1" dirty="0">
              <a:latin typeface="Times New Roman" panose="02020603050405020304" pitchFamily="18" charset="0"/>
              <a:cs typeface="Times New Roman" panose="02020603050405020304" pitchFamily="18" charset="0"/>
            </a:endParaRPr>
          </a:p>
        </p:txBody>
      </p:sp>
      <p:pic>
        <p:nvPicPr>
          <p:cNvPr id="22" name="Picture 16">
            <a:extLst>
              <a:ext uri="{FF2B5EF4-FFF2-40B4-BE49-F238E27FC236}">
                <a16:creationId xmlns="" xmlns:a16="http://schemas.microsoft.com/office/drawing/2014/main" id="{162B56A5-E4A3-4964-950A-22E61499CC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85201" y="3635636"/>
            <a:ext cx="1808163" cy="2125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Dikdörtgen 4">
            <a:extLst>
              <a:ext uri="{FF2B5EF4-FFF2-40B4-BE49-F238E27FC236}">
                <a16:creationId xmlns="" xmlns:a16="http://schemas.microsoft.com/office/drawing/2014/main" id="{229E6C53-80A3-487E-B1A3-839F16BD0CAC}"/>
              </a:ext>
            </a:extLst>
          </p:cNvPr>
          <p:cNvSpPr>
            <a:spLocks noChangeArrowheads="1"/>
          </p:cNvSpPr>
          <p:nvPr/>
        </p:nvSpPr>
        <p:spPr bwMode="auto">
          <a:xfrm>
            <a:off x="5949899" y="5748115"/>
            <a:ext cx="2960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Hatice Kübra KANDEMİR</a:t>
            </a:r>
          </a:p>
        </p:txBody>
      </p:sp>
      <p:pic>
        <p:nvPicPr>
          <p:cNvPr id="24" name="Resim 23">
            <a:extLst>
              <a:ext uri="{FF2B5EF4-FFF2-40B4-BE49-F238E27FC236}">
                <a16:creationId xmlns="" xmlns:a16="http://schemas.microsoft.com/office/drawing/2014/main" id="{7DC0AA7A-79B1-44E0-A3BD-4560ED17B6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3325" y="3734121"/>
            <a:ext cx="1751981" cy="2041183"/>
          </a:xfrm>
          <a:prstGeom prst="rect">
            <a:avLst/>
          </a:prstGeom>
          <a:ln>
            <a:noFill/>
          </a:ln>
          <a:effectLst>
            <a:softEdge rad="112500"/>
          </a:effectLst>
        </p:spPr>
      </p:pic>
      <p:sp>
        <p:nvSpPr>
          <p:cNvPr id="25" name="Rectangle 5">
            <a:extLst>
              <a:ext uri="{FF2B5EF4-FFF2-40B4-BE49-F238E27FC236}">
                <a16:creationId xmlns="" xmlns:a16="http://schemas.microsoft.com/office/drawing/2014/main" id="{D36DF3B0-90C0-4693-8210-B7697A487F21}"/>
              </a:ext>
            </a:extLst>
          </p:cNvPr>
          <p:cNvSpPr txBox="1">
            <a:spLocks noChangeArrowheads="1"/>
          </p:cNvSpPr>
          <p:nvPr/>
        </p:nvSpPr>
        <p:spPr bwMode="auto">
          <a:xfrm>
            <a:off x="3286791" y="5707240"/>
            <a:ext cx="2133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None/>
            </a:pPr>
            <a:r>
              <a:rPr lang="tr-TR" altLang="tr-TR" sz="1600" b="1" kern="0" dirty="0">
                <a:latin typeface="Times New Roman" panose="02020603050405020304" pitchFamily="18" charset="0"/>
                <a:cs typeface="Times New Roman" panose="02020603050405020304" pitchFamily="18" charset="0"/>
              </a:rPr>
              <a:t>Dr. Öğretim Üyesi </a:t>
            </a:r>
          </a:p>
          <a:p>
            <a:pPr marL="0" indent="0" algn="ctr">
              <a:buNone/>
            </a:pPr>
            <a:r>
              <a:rPr lang="tr-TR" altLang="tr-TR" sz="1600" b="1" kern="0" dirty="0">
                <a:latin typeface="Times New Roman" panose="02020603050405020304" pitchFamily="18" charset="0"/>
                <a:cs typeface="Times New Roman" panose="02020603050405020304" pitchFamily="18" charset="0"/>
              </a:rPr>
              <a:t>Tunca TABAKLAR</a:t>
            </a:r>
          </a:p>
        </p:txBody>
      </p:sp>
      <p:pic>
        <p:nvPicPr>
          <p:cNvPr id="1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 y="646655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8EE8D5C6-967F-4EEE-89C0-09A765FC6221}"/>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30724" name="Picture 5">
            <a:extLst>
              <a:ext uri="{FF2B5EF4-FFF2-40B4-BE49-F238E27FC236}">
                <a16:creationId xmlns="" xmlns:a16="http://schemas.microsoft.com/office/drawing/2014/main" id="{17740AA2-385B-45AD-B928-E23F92D9F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0339"/>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8">
            <a:extLst>
              <a:ext uri="{FF2B5EF4-FFF2-40B4-BE49-F238E27FC236}">
                <a16:creationId xmlns="" xmlns:a16="http://schemas.microsoft.com/office/drawing/2014/main" id="{827D4D4E-94FE-4631-9E77-E16A278884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4793" y="1111619"/>
            <a:ext cx="1971675" cy="21723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9" name="Picture 19">
            <a:extLst>
              <a:ext uri="{FF2B5EF4-FFF2-40B4-BE49-F238E27FC236}">
                <a16:creationId xmlns="" xmlns:a16="http://schemas.microsoft.com/office/drawing/2014/main" id="{CB08ABC3-5EEA-4730-BF81-2CC9993B4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6547" y="3851599"/>
            <a:ext cx="1808163" cy="20411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29" name="Dikdörtgen 3">
            <a:extLst>
              <a:ext uri="{FF2B5EF4-FFF2-40B4-BE49-F238E27FC236}">
                <a16:creationId xmlns="" xmlns:a16="http://schemas.microsoft.com/office/drawing/2014/main" id="{58D1EAD5-1035-4DC3-83EC-EC40AFD8E569}"/>
              </a:ext>
            </a:extLst>
          </p:cNvPr>
          <p:cNvSpPr>
            <a:spLocks noChangeArrowheads="1"/>
          </p:cNvSpPr>
          <p:nvPr/>
        </p:nvSpPr>
        <p:spPr bwMode="auto">
          <a:xfrm>
            <a:off x="675567" y="3241397"/>
            <a:ext cx="227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Ayşegül KIRKPINAR </a:t>
            </a:r>
          </a:p>
        </p:txBody>
      </p:sp>
      <p:sp>
        <p:nvSpPr>
          <p:cNvPr id="30734" name="Dikdörtgen 2">
            <a:extLst>
              <a:ext uri="{FF2B5EF4-FFF2-40B4-BE49-F238E27FC236}">
                <a16:creationId xmlns="" xmlns:a16="http://schemas.microsoft.com/office/drawing/2014/main" id="{ACA7E798-08A3-4104-82C2-238DD5DD6FB6}"/>
              </a:ext>
            </a:extLst>
          </p:cNvPr>
          <p:cNvSpPr>
            <a:spLocks noChangeArrowheads="1"/>
          </p:cNvSpPr>
          <p:nvPr/>
        </p:nvSpPr>
        <p:spPr bwMode="auto">
          <a:xfrm>
            <a:off x="581257" y="5863637"/>
            <a:ext cx="2133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Barış BOSTANCI</a:t>
            </a:r>
          </a:p>
        </p:txBody>
      </p:sp>
      <p:sp>
        <p:nvSpPr>
          <p:cNvPr id="6" name="Veri Yer Tutucusu 5"/>
          <p:cNvSpPr>
            <a:spLocks noGrp="1"/>
          </p:cNvSpPr>
          <p:nvPr>
            <p:ph type="dt" sz="half" idx="10"/>
          </p:nvPr>
        </p:nvSpPr>
        <p:spPr>
          <a:xfrm>
            <a:off x="7502643" y="6589893"/>
            <a:ext cx="1641359" cy="339547"/>
          </a:xfrm>
        </p:spPr>
        <p:txBody>
          <a:bodyPr/>
          <a:lstStyle/>
          <a:p>
            <a:pPr>
              <a:defRPr/>
            </a:pPr>
            <a:fld id="{359C315C-FC94-46DD-9170-119D9EA6F0BA}" type="datetime8">
              <a:rPr lang="tr-TR" smtClean="0"/>
              <a:t>12.11.2024 11:11</a:t>
            </a:fld>
            <a:endParaRPr lang="tr-TR" dirty="0"/>
          </a:p>
        </p:txBody>
      </p:sp>
      <p:pic>
        <p:nvPicPr>
          <p:cNvPr id="2" name="Resim 1" descr="Ekran Kırpm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9898" y="1221033"/>
            <a:ext cx="1743507" cy="1879131"/>
          </a:xfrm>
          <a:prstGeom prst="rect">
            <a:avLst/>
          </a:prstGeom>
        </p:spPr>
      </p:pic>
      <p:sp>
        <p:nvSpPr>
          <p:cNvPr id="18" name="Rectangle 5">
            <a:extLst>
              <a:ext uri="{FF2B5EF4-FFF2-40B4-BE49-F238E27FC236}">
                <a16:creationId xmlns="" xmlns:a16="http://schemas.microsoft.com/office/drawing/2014/main" id="{F5B4B30E-B3D2-47D8-BD6F-6A7973112AA6}"/>
              </a:ext>
            </a:extLst>
          </p:cNvPr>
          <p:cNvSpPr txBox="1">
            <a:spLocks noChangeArrowheads="1"/>
          </p:cNvSpPr>
          <p:nvPr/>
        </p:nvSpPr>
        <p:spPr bwMode="auto">
          <a:xfrm>
            <a:off x="6103521" y="3183981"/>
            <a:ext cx="2133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None/>
            </a:pPr>
            <a:r>
              <a:rPr lang="tr-TR" altLang="tr-TR" sz="1600" b="1" kern="0" dirty="0">
                <a:latin typeface="Times New Roman" panose="02020603050405020304" pitchFamily="18" charset="0"/>
                <a:cs typeface="Times New Roman" panose="02020603050405020304" pitchFamily="18" charset="0"/>
              </a:rPr>
              <a:t>Dr. Öğretim Üyesi </a:t>
            </a:r>
          </a:p>
          <a:p>
            <a:pPr marL="0" indent="0" algn="ctr">
              <a:buNone/>
            </a:pPr>
            <a:r>
              <a:rPr lang="tr-TR" altLang="tr-TR" sz="1600" b="1" kern="0" dirty="0">
                <a:latin typeface="Times New Roman" panose="02020603050405020304" pitchFamily="18" charset="0"/>
                <a:cs typeface="Times New Roman" panose="02020603050405020304" pitchFamily="18" charset="0"/>
              </a:rPr>
              <a:t>Ali KÖSTEPEN</a:t>
            </a:r>
          </a:p>
        </p:txBody>
      </p:sp>
      <p:pic>
        <p:nvPicPr>
          <p:cNvPr id="20" name="Picture 13">
            <a:extLst>
              <a:ext uri="{FF2B5EF4-FFF2-40B4-BE49-F238E27FC236}">
                <a16:creationId xmlns="" xmlns:a16="http://schemas.microsoft.com/office/drawing/2014/main" id="{799C09C4-7C73-4BE8-ACCA-6EEEB4E8DA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13214" y="3777930"/>
            <a:ext cx="1828799" cy="2030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Dikdörtgen 2">
            <a:extLst>
              <a:ext uri="{FF2B5EF4-FFF2-40B4-BE49-F238E27FC236}">
                <a16:creationId xmlns="" xmlns:a16="http://schemas.microsoft.com/office/drawing/2014/main" id="{007E136B-2701-422C-ADAE-ABAD5F6BF54D}"/>
              </a:ext>
            </a:extLst>
          </p:cNvPr>
          <p:cNvSpPr>
            <a:spLocks noChangeArrowheads="1"/>
          </p:cNvSpPr>
          <p:nvPr/>
        </p:nvSpPr>
        <p:spPr bwMode="auto">
          <a:xfrm>
            <a:off x="3417119" y="5808637"/>
            <a:ext cx="21161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Burcu BAŞKURT</a:t>
            </a:r>
            <a:endParaRPr lang="tr-TR" altLang="en-US" sz="1600" b="1" dirty="0">
              <a:latin typeface="Times New Roman" panose="02020603050405020304" pitchFamily="18" charset="0"/>
              <a:cs typeface="Times New Roman" panose="02020603050405020304" pitchFamily="18" charset="0"/>
            </a:endParaRPr>
          </a:p>
        </p:txBody>
      </p:sp>
      <p:pic>
        <p:nvPicPr>
          <p:cNvPr id="24" name="Picture 13">
            <a:extLst>
              <a:ext uri="{FF2B5EF4-FFF2-40B4-BE49-F238E27FC236}">
                <a16:creationId xmlns="" xmlns:a16="http://schemas.microsoft.com/office/drawing/2014/main" id="{8B4822C9-276D-4056-8CDE-6580A142C1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327818" y="3826197"/>
            <a:ext cx="1685005" cy="1901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Dikdörtgen 2">
            <a:extLst>
              <a:ext uri="{FF2B5EF4-FFF2-40B4-BE49-F238E27FC236}">
                <a16:creationId xmlns="" xmlns:a16="http://schemas.microsoft.com/office/drawing/2014/main" id="{4AC3F26D-7F85-4133-BDAD-2C4D481A7EC3}"/>
              </a:ext>
            </a:extLst>
          </p:cNvPr>
          <p:cNvSpPr>
            <a:spLocks noChangeArrowheads="1"/>
          </p:cNvSpPr>
          <p:nvPr/>
        </p:nvSpPr>
        <p:spPr bwMode="auto">
          <a:xfrm>
            <a:off x="6065420" y="5706128"/>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Cemalettin SEVER</a:t>
            </a:r>
            <a:endParaRPr lang="tr-TR" altLang="en-US" sz="1600" b="1" dirty="0">
              <a:latin typeface="Times New Roman" panose="02020603050405020304" pitchFamily="18" charset="0"/>
              <a:cs typeface="Times New Roman" panose="02020603050405020304" pitchFamily="18" charset="0"/>
            </a:endParaRPr>
          </a:p>
        </p:txBody>
      </p:sp>
      <p:pic>
        <p:nvPicPr>
          <p:cNvPr id="17" name="Picture 18">
            <a:extLst>
              <a:ext uri="{FF2B5EF4-FFF2-40B4-BE49-F238E27FC236}">
                <a16:creationId xmlns="" xmlns:a16="http://schemas.microsoft.com/office/drawing/2014/main" id="{E70F1AFC-4DFF-40BE-BD7B-9F2058D99FD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50961" y="1049363"/>
            <a:ext cx="1926243"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Dikdörtgen 3">
            <a:extLst>
              <a:ext uri="{FF2B5EF4-FFF2-40B4-BE49-F238E27FC236}">
                <a16:creationId xmlns="" xmlns:a16="http://schemas.microsoft.com/office/drawing/2014/main" id="{9F0E34D7-B2AD-4317-89A0-C53A7502CB4A}"/>
              </a:ext>
            </a:extLst>
          </p:cNvPr>
          <p:cNvSpPr>
            <a:spLocks noChangeArrowheads="1"/>
          </p:cNvSpPr>
          <p:nvPr/>
        </p:nvSpPr>
        <p:spPr bwMode="auto">
          <a:xfrm>
            <a:off x="3417119" y="3162014"/>
            <a:ext cx="219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Onur KAZANCI</a:t>
            </a:r>
            <a:endParaRPr lang="tr-TR" altLang="en-US" sz="1600" b="1" dirty="0">
              <a:latin typeface="Times New Roman" panose="02020603050405020304" pitchFamily="18" charset="0"/>
              <a:cs typeface="Times New Roman" panose="02020603050405020304" pitchFamily="18" charset="0"/>
            </a:endParaRPr>
          </a:p>
        </p:txBody>
      </p:sp>
      <p:pic>
        <p:nvPicPr>
          <p:cNvPr id="22"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568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2EC1EF25-ACDB-45DB-B04F-3A811FD91012}"/>
              </a:ext>
            </a:extLst>
          </p:cNvPr>
          <p:cNvSpPr>
            <a:spLocks noGrp="1" noChangeArrowheads="1"/>
          </p:cNvSpPr>
          <p:nvPr>
            <p:ph type="title"/>
          </p:nvPr>
        </p:nvSpPr>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31747" name="Picture 5">
            <a:extLst>
              <a:ext uri="{FF2B5EF4-FFF2-40B4-BE49-F238E27FC236}">
                <a16:creationId xmlns="" xmlns:a16="http://schemas.microsoft.com/office/drawing/2014/main" id="{65FCE29E-9BE6-491C-9723-AE9071356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0339"/>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Dikdörtgen 2">
            <a:extLst>
              <a:ext uri="{FF2B5EF4-FFF2-40B4-BE49-F238E27FC236}">
                <a16:creationId xmlns="" xmlns:a16="http://schemas.microsoft.com/office/drawing/2014/main" id="{4AC3F26D-7F85-4133-BDAD-2C4D481A7EC3}"/>
              </a:ext>
            </a:extLst>
          </p:cNvPr>
          <p:cNvSpPr>
            <a:spLocks noChangeArrowheads="1"/>
          </p:cNvSpPr>
          <p:nvPr/>
        </p:nvSpPr>
        <p:spPr bwMode="auto">
          <a:xfrm>
            <a:off x="3429001" y="3429000"/>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Furkan AKCEBE</a:t>
            </a:r>
            <a:endParaRPr lang="tr-TR" altLang="en-US" sz="1600" b="1"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1" y="1500104"/>
            <a:ext cx="1905000" cy="1928896"/>
          </a:xfrm>
          <a:prstGeom prst="rect">
            <a:avLst/>
          </a:prstGeom>
          <a:ln>
            <a:noFill/>
          </a:ln>
          <a:effectLst>
            <a:softEdge rad="112500"/>
          </a:effectLst>
        </p:spPr>
      </p:pic>
      <p:sp>
        <p:nvSpPr>
          <p:cNvPr id="8" name="Veri Yer Tutucusu 7"/>
          <p:cNvSpPr>
            <a:spLocks noGrp="1"/>
          </p:cNvSpPr>
          <p:nvPr>
            <p:ph type="dt" sz="half" idx="10"/>
          </p:nvPr>
        </p:nvSpPr>
        <p:spPr>
          <a:xfrm>
            <a:off x="7391400" y="6605286"/>
            <a:ext cx="1676400" cy="309563"/>
          </a:xfrm>
        </p:spPr>
        <p:txBody>
          <a:bodyPr/>
          <a:lstStyle/>
          <a:p>
            <a:pPr>
              <a:defRPr/>
            </a:pPr>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6" y="652102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39216C53-070F-49E6-A1F8-E1C08B51A31C}"/>
              </a:ext>
            </a:extLst>
          </p:cNvPr>
          <p:cNvSpPr>
            <a:spLocks noGrp="1" noChangeArrowheads="1"/>
          </p:cNvSpPr>
          <p:nvPr>
            <p:ph type="body" sz="half" idx="1"/>
          </p:nvPr>
        </p:nvSpPr>
        <p:spPr>
          <a:xfrm>
            <a:off x="1066800" y="228600"/>
            <a:ext cx="7010400" cy="914400"/>
          </a:xfrm>
        </p:spPr>
        <p:txBody>
          <a:bodyPr/>
          <a:lstStyle/>
          <a:p>
            <a:pPr algn="just" eaLnBrk="1" hangingPunct="1">
              <a:lnSpc>
                <a:spcPct val="150000"/>
              </a:lnSpc>
              <a:buFontTx/>
              <a:buNone/>
            </a:pPr>
            <a:r>
              <a:rPr lang="tr-TR" altLang="tr-TR" sz="2400" b="1">
                <a:solidFill>
                  <a:srgbClr val="990000"/>
                </a:solidFill>
                <a:latin typeface="Times New Roman" panose="02020603050405020304" pitchFamily="18" charset="0"/>
                <a:cs typeface="Times New Roman" panose="02020603050405020304" pitchFamily="18" charset="0"/>
              </a:rPr>
              <a:t>	Neden İzmir Katip Çelebi Üniversitesi?</a:t>
            </a:r>
          </a:p>
          <a:p>
            <a:pPr algn="just" eaLnBrk="1" hangingPunct="1">
              <a:lnSpc>
                <a:spcPct val="150000"/>
              </a:lnSpc>
              <a:buFontTx/>
              <a:buNone/>
            </a:pPr>
            <a:endParaRPr lang="tr-TR" altLang="tr-TR" sz="2400" b="1">
              <a:solidFill>
                <a:srgbClr val="990000"/>
              </a:solidFill>
              <a:latin typeface="Calibri" panose="020F0502020204030204" pitchFamily="34" charset="0"/>
              <a:cs typeface="Calibri" panose="020F0502020204030204" pitchFamily="34" charset="0"/>
            </a:endParaRPr>
          </a:p>
          <a:p>
            <a:pPr algn="just" eaLnBrk="1" hangingPunct="1">
              <a:buFontTx/>
              <a:buNone/>
            </a:pPr>
            <a:endParaRPr lang="tr-TR" altLang="tr-TR" sz="2400" b="1">
              <a:solidFill>
                <a:srgbClr val="990000"/>
              </a:solidFill>
              <a:latin typeface="Calibri" panose="020F0502020204030204" pitchFamily="34" charset="0"/>
              <a:cs typeface="Calibri" panose="020F0502020204030204" pitchFamily="34" charset="0"/>
            </a:endParaRPr>
          </a:p>
        </p:txBody>
      </p:sp>
      <p:pic>
        <p:nvPicPr>
          <p:cNvPr id="6147" name="Picture 5">
            <a:extLst>
              <a:ext uri="{FF2B5EF4-FFF2-40B4-BE49-F238E27FC236}">
                <a16:creationId xmlns="" xmlns:a16="http://schemas.microsoft.com/office/drawing/2014/main" id="{96C45B25-878F-48F8-BE41-8DEFE66B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 y="644782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 xmlns:a16="http://schemas.microsoft.com/office/drawing/2014/main" id="{6E89B208-0D87-41D8-AF31-CED75D335364}"/>
              </a:ext>
            </a:extLst>
          </p:cNvPr>
          <p:cNvPicPr>
            <a:picLocks noChangeAspect="1" noChangeArrowheads="1"/>
          </p:cNvPicPr>
          <p:nvPr/>
        </p:nvPicPr>
        <p:blipFill>
          <a:blip r:embed="rId3"/>
          <a:stretch>
            <a:fillRect/>
          </a:stretch>
        </p:blipFill>
        <p:spPr bwMode="auto">
          <a:xfrm>
            <a:off x="4343400" y="1981200"/>
            <a:ext cx="4724400" cy="3149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49" name="Dikdörtgen 1">
            <a:extLst>
              <a:ext uri="{FF2B5EF4-FFF2-40B4-BE49-F238E27FC236}">
                <a16:creationId xmlns="" xmlns:a16="http://schemas.microsoft.com/office/drawing/2014/main" id="{999C4EAE-5851-4D5D-A639-796C3F4BC04E}"/>
              </a:ext>
            </a:extLst>
          </p:cNvPr>
          <p:cNvSpPr>
            <a:spLocks noChangeArrowheads="1"/>
          </p:cNvSpPr>
          <p:nvPr/>
        </p:nvSpPr>
        <p:spPr bwMode="auto">
          <a:xfrm>
            <a:off x="533400" y="3810001"/>
            <a:ext cx="3124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 typeface="Wingdings" panose="05000000000000000000" pitchFamily="2" charset="2"/>
              <a:buChar char="Ø"/>
            </a:pPr>
            <a:r>
              <a:rPr lang="tr-TR" altLang="tr-TR" sz="1800">
                <a:latin typeface="Times New Roman" panose="02020603050405020304" pitchFamily="18" charset="0"/>
                <a:cs typeface="Times New Roman" panose="02020603050405020304" pitchFamily="18" charset="0"/>
              </a:rPr>
              <a:t>Akademik kadroları genç ve  alanlarında yetkindir.</a:t>
            </a:r>
          </a:p>
          <a:p>
            <a:pPr eaLnBrk="1" hangingPunct="1">
              <a:lnSpc>
                <a:spcPct val="150000"/>
              </a:lnSpc>
              <a:spcBef>
                <a:spcPct val="0"/>
              </a:spcBef>
              <a:buFont typeface="Wingdings" panose="05000000000000000000" pitchFamily="2" charset="2"/>
              <a:buChar char="Ø"/>
            </a:pPr>
            <a:r>
              <a:rPr lang="tr-TR" altLang="tr-TR" sz="1800">
                <a:latin typeface="Times New Roman" panose="02020603050405020304" pitchFamily="18" charset="0"/>
                <a:cs typeface="Times New Roman" panose="02020603050405020304" pitchFamily="18" charset="0"/>
              </a:rPr>
              <a:t>Eğitim ve öğretime yaklaşımı öğrenci odaklıdır. </a:t>
            </a:r>
          </a:p>
        </p:txBody>
      </p:sp>
      <p:sp>
        <p:nvSpPr>
          <p:cNvPr id="6150" name="Dikdörtgen 2">
            <a:extLst>
              <a:ext uri="{FF2B5EF4-FFF2-40B4-BE49-F238E27FC236}">
                <a16:creationId xmlns="" xmlns:a16="http://schemas.microsoft.com/office/drawing/2014/main" id="{CD9DADF4-513C-42BD-848F-8D8E35B8F6F8}"/>
              </a:ext>
            </a:extLst>
          </p:cNvPr>
          <p:cNvSpPr>
            <a:spLocks noChangeArrowheads="1"/>
          </p:cNvSpPr>
          <p:nvPr/>
        </p:nvSpPr>
        <p:spPr bwMode="auto">
          <a:xfrm>
            <a:off x="476251" y="1447803"/>
            <a:ext cx="386715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 typeface="Wingdings" panose="05000000000000000000" pitchFamily="2" charset="2"/>
              <a:buChar char="Ø"/>
            </a:pPr>
            <a:r>
              <a:rPr lang="tr-TR" altLang="tr-TR" sz="1800">
                <a:latin typeface="Times New Roman" panose="02020603050405020304" pitchFamily="18" charset="0"/>
                <a:cs typeface="Times New Roman" panose="02020603050405020304" pitchFamily="18" charset="0"/>
              </a:rPr>
              <a:t>İzmir’in 4. devlet üniversitesidir.</a:t>
            </a:r>
          </a:p>
          <a:p>
            <a:pPr eaLnBrk="1" hangingPunct="1">
              <a:lnSpc>
                <a:spcPct val="150000"/>
              </a:lnSpc>
              <a:spcBef>
                <a:spcPct val="0"/>
              </a:spcBef>
              <a:buFont typeface="Wingdings" panose="05000000000000000000" pitchFamily="2" charset="2"/>
              <a:buChar char="Ø"/>
            </a:pPr>
            <a:endParaRPr lang="tr-TR" altLang="tr-TR" sz="1800">
              <a:latin typeface="Times New Roman" panose="02020603050405020304" pitchFamily="18" charset="0"/>
              <a:cs typeface="Times New Roman" panose="02020603050405020304" pitchFamily="18" charset="0"/>
            </a:endParaRPr>
          </a:p>
          <a:p>
            <a:pPr eaLnBrk="1" hangingPunct="1">
              <a:lnSpc>
                <a:spcPct val="150000"/>
              </a:lnSpc>
              <a:spcBef>
                <a:spcPct val="0"/>
              </a:spcBef>
              <a:buFont typeface="Wingdings" panose="05000000000000000000" pitchFamily="2" charset="2"/>
              <a:buChar char="Ø"/>
            </a:pPr>
            <a:r>
              <a:rPr lang="tr-TR" altLang="tr-TR" sz="1800">
                <a:latin typeface="Times New Roman" panose="02020603050405020304" pitchFamily="18" charset="0"/>
                <a:cs typeface="Times New Roman" panose="02020603050405020304" pitchFamily="18" charset="0"/>
              </a:rPr>
              <a:t>Yeni nesil bir devlet  üniversitesi olup dinamik ve yenilikçi bir yapıya sahiptir.</a:t>
            </a:r>
          </a:p>
        </p:txBody>
      </p:sp>
      <p:sp>
        <p:nvSpPr>
          <p:cNvPr id="5" name="Veri Yer Tutucusu 4"/>
          <p:cNvSpPr>
            <a:spLocks noGrp="1"/>
          </p:cNvSpPr>
          <p:nvPr>
            <p:ph type="dt" sz="half" idx="10"/>
          </p:nvPr>
        </p:nvSpPr>
        <p:spPr>
          <a:xfrm>
            <a:off x="7360596" y="6458933"/>
            <a:ext cx="1752600" cy="407987"/>
          </a:xfrm>
        </p:spPr>
        <p:txBody>
          <a:bodyPr/>
          <a:lstStyle/>
          <a:p>
            <a:pPr>
              <a:defRPr/>
            </a:pPr>
            <a:endParaRPr lang="tr-TR" dirty="0"/>
          </a:p>
        </p:txBody>
      </p:sp>
      <p:pic>
        <p:nvPicPr>
          <p:cNvPr id="8"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a:extLst>
              <a:ext uri="{FF2B5EF4-FFF2-40B4-BE49-F238E27FC236}">
                <a16:creationId xmlns="" xmlns:a16="http://schemas.microsoft.com/office/drawing/2014/main" id="{205F4262-D450-4BFB-921A-5C6B3EEE3B8C}"/>
              </a:ext>
            </a:extLst>
          </p:cNvPr>
          <p:cNvSpPr>
            <a:spLocks noGrp="1"/>
          </p:cNvSpPr>
          <p:nvPr>
            <p:ph type="ctrTitle"/>
          </p:nvPr>
        </p:nvSpPr>
        <p:spPr>
          <a:xfrm>
            <a:off x="914400" y="3505203"/>
            <a:ext cx="7772400" cy="1470025"/>
          </a:xfrm>
        </p:spPr>
        <p:txBody>
          <a:bodyPr/>
          <a:lstStyle/>
          <a:p>
            <a:r>
              <a:rPr lang="tr-TR" altLang="tr-TR" sz="6000" b="1">
                <a:solidFill>
                  <a:srgbClr val="C00000"/>
                </a:solidFill>
                <a:latin typeface="Times New Roman" panose="02020603050405020304" pitchFamily="18" charset="0"/>
                <a:cs typeface="Times New Roman" panose="02020603050405020304" pitchFamily="18" charset="0"/>
              </a:rPr>
              <a:t>MALİYE BÖLÜMÜ</a:t>
            </a:r>
          </a:p>
        </p:txBody>
      </p:sp>
      <p:pic>
        <p:nvPicPr>
          <p:cNvPr id="32771" name="Picture 5" descr="C:\Users\hp\Desktop\yenilogo.png">
            <a:extLst>
              <a:ext uri="{FF2B5EF4-FFF2-40B4-BE49-F238E27FC236}">
                <a16:creationId xmlns="" xmlns:a16="http://schemas.microsoft.com/office/drawing/2014/main" id="{4105BD84-C70B-496C-8449-44FEF35619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 xmlns:a16="http://schemas.microsoft.com/office/drawing/2014/main" id="{C73D433D-F1EB-484E-9794-FB7215A86CBB}"/>
              </a:ext>
            </a:extLst>
          </p:cNvPr>
          <p:cNvSpPr>
            <a:spLocks noGrp="1" noChangeArrowheads="1"/>
          </p:cNvSpPr>
          <p:nvPr>
            <p:ph type="body" sz="half" idx="2"/>
          </p:nvPr>
        </p:nvSpPr>
        <p:spPr>
          <a:xfrm>
            <a:off x="228600" y="76200"/>
            <a:ext cx="8686800" cy="3276600"/>
          </a:xfrm>
        </p:spPr>
        <p:txBody>
          <a:bodyPr/>
          <a:lstStyle/>
          <a:p>
            <a:pPr marL="0" indent="0" algn="ctr" eaLnBrk="1" hangingPunct="1">
              <a:buNone/>
              <a:defRPr/>
            </a:pPr>
            <a:r>
              <a:rPr lang="tr-TR" altLang="tr-TR" b="1" dirty="0">
                <a:solidFill>
                  <a:srgbClr val="990000"/>
                </a:solidFill>
                <a:latin typeface="Times New Roman" panose="02020603050405020304" pitchFamily="18" charset="0"/>
                <a:cs typeface="Times New Roman" panose="02020603050405020304" pitchFamily="18" charset="0"/>
              </a:rPr>
              <a:t>Maliye Bölümü Eğitim Kapsamı</a:t>
            </a:r>
            <a:endParaRPr lang="tr-TR" altLang="tr-TR" dirty="0">
              <a:latin typeface="Times New Roman" panose="02020603050405020304" pitchFamily="18" charset="0"/>
              <a:cs typeface="Times New Roman" panose="02020603050405020304" pitchFamily="18" charset="0"/>
            </a:endParaRPr>
          </a:p>
          <a:p>
            <a:pPr marL="0" indent="0">
              <a:buNone/>
              <a:defRPr/>
            </a:pPr>
            <a:endParaRPr lang="tr-TR" sz="2200" dirty="0">
              <a:latin typeface="Times New Roman" panose="02020603050405020304" pitchFamily="18" charset="0"/>
              <a:cs typeface="Times New Roman" panose="02020603050405020304" pitchFamily="18" charset="0"/>
            </a:endParaRPr>
          </a:p>
          <a:p>
            <a:pPr marL="0" indent="0">
              <a:buClr>
                <a:schemeClr val="tx1"/>
              </a:buClr>
              <a:buNone/>
              <a:defRPr/>
            </a:pPr>
            <a:r>
              <a:rPr lang="tr-TR" altLang="tr-TR" sz="1600" dirty="0">
                <a:latin typeface="Times New Roman" panose="02020603050405020304" pitchFamily="18" charset="0"/>
                <a:cs typeface="Times New Roman" panose="02020603050405020304" pitchFamily="18" charset="0"/>
              </a:rPr>
              <a:t>         Bölümümüz bünyesinde Maliye Teorisi, Mali Hukuk, Mali iktisat, Bütçe ve Mali Planlama, Mali Yönetim olmak üzere 5 anabilim dalı bulunmaktadır. Bu anabilim dallarından dengeli ve çeşitli dersler lisans programını oluşturmaktadır</a:t>
            </a:r>
          </a:p>
          <a:p>
            <a:pPr>
              <a:buClr>
                <a:schemeClr val="tx1"/>
              </a:buClr>
              <a:buFontTx/>
              <a:buNone/>
              <a:defRPr/>
            </a:pPr>
            <a:endParaRPr lang="tr-TR" altLang="tr-TR" sz="1600" dirty="0">
              <a:latin typeface="Times New Roman" panose="02020603050405020304" pitchFamily="18" charset="0"/>
              <a:cs typeface="Times New Roman" panose="02020603050405020304" pitchFamily="18" charset="0"/>
            </a:endParaRPr>
          </a:p>
          <a:p>
            <a:pPr marL="0" indent="0">
              <a:buClr>
                <a:schemeClr val="tx1"/>
              </a:buClr>
              <a:buNone/>
              <a:defRPr/>
            </a:pPr>
            <a:r>
              <a:rPr lang="tr-TR"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Bölüm’de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verilen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eğitim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iktisadi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olayları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muhasebe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uygulamaları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mevzuatı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konularında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yetkinlik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kazandırma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yaşamına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yönelik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hukuki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bilgi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birikimini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oluşturma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maliye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politikaları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konusunda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analitik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çözüm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yeteneklerini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geliştirme</a:t>
            </a:r>
            <a:r>
              <a:rPr lang="tr-TR" sz="1600" dirty="0">
                <a:latin typeface="Times New Roman" panose="02020603050405020304" pitchFamily="18" charset="0"/>
                <a:cs typeface="Times New Roman" panose="02020603050405020304" pitchFamily="18" charset="0"/>
              </a:rPr>
              <a:t>, devlet bütçesi ve kamu mali yönetiminin işleyişi </a:t>
            </a:r>
            <a:r>
              <a:rPr lang="en-US" sz="1600" dirty="0" err="1">
                <a:latin typeface="Times New Roman" panose="02020603050405020304" pitchFamily="18" charset="0"/>
                <a:cs typeface="Times New Roman" panose="02020603050405020304" pitchFamily="18" charset="0"/>
              </a:rPr>
              <a:t>gibi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becerileri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kazandırmayı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amaçlamaktadır</a:t>
            </a:r>
            <a:r>
              <a:rPr lang="en-US" sz="1600" dirty="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 </a:t>
            </a:r>
          </a:p>
          <a:p>
            <a:pPr marL="0" indent="0">
              <a:buClr>
                <a:schemeClr val="tx1"/>
              </a:buClr>
              <a:buNone/>
              <a:defRPr/>
            </a:pPr>
            <a:r>
              <a:rPr lang="tr-TR" sz="1600" b="1" dirty="0">
                <a:solidFill>
                  <a:srgbClr val="990000"/>
                </a:solidFill>
                <a:latin typeface="Times New Roman" panose="02020603050405020304" pitchFamily="18" charset="0"/>
                <a:cs typeface="Times New Roman" panose="02020603050405020304" pitchFamily="18" charset="0"/>
              </a:rPr>
              <a:t>       Anabilim Dallarımız</a:t>
            </a:r>
          </a:p>
          <a:p>
            <a:pPr marL="0" indent="0">
              <a:buClr>
                <a:schemeClr val="tx1"/>
              </a:buClr>
              <a:buNone/>
              <a:defRPr/>
            </a:pPr>
            <a:endParaRPr lang="tr-TR"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Maliye Teorisi Anabilim Dalı</a:t>
            </a: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Mali Hukuk Anabilim Dalı</a:t>
            </a: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Bütçe ve Mali Planlama Anabilim Dalı</a:t>
            </a: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Mali İktisat Anabilim Dalı</a:t>
            </a: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Mali Yönetim Anabilim Dalı</a:t>
            </a:r>
          </a:p>
          <a:p>
            <a:pPr marL="0" indent="0">
              <a:buClr>
                <a:schemeClr val="tx1"/>
              </a:buClr>
              <a:buNone/>
              <a:defRPr/>
            </a:pPr>
            <a:endParaRPr lang="tr-TR" sz="2200" dirty="0">
              <a:latin typeface="Constantia" pitchFamily="18" charset="0"/>
            </a:endParaRPr>
          </a:p>
        </p:txBody>
      </p:sp>
      <p:pic>
        <p:nvPicPr>
          <p:cNvPr id="35843" name="Picture 5">
            <a:extLst>
              <a:ext uri="{FF2B5EF4-FFF2-40B4-BE49-F238E27FC236}">
                <a16:creationId xmlns="" xmlns:a16="http://schemas.microsoft.com/office/drawing/2014/main" id="{3C463DF8-C586-4B52-A6F2-2F71BEB11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 xmlns:a16="http://schemas.microsoft.com/office/drawing/2014/main" id="{16766562-C5EE-4AA5-87D9-0E282C5A4FA7}"/>
              </a:ext>
            </a:extLst>
          </p:cNvPr>
          <p:cNvSpPr txBox="1"/>
          <p:nvPr/>
        </p:nvSpPr>
        <p:spPr>
          <a:xfrm>
            <a:off x="4572000" y="3352801"/>
            <a:ext cx="4267200" cy="2554545"/>
          </a:xfrm>
          <a:prstGeom prst="rect">
            <a:avLst/>
          </a:prstGeom>
          <a:noFill/>
        </p:spPr>
        <p:txBody>
          <a:bodyPr>
            <a:spAutoFit/>
          </a:bodyPr>
          <a:lstStyle/>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      Lisansüstü Programlarımız</a:t>
            </a:r>
          </a:p>
          <a:p>
            <a:pPr marL="285744" indent="-285744" eaLnBrk="1" hangingPunct="1">
              <a:lnSpc>
                <a:spcPct val="90000"/>
              </a:lnSpc>
              <a:buFont typeface="Wingdings" panose="05000000000000000000" pitchFamily="2" charset="2"/>
              <a:buChar char="Ø"/>
              <a:defRPr/>
            </a:pPr>
            <a:endParaRPr lang="tr-TR" altLang="tr-TR" sz="1600" dirty="0">
              <a:latin typeface="Times New Roman" panose="02020603050405020304" pitchFamily="18" charset="0"/>
              <a:cs typeface="Times New Roman" panose="02020603050405020304" pitchFamily="18" charset="0"/>
            </a:endParaRPr>
          </a:p>
          <a:p>
            <a:pPr marL="285744" indent="-285744"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Maliye ve Mali Yönetim Tezli Yüksek Lisans (Türkçe), </a:t>
            </a:r>
          </a:p>
          <a:p>
            <a:pPr marL="285744" indent="-285744"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Maliye ve Mali Yönetim Tezsiz Yüksek Lisans (Türkçe)</a:t>
            </a:r>
          </a:p>
          <a:p>
            <a:pPr marL="285744" indent="-285744"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Vergi Hukuku ve Vergi Hukuku Uygulamaları Tezsiz Yüksek Lisans               (Türkçe)</a:t>
            </a:r>
          </a:p>
          <a:p>
            <a:pPr marL="285744" indent="-285744"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Maliye ve Mali Yönetim Doktora (Türkçe)</a:t>
            </a:r>
          </a:p>
          <a:p>
            <a:pPr eaLnBrk="1" hangingPunct="1">
              <a:lnSpc>
                <a:spcPct val="90000"/>
              </a:lnSpc>
              <a:defRPr/>
            </a:pPr>
            <a:r>
              <a:rPr lang="tr-TR" altLang="tr-TR" sz="1600" dirty="0">
                <a:latin typeface="Times New Roman" panose="02020603050405020304" pitchFamily="18" charset="0"/>
                <a:cs typeface="Times New Roman" panose="02020603050405020304" pitchFamily="18" charset="0"/>
              </a:rPr>
              <a:t>      programları yürütülmektedir.     </a:t>
            </a:r>
          </a:p>
          <a:p>
            <a:pPr marL="285744" indent="-285744" eaLnBrk="1" hangingPunct="1">
              <a:buFont typeface="Wingdings" panose="05000000000000000000" pitchFamily="2" charset="2"/>
              <a:buChar char="Ø"/>
              <a:defRPr/>
            </a:pPr>
            <a:endParaRPr lang="tr-TR" sz="1600" dirty="0">
              <a:latin typeface="Times New Roman" panose="02020603050405020304" pitchFamily="18" charset="0"/>
              <a:cs typeface="Times New Roman" panose="02020603050405020304" pitchFamily="18" charset="0"/>
            </a:endParaRPr>
          </a:p>
        </p:txBody>
      </p:sp>
      <p:sp>
        <p:nvSpPr>
          <p:cNvPr id="6" name="Veri Yer Tutucusu 5"/>
          <p:cNvSpPr>
            <a:spLocks noGrp="1"/>
          </p:cNvSpPr>
          <p:nvPr>
            <p:ph type="dt" sz="half" idx="10"/>
          </p:nvPr>
        </p:nvSpPr>
        <p:spPr>
          <a:xfrm>
            <a:off x="7467600" y="6483827"/>
            <a:ext cx="1676400" cy="385289"/>
          </a:xfrm>
        </p:spPr>
        <p:txBody>
          <a:bodyPr/>
          <a:lstStyle/>
          <a:p>
            <a:pPr>
              <a:defRPr/>
            </a:pPr>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692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41CB8AB1-778A-4A02-ADA6-00AEB37DBC09}"/>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Maliye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sp>
        <p:nvSpPr>
          <p:cNvPr id="37891" name="Rectangle 4">
            <a:extLst>
              <a:ext uri="{FF2B5EF4-FFF2-40B4-BE49-F238E27FC236}">
                <a16:creationId xmlns="" xmlns:a16="http://schemas.microsoft.com/office/drawing/2014/main" id="{0ED506EA-5FB0-4170-8BCD-594B6E44BB42}"/>
              </a:ext>
            </a:extLst>
          </p:cNvPr>
          <p:cNvSpPr>
            <a:spLocks noGrp="1" noChangeArrowheads="1"/>
          </p:cNvSpPr>
          <p:nvPr>
            <p:ph type="body" sz="half" idx="1"/>
          </p:nvPr>
        </p:nvSpPr>
        <p:spPr>
          <a:xfrm>
            <a:off x="273862" y="5742742"/>
            <a:ext cx="2495551" cy="735012"/>
          </a:xfrm>
        </p:spPr>
        <p:txBody>
          <a:body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     Prof. Dr.                           </a:t>
            </a:r>
            <a:r>
              <a:rPr lang="tr-TR" altLang="tr-TR" sz="1600" b="1" dirty="0" err="1">
                <a:latin typeface="Times New Roman" panose="02020603050405020304" pitchFamily="18" charset="0"/>
                <a:cs typeface="Times New Roman" panose="02020603050405020304" pitchFamily="18" charset="0"/>
              </a:rPr>
              <a:t>Bernur</a:t>
            </a:r>
            <a:r>
              <a:rPr lang="tr-TR" altLang="tr-TR" sz="1600" b="1" dirty="0">
                <a:latin typeface="Times New Roman" panose="02020603050405020304" pitchFamily="18" charset="0"/>
                <a:cs typeface="Times New Roman" panose="02020603050405020304" pitchFamily="18" charset="0"/>
              </a:rPr>
              <a:t> AÇIKGÖZ</a:t>
            </a:r>
          </a:p>
        </p:txBody>
      </p:sp>
      <p:pic>
        <p:nvPicPr>
          <p:cNvPr id="37893" name="Picture 5">
            <a:extLst>
              <a:ext uri="{FF2B5EF4-FFF2-40B4-BE49-F238E27FC236}">
                <a16:creationId xmlns="" xmlns:a16="http://schemas.microsoft.com/office/drawing/2014/main" id="{D7BF0591-1F43-405A-8C0C-74F6BF19A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 xmlns:a16="http://schemas.microsoft.com/office/drawing/2014/main" id="{7FFB3E02-896C-4CA9-9D21-AB1ED3A60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12951" y="3781638"/>
            <a:ext cx="2013525" cy="1990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8" name="Picture 18">
            <a:extLst>
              <a:ext uri="{FF2B5EF4-FFF2-40B4-BE49-F238E27FC236}">
                <a16:creationId xmlns="" xmlns:a16="http://schemas.microsoft.com/office/drawing/2014/main" id="{F02D8A44-7145-4CF9-B19C-25F8271BD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18572" y="3718319"/>
            <a:ext cx="1974256" cy="2103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899" name="Dikdörtgen 3">
            <a:extLst>
              <a:ext uri="{FF2B5EF4-FFF2-40B4-BE49-F238E27FC236}">
                <a16:creationId xmlns="" xmlns:a16="http://schemas.microsoft.com/office/drawing/2014/main" id="{7FDB41F0-A495-4B2B-83A1-1FB37F1338C8}"/>
              </a:ext>
            </a:extLst>
          </p:cNvPr>
          <p:cNvSpPr>
            <a:spLocks noChangeArrowheads="1"/>
          </p:cNvSpPr>
          <p:nvPr/>
        </p:nvSpPr>
        <p:spPr bwMode="auto">
          <a:xfrm>
            <a:off x="6591300" y="5716197"/>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Alper DOĞAN</a:t>
            </a:r>
            <a:endParaRPr lang="tr-TR" altLang="en-US" sz="1600" b="1" dirty="0">
              <a:latin typeface="Times New Roman" panose="02020603050405020304" pitchFamily="18" charset="0"/>
              <a:cs typeface="Times New Roman" panose="02020603050405020304" pitchFamily="18" charset="0"/>
            </a:endParaRPr>
          </a:p>
        </p:txBody>
      </p:sp>
      <p:sp>
        <p:nvSpPr>
          <p:cNvPr id="37900" name="Dikdörtgen 4">
            <a:extLst>
              <a:ext uri="{FF2B5EF4-FFF2-40B4-BE49-F238E27FC236}">
                <a16:creationId xmlns="" xmlns:a16="http://schemas.microsoft.com/office/drawing/2014/main" id="{F3849CE3-646B-4013-AC98-2B0C040EC9BB}"/>
              </a:ext>
            </a:extLst>
          </p:cNvPr>
          <p:cNvSpPr>
            <a:spLocks noChangeArrowheads="1"/>
          </p:cNvSpPr>
          <p:nvPr/>
        </p:nvSpPr>
        <p:spPr bwMode="auto">
          <a:xfrm>
            <a:off x="3671963" y="5726343"/>
            <a:ext cx="209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Engin HEPAKSAZ</a:t>
            </a:r>
          </a:p>
        </p:txBody>
      </p:sp>
      <p:sp>
        <p:nvSpPr>
          <p:cNvPr id="37901" name="Dikdörtgen 5">
            <a:extLst>
              <a:ext uri="{FF2B5EF4-FFF2-40B4-BE49-F238E27FC236}">
                <a16:creationId xmlns="" xmlns:a16="http://schemas.microsoft.com/office/drawing/2014/main" id="{B1C9EAA2-DE5E-4DDD-8F3A-07BBCA8EFDE4}"/>
              </a:ext>
            </a:extLst>
          </p:cNvPr>
          <p:cNvSpPr>
            <a:spLocks noChangeArrowheads="1"/>
          </p:cNvSpPr>
          <p:nvPr/>
        </p:nvSpPr>
        <p:spPr bwMode="auto">
          <a:xfrm>
            <a:off x="696179" y="2895616"/>
            <a:ext cx="2017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Ayşe KAYA</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BÖLÜM BAŞKANI</a:t>
            </a:r>
            <a:endParaRPr lang="tr-TR" altLang="tr-TR" sz="1600" b="1" dirty="0">
              <a:latin typeface="Times New Roman" panose="02020603050405020304" pitchFamily="18" charset="0"/>
              <a:cs typeface="Times New Roman" panose="02020603050405020304" pitchFamily="18" charset="0"/>
            </a:endParaRPr>
          </a:p>
        </p:txBody>
      </p:sp>
      <p:pic>
        <p:nvPicPr>
          <p:cNvPr id="16" name="Picture 16">
            <a:extLst>
              <a:ext uri="{FF2B5EF4-FFF2-40B4-BE49-F238E27FC236}">
                <a16:creationId xmlns="" xmlns:a16="http://schemas.microsoft.com/office/drawing/2014/main" id="{5EC51F96-DA42-4514-B7A3-F22CB78DB8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3458" y="3714300"/>
            <a:ext cx="2193925" cy="2057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 xmlns:a16="http://schemas.microsoft.com/office/drawing/2014/main" id="{18EF0F9F-D9E1-47F4-8F7E-015D8C734A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028" y="961835"/>
            <a:ext cx="1937325" cy="2057399"/>
          </a:xfrm>
          <a:prstGeom prst="rect">
            <a:avLst/>
          </a:prstGeom>
          <a:ln>
            <a:noFill/>
          </a:ln>
          <a:effectLst>
            <a:softEdge rad="112500"/>
          </a:effectLst>
        </p:spPr>
      </p:pic>
      <p:pic>
        <p:nvPicPr>
          <p:cNvPr id="5" name="Resim 4">
            <a:extLst>
              <a:ext uri="{FF2B5EF4-FFF2-40B4-BE49-F238E27FC236}">
                <a16:creationId xmlns="" xmlns:a16="http://schemas.microsoft.com/office/drawing/2014/main" id="{F2143D66-A293-499F-9EBB-6CDD6614B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3800" y="1055018"/>
            <a:ext cx="1981200" cy="1938337"/>
          </a:xfrm>
          <a:prstGeom prst="rect">
            <a:avLst/>
          </a:prstGeom>
          <a:ln>
            <a:noFill/>
          </a:ln>
          <a:effectLst>
            <a:softEdge rad="112500"/>
          </a:effectLst>
        </p:spPr>
      </p:pic>
      <p:sp>
        <p:nvSpPr>
          <p:cNvPr id="20" name="Rectangle 5">
            <a:extLst>
              <a:ext uri="{FF2B5EF4-FFF2-40B4-BE49-F238E27FC236}">
                <a16:creationId xmlns="" xmlns:a16="http://schemas.microsoft.com/office/drawing/2014/main" id="{1606047B-A978-4218-8008-F1BC1C2F03E5}"/>
              </a:ext>
            </a:extLst>
          </p:cNvPr>
          <p:cNvSpPr txBox="1">
            <a:spLocks noChangeArrowheads="1"/>
          </p:cNvSpPr>
          <p:nvPr/>
        </p:nvSpPr>
        <p:spPr bwMode="auto">
          <a:xfrm>
            <a:off x="3473532" y="2836480"/>
            <a:ext cx="2514600" cy="89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Doç. Dr. </a:t>
            </a:r>
          </a:p>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Nazlı KEYİFLİ</a:t>
            </a:r>
          </a:p>
          <a:p>
            <a:pPr algn="ctr" eaLnBrk="1" hangingPunct="1">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 xmlns:a16="http://schemas.microsoft.com/office/drawing/2014/main" id="{1606047B-A978-4218-8008-F1BC1C2F03E5}"/>
              </a:ext>
            </a:extLst>
          </p:cNvPr>
          <p:cNvSpPr txBox="1">
            <a:spLocks noChangeArrowheads="1"/>
          </p:cNvSpPr>
          <p:nvPr/>
        </p:nvSpPr>
        <p:spPr bwMode="auto">
          <a:xfrm>
            <a:off x="5943600" y="2815791"/>
            <a:ext cx="3200400" cy="89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Dr. </a:t>
            </a:r>
            <a:r>
              <a:rPr lang="tr-TR" altLang="tr-TR" sz="1600" b="1" kern="0" dirty="0" err="1">
                <a:latin typeface="Times New Roman" panose="02020603050405020304" pitchFamily="18" charset="0"/>
                <a:cs typeface="Times New Roman" panose="02020603050405020304" pitchFamily="18" charset="0"/>
              </a:rPr>
              <a:t>Öğr</a:t>
            </a:r>
            <a:r>
              <a:rPr lang="tr-TR" altLang="tr-TR" sz="1600" b="1" kern="0" dirty="0">
                <a:latin typeface="Times New Roman" panose="02020603050405020304" pitchFamily="18" charset="0"/>
                <a:cs typeface="Times New Roman" panose="02020603050405020304" pitchFamily="18" charset="0"/>
              </a:rPr>
              <a:t>. Üyesi Emrah NOYAN</a:t>
            </a:r>
          </a:p>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Dekan Yardımcısı</a:t>
            </a:r>
          </a:p>
          <a:p>
            <a:pPr algn="ctr" eaLnBrk="1" hangingPunct="1">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p:txBody>
      </p:sp>
      <p:pic>
        <p:nvPicPr>
          <p:cNvPr id="6" name="Resim 5" descr="Ekran Kırpm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5457" y="961835"/>
            <a:ext cx="1768086" cy="191484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2338E6C8-E9F8-45E3-ACBC-EB3254B66488}"/>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Maliye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38916" name="Picture 5">
            <a:extLst>
              <a:ext uri="{FF2B5EF4-FFF2-40B4-BE49-F238E27FC236}">
                <a16:creationId xmlns="" xmlns:a16="http://schemas.microsoft.com/office/drawing/2014/main" id="{78D66074-4FC9-4393-961C-968BE0E43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 xmlns:a16="http://schemas.microsoft.com/office/drawing/2014/main" id="{FD9F73BB-9B0D-4D02-A8F3-3B271AE9E0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56569" y="1017164"/>
            <a:ext cx="1854031" cy="196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8" name="Picture 18">
            <a:extLst>
              <a:ext uri="{FF2B5EF4-FFF2-40B4-BE49-F238E27FC236}">
                <a16:creationId xmlns="" xmlns:a16="http://schemas.microsoft.com/office/drawing/2014/main" id="{D4D16E6E-6436-47C8-9EA5-063878BDC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9500" y="1017164"/>
            <a:ext cx="1905000" cy="2083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3">
            <a:extLst>
              <a:ext uri="{FF2B5EF4-FFF2-40B4-BE49-F238E27FC236}">
                <a16:creationId xmlns="" xmlns:a16="http://schemas.microsoft.com/office/drawing/2014/main" id="{EB0C6527-5B66-4296-8E78-5BB744AFEA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3369" y="3829430"/>
            <a:ext cx="1905000" cy="1889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0" name="Dikdörtgen 2">
            <a:extLst>
              <a:ext uri="{FF2B5EF4-FFF2-40B4-BE49-F238E27FC236}">
                <a16:creationId xmlns="" xmlns:a16="http://schemas.microsoft.com/office/drawing/2014/main" id="{D58D3510-1FDC-4CFB-915D-64BAD3BC4891}"/>
              </a:ext>
            </a:extLst>
          </p:cNvPr>
          <p:cNvSpPr>
            <a:spLocks noChangeArrowheads="1"/>
          </p:cNvSpPr>
          <p:nvPr/>
        </p:nvSpPr>
        <p:spPr bwMode="auto">
          <a:xfrm>
            <a:off x="-76200" y="5718811"/>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Yaprak KARADAĞ DUYMAZLAR</a:t>
            </a:r>
            <a:endParaRPr lang="tr-TR" altLang="en-US" sz="1600" b="1" dirty="0">
              <a:latin typeface="Times New Roman" panose="02020603050405020304" pitchFamily="18" charset="0"/>
              <a:cs typeface="Times New Roman" panose="02020603050405020304" pitchFamily="18" charset="0"/>
            </a:endParaRPr>
          </a:p>
        </p:txBody>
      </p:sp>
      <p:sp>
        <p:nvSpPr>
          <p:cNvPr id="38921" name="Dikdörtgen 3">
            <a:extLst>
              <a:ext uri="{FF2B5EF4-FFF2-40B4-BE49-F238E27FC236}">
                <a16:creationId xmlns="" xmlns:a16="http://schemas.microsoft.com/office/drawing/2014/main" id="{25E41AD2-E3A9-46F8-AA0F-BCF931938608}"/>
              </a:ext>
            </a:extLst>
          </p:cNvPr>
          <p:cNvSpPr>
            <a:spLocks noChangeArrowheads="1"/>
          </p:cNvSpPr>
          <p:nvPr/>
        </p:nvSpPr>
        <p:spPr bwMode="auto">
          <a:xfrm>
            <a:off x="3034263" y="3026264"/>
            <a:ext cx="3427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Zeynep DEMİRCİ ÇAKIROĞLU</a:t>
            </a:r>
            <a:endParaRPr lang="tr-TR" altLang="en-US" sz="1600" b="1" dirty="0">
              <a:latin typeface="Times New Roman" panose="02020603050405020304" pitchFamily="18" charset="0"/>
              <a:cs typeface="Times New Roman" panose="02020603050405020304" pitchFamily="18" charset="0"/>
            </a:endParaRPr>
          </a:p>
        </p:txBody>
      </p:sp>
      <p:sp>
        <p:nvSpPr>
          <p:cNvPr id="38922" name="Dikdörtgen 4">
            <a:extLst>
              <a:ext uri="{FF2B5EF4-FFF2-40B4-BE49-F238E27FC236}">
                <a16:creationId xmlns="" xmlns:a16="http://schemas.microsoft.com/office/drawing/2014/main" id="{97D73DEF-1494-40F4-9CA2-4780D8C0E310}"/>
              </a:ext>
            </a:extLst>
          </p:cNvPr>
          <p:cNvSpPr>
            <a:spLocks noChangeArrowheads="1"/>
          </p:cNvSpPr>
          <p:nvPr/>
        </p:nvSpPr>
        <p:spPr bwMode="auto">
          <a:xfrm>
            <a:off x="6753226" y="3034688"/>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Ali Fuat URUŞ</a:t>
            </a:r>
          </a:p>
        </p:txBody>
      </p:sp>
      <p:pic>
        <p:nvPicPr>
          <p:cNvPr id="4" name="Resim 3">
            <a:extLst>
              <a:ext uri="{FF2B5EF4-FFF2-40B4-BE49-F238E27FC236}">
                <a16:creationId xmlns="" xmlns:a16="http://schemas.microsoft.com/office/drawing/2014/main" id="{E75E5C35-66A8-43CE-9DDB-5B7AD0529D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5700" y="3783196"/>
            <a:ext cx="1828800" cy="1858880"/>
          </a:xfrm>
          <a:prstGeom prst="rect">
            <a:avLst/>
          </a:prstGeom>
          <a:ln>
            <a:noFill/>
          </a:ln>
          <a:effectLst>
            <a:softEdge rad="112500"/>
          </a:effectLst>
        </p:spPr>
      </p:pic>
      <p:sp>
        <p:nvSpPr>
          <p:cNvPr id="38925" name="Dikdörtgen 2">
            <a:extLst>
              <a:ext uri="{FF2B5EF4-FFF2-40B4-BE49-F238E27FC236}">
                <a16:creationId xmlns="" xmlns:a16="http://schemas.microsoft.com/office/drawing/2014/main" id="{E6FD9FFF-01C3-4D7A-8202-328995402A7C}"/>
              </a:ext>
            </a:extLst>
          </p:cNvPr>
          <p:cNvSpPr>
            <a:spLocks noChangeArrowheads="1"/>
          </p:cNvSpPr>
          <p:nvPr/>
        </p:nvSpPr>
        <p:spPr bwMode="auto">
          <a:xfrm>
            <a:off x="3274209" y="5715902"/>
            <a:ext cx="2595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Ahmet ÇÖMLEKÇİOĞLU</a:t>
            </a:r>
            <a:endParaRPr lang="tr-TR" altLang="en-US" sz="1600" b="1" dirty="0">
              <a:latin typeface="Times New Roman" panose="02020603050405020304" pitchFamily="18" charset="0"/>
              <a:cs typeface="Times New Roman" panose="02020603050405020304" pitchFamily="18" charset="0"/>
            </a:endParaRPr>
          </a:p>
        </p:txBody>
      </p:sp>
      <p:pic>
        <p:nvPicPr>
          <p:cNvPr id="17" name="Picture 13">
            <a:extLst>
              <a:ext uri="{FF2B5EF4-FFF2-40B4-BE49-F238E27FC236}">
                <a16:creationId xmlns="" xmlns:a16="http://schemas.microsoft.com/office/drawing/2014/main" id="{9AF4381F-741A-47C2-9CA0-5756F1C08A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73895" y="953450"/>
            <a:ext cx="2087563" cy="2103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5">
            <a:extLst>
              <a:ext uri="{FF2B5EF4-FFF2-40B4-BE49-F238E27FC236}">
                <a16:creationId xmlns="" xmlns:a16="http://schemas.microsoft.com/office/drawing/2014/main" id="{CAF90ADC-A297-48C8-82D0-4F3E522A2597}"/>
              </a:ext>
            </a:extLst>
          </p:cNvPr>
          <p:cNvSpPr txBox="1">
            <a:spLocks noChangeArrowheads="1"/>
          </p:cNvSpPr>
          <p:nvPr/>
        </p:nvSpPr>
        <p:spPr bwMode="auto">
          <a:xfrm>
            <a:off x="222009" y="2913344"/>
            <a:ext cx="2514600" cy="53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28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400">
                <a:solidFill>
                  <a:schemeClr val="tx1"/>
                </a:solidFill>
                <a:latin typeface="+mn-lt"/>
              </a:defRPr>
            </a:lvl2pPr>
            <a:lvl3pPr marL="1142971" indent="-228594" algn="l" rtl="0" eaLnBrk="0" fontAlgn="base" hangingPunct="0">
              <a:spcBef>
                <a:spcPct val="20000"/>
              </a:spcBef>
              <a:spcAft>
                <a:spcPct val="0"/>
              </a:spcAft>
              <a:buChar char="•"/>
              <a:defRPr sz="2000">
                <a:solidFill>
                  <a:schemeClr val="tx1"/>
                </a:solidFill>
                <a:latin typeface="+mn-lt"/>
              </a:defRPr>
            </a:lvl3pPr>
            <a:lvl4pPr marL="1600160" indent="-228594" algn="l" rtl="0" eaLnBrk="0" fontAlgn="base" hangingPunct="0">
              <a:spcBef>
                <a:spcPct val="20000"/>
              </a:spcBef>
              <a:spcAft>
                <a:spcPct val="0"/>
              </a:spcAft>
              <a:buChar char="–"/>
              <a:defRPr sz="1800">
                <a:solidFill>
                  <a:schemeClr val="tx1"/>
                </a:solidFill>
                <a:latin typeface="+mn-lt"/>
              </a:defRPr>
            </a:lvl4pPr>
            <a:lvl5pPr marL="2057349" indent="-228594" algn="l" rtl="0" eaLnBrk="0" fontAlgn="base" hangingPunct="0">
              <a:spcBef>
                <a:spcPct val="20000"/>
              </a:spcBef>
              <a:spcAft>
                <a:spcPct val="0"/>
              </a:spcAft>
              <a:buChar char="»"/>
              <a:defRPr sz="1800">
                <a:solidFill>
                  <a:schemeClr val="tx1"/>
                </a:solidFill>
                <a:latin typeface="+mn-lt"/>
              </a:defRPr>
            </a:lvl5pPr>
            <a:lvl6pPr marL="2514537" indent="-228594" algn="l" rtl="0" fontAlgn="base">
              <a:spcBef>
                <a:spcPct val="20000"/>
              </a:spcBef>
              <a:spcAft>
                <a:spcPct val="0"/>
              </a:spcAft>
              <a:buChar char="»"/>
              <a:defRPr sz="1800">
                <a:solidFill>
                  <a:schemeClr val="tx1"/>
                </a:solidFill>
                <a:latin typeface="+mn-lt"/>
              </a:defRPr>
            </a:lvl6pPr>
            <a:lvl7pPr marL="2971726" indent="-228594" algn="l" rtl="0" fontAlgn="base">
              <a:spcBef>
                <a:spcPct val="20000"/>
              </a:spcBef>
              <a:spcAft>
                <a:spcPct val="0"/>
              </a:spcAft>
              <a:buChar char="»"/>
              <a:defRPr sz="1800">
                <a:solidFill>
                  <a:schemeClr val="tx1"/>
                </a:solidFill>
                <a:latin typeface="+mn-lt"/>
              </a:defRPr>
            </a:lvl7pPr>
            <a:lvl8pPr marL="3428914" indent="-228594" algn="l" rtl="0" fontAlgn="base">
              <a:spcBef>
                <a:spcPct val="20000"/>
              </a:spcBef>
              <a:spcAft>
                <a:spcPct val="0"/>
              </a:spcAft>
              <a:buChar char="»"/>
              <a:defRPr sz="1800">
                <a:solidFill>
                  <a:schemeClr val="tx1"/>
                </a:solidFill>
                <a:latin typeface="+mn-lt"/>
              </a:defRPr>
            </a:lvl8pPr>
            <a:lvl9pPr marL="3886103" indent="-228594"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kern="0">
                <a:latin typeface="Times New Roman" panose="02020603050405020304" pitchFamily="18" charset="0"/>
                <a:cs typeface="Times New Roman" panose="02020603050405020304" pitchFamily="18" charset="0"/>
              </a:rPr>
              <a:t>Doç. Dr. </a:t>
            </a:r>
          </a:p>
          <a:p>
            <a:pPr algn="ctr" eaLnBrk="1" hangingPunct="1">
              <a:buFontTx/>
              <a:buNone/>
            </a:pPr>
            <a:r>
              <a:rPr lang="tr-TR" altLang="tr-TR" sz="1600" b="1" kern="0">
                <a:latin typeface="Times New Roman" panose="02020603050405020304" pitchFamily="18" charset="0"/>
                <a:cs typeface="Times New Roman" panose="02020603050405020304" pitchFamily="18" charset="0"/>
              </a:rPr>
              <a:t>Elif Ayşe ŞAHİN İPEK</a:t>
            </a:r>
            <a:endParaRPr lang="tr-TR" altLang="tr-TR" sz="1600" b="1" kern="0" dirty="0">
              <a:latin typeface="Times New Roman" panose="02020603050405020304" pitchFamily="18" charset="0"/>
              <a:cs typeface="Times New Roman" panose="02020603050405020304" pitchFamily="18" charset="0"/>
            </a:endParaRPr>
          </a:p>
        </p:txBody>
      </p:sp>
      <p:pic>
        <p:nvPicPr>
          <p:cNvPr id="20" name="İçerik Yer Tutucusu 5"/>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6638300" y="3616901"/>
            <a:ext cx="1676283" cy="2025509"/>
          </a:xfrm>
          <a:prstGeom prst="rect">
            <a:avLst/>
          </a:prstGeom>
          <a:ln>
            <a:noFill/>
          </a:ln>
          <a:effectLst>
            <a:softEdge rad="112500"/>
          </a:effectLst>
        </p:spPr>
      </p:pic>
      <p:sp>
        <p:nvSpPr>
          <p:cNvPr id="21" name="Dikdörtgen 4">
            <a:extLst>
              <a:ext uri="{FF2B5EF4-FFF2-40B4-BE49-F238E27FC236}">
                <a16:creationId xmlns="" xmlns:a16="http://schemas.microsoft.com/office/drawing/2014/main" id="{97D73DEF-1494-40F4-9CA2-4780D8C0E310}"/>
              </a:ext>
            </a:extLst>
          </p:cNvPr>
          <p:cNvSpPr>
            <a:spLocks noChangeArrowheads="1"/>
          </p:cNvSpPr>
          <p:nvPr/>
        </p:nvSpPr>
        <p:spPr bwMode="auto">
          <a:xfrm>
            <a:off x="6485440" y="5642076"/>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Fuat TOPER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1">
            <a:extLst>
              <a:ext uri="{FF2B5EF4-FFF2-40B4-BE49-F238E27FC236}">
                <a16:creationId xmlns="" xmlns:a16="http://schemas.microsoft.com/office/drawing/2014/main" id="{D8B71DC2-C4DF-41EC-96C8-E98FF9A0DACA}"/>
              </a:ext>
            </a:extLst>
          </p:cNvPr>
          <p:cNvSpPr>
            <a:spLocks noGrp="1"/>
          </p:cNvSpPr>
          <p:nvPr>
            <p:ph type="ctrTitle"/>
          </p:nvPr>
        </p:nvSpPr>
        <p:spPr>
          <a:xfrm>
            <a:off x="685800" y="3962403"/>
            <a:ext cx="7772400" cy="1470025"/>
          </a:xfrm>
        </p:spPr>
        <p:txBody>
          <a:bodyPr/>
          <a:lstStyle/>
          <a:p>
            <a:r>
              <a:rPr lang="tr-TR" altLang="tr-TR" sz="6000" b="1" dirty="0">
                <a:solidFill>
                  <a:srgbClr val="C00000"/>
                </a:solidFill>
                <a:latin typeface="Times New Roman" panose="02020603050405020304" pitchFamily="18" charset="0"/>
                <a:cs typeface="Times New Roman" panose="02020603050405020304" pitchFamily="18" charset="0"/>
              </a:rPr>
              <a:t>SİYASET BİLİMİ VE KAMU YÖNETİMİ BÖLÜMÜ</a:t>
            </a:r>
          </a:p>
        </p:txBody>
      </p:sp>
      <p:pic>
        <p:nvPicPr>
          <p:cNvPr id="39939" name="Picture 5" descr="C:\Users\hp\Desktop\yenilogo.png">
            <a:extLst>
              <a:ext uri="{FF2B5EF4-FFF2-40B4-BE49-F238E27FC236}">
                <a16:creationId xmlns="" xmlns:a16="http://schemas.microsoft.com/office/drawing/2014/main" id="{2ED5ABAF-3E22-407C-8F29-EE185ED814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 xmlns:a16="http://schemas.microsoft.com/office/drawing/2014/main" id="{E6EB292D-B302-41E8-860A-00AC9D6A0947}"/>
              </a:ext>
            </a:extLst>
          </p:cNvPr>
          <p:cNvSpPr>
            <a:spLocks noGrp="1" noChangeArrowheads="1"/>
          </p:cNvSpPr>
          <p:nvPr>
            <p:ph type="body" sz="half" idx="2"/>
          </p:nvPr>
        </p:nvSpPr>
        <p:spPr>
          <a:xfrm>
            <a:off x="228600" y="152400"/>
            <a:ext cx="8686800" cy="6096000"/>
          </a:xfrm>
        </p:spPr>
        <p:txBody>
          <a:bodyPr/>
          <a:lstStyle/>
          <a:p>
            <a:pPr marL="0" indent="0" algn="ctr" eaLnBrk="1" hangingPunct="1">
              <a:buNone/>
            </a:pPr>
            <a:r>
              <a:rPr lang="tr-TR" altLang="tr-TR" b="1" dirty="0">
                <a:solidFill>
                  <a:srgbClr val="990000"/>
                </a:solidFill>
                <a:latin typeface="Times New Roman" panose="02020603050405020304" pitchFamily="18" charset="0"/>
                <a:cs typeface="Times New Roman" panose="02020603050405020304" pitchFamily="18" charset="0"/>
              </a:rPr>
              <a:t>Siyaset Bilimi ve Kamu Yönetimi Bölümü Eğitim Kapsamı</a:t>
            </a:r>
            <a:endParaRPr lang="tr-TR" altLang="tr-TR" dirty="0">
              <a:latin typeface="Times New Roman" panose="02020603050405020304" pitchFamily="18" charset="0"/>
              <a:cs typeface="Times New Roman" panose="02020603050405020304" pitchFamily="18" charset="0"/>
            </a:endParaRPr>
          </a:p>
          <a:p>
            <a:pPr marL="0" indent="0">
              <a:lnSpc>
                <a:spcPct val="150000"/>
              </a:lnSpc>
              <a:buClr>
                <a:schemeClr val="tx1"/>
              </a:buClr>
              <a:buNone/>
            </a:pPr>
            <a:r>
              <a:rPr lang="tr-TR" altLang="tr-TR" sz="1600" dirty="0">
                <a:latin typeface="Times New Roman" panose="02020603050405020304" pitchFamily="18" charset="0"/>
                <a:cs typeface="Times New Roman" panose="02020603050405020304" pitchFamily="18" charset="0"/>
              </a:rPr>
              <a:t>          Siyaset Bilimi, Yönetim Bilimleri, Kentleşme ve Çevre</a:t>
            </a:r>
            <a:r>
              <a:rPr lang="tr-TR" altLang="tr-TR" sz="1600" dirty="0">
                <a:solidFill>
                  <a:srgbClr val="990000"/>
                </a:solidFill>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Sorunları, Hukuk Bilimleri  olmak üzere dört adet Anabilim Dalından oluşmaktadır. Bu anabilim dallarıyla ilgili temel, güncel dersler  dengeli ve çeşitli bir oranda lisans programına dahil edilmiştir.  Bölümümüz, </a:t>
            </a:r>
            <a:r>
              <a:rPr lang="tr-TR" altLang="tr-TR" sz="1600" b="1" u="sng" dirty="0">
                <a:solidFill>
                  <a:srgbClr val="FF0000"/>
                </a:solidFill>
                <a:latin typeface="Times New Roman" panose="02020603050405020304" pitchFamily="18" charset="0"/>
                <a:cs typeface="Times New Roman" panose="02020603050405020304" pitchFamily="18" charset="0"/>
              </a:rPr>
              <a:t>%100 İngilizce </a:t>
            </a:r>
            <a:r>
              <a:rPr lang="tr-TR" altLang="tr-TR" sz="1600" b="1" dirty="0">
                <a:solidFill>
                  <a:srgbClr val="FF0000"/>
                </a:solidFill>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programıyla öğrenim hayatına devam etmektedir.</a:t>
            </a:r>
          </a:p>
          <a:p>
            <a:pPr marL="0" indent="0">
              <a:lnSpc>
                <a:spcPct val="150000"/>
              </a:lnSpc>
              <a:buClr>
                <a:schemeClr val="tx1"/>
              </a:buClr>
              <a:buNone/>
            </a:pPr>
            <a:r>
              <a:rPr lang="tr-TR" altLang="tr-TR" sz="1600" dirty="0">
                <a:latin typeface="Times New Roman" panose="02020603050405020304" pitchFamily="18" charset="0"/>
                <a:cs typeface="Times New Roman" panose="02020603050405020304" pitchFamily="18" charset="0"/>
              </a:rPr>
              <a:t>          Lisans programındaki temel amacımız;  öğrencilere siyaset bilimi teorileri,  kamu yönetimindeki güncel yaklaşımlar ve sorunlar, kentleşme ve çevre sorunları, kamu hukukunun temel dalları gibi alanlarda kapsamlı bir bilgi birikimine ek olarak bütüncül ve eleştirel bir vizyon kazandırmaktır.</a:t>
            </a:r>
          </a:p>
          <a:p>
            <a:pPr marL="0" indent="0">
              <a:lnSpc>
                <a:spcPct val="150000"/>
              </a:lnSpc>
              <a:buClr>
                <a:schemeClr val="tx1"/>
              </a:buClr>
              <a:buNone/>
            </a:pPr>
            <a:endParaRPr lang="tr-TR" altLang="tr-TR" sz="1600" dirty="0">
              <a:latin typeface="Calibri" panose="020F0502020204030204" pitchFamily="34" charset="0"/>
              <a:cs typeface="Calibri" panose="020F0502020204030204" pitchFamily="34" charset="0"/>
            </a:endParaRPr>
          </a:p>
          <a:p>
            <a:pPr marL="0" indent="0">
              <a:lnSpc>
                <a:spcPct val="150000"/>
              </a:lnSpc>
              <a:buClr>
                <a:schemeClr val="tx1"/>
              </a:buClr>
              <a:buNone/>
            </a:pPr>
            <a:r>
              <a:rPr lang="tr-TR" altLang="tr-TR" sz="1600" b="1" dirty="0">
                <a:solidFill>
                  <a:srgbClr val="990000"/>
                </a:solidFill>
                <a:latin typeface="Times New Roman" panose="02020603050405020304" pitchFamily="18" charset="0"/>
                <a:cs typeface="Times New Roman" panose="02020603050405020304" pitchFamily="18" charset="0"/>
              </a:rPr>
              <a:t>Anabilim Dallarımız</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Hukuk Bilimleri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Kentleşme ve Çevre Sorunlar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Siyaset Bilimi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Yönetim Bilimler Anabilim Dalı</a:t>
            </a:r>
          </a:p>
          <a:p>
            <a:pPr marL="0" indent="0">
              <a:lnSpc>
                <a:spcPct val="150000"/>
              </a:lnSpc>
              <a:buClr>
                <a:schemeClr val="tx1"/>
              </a:buClr>
              <a:buNone/>
            </a:pPr>
            <a:endParaRPr lang="tr-TR" altLang="tr-TR" sz="1600" dirty="0">
              <a:latin typeface="Times New Roman" panose="02020603050405020304" pitchFamily="18" charset="0"/>
              <a:cs typeface="Times New Roman" panose="02020603050405020304" pitchFamily="18" charset="0"/>
            </a:endParaRPr>
          </a:p>
        </p:txBody>
      </p:sp>
      <p:pic>
        <p:nvPicPr>
          <p:cNvPr id="43011" name="Picture 5">
            <a:extLst>
              <a:ext uri="{FF2B5EF4-FFF2-40B4-BE49-F238E27FC236}">
                <a16:creationId xmlns="" xmlns:a16="http://schemas.microsoft.com/office/drawing/2014/main" id="{1C6CBB8C-643A-4C98-9A7D-C111A6531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 xmlns:a16="http://schemas.microsoft.com/office/drawing/2014/main" id="{550BAE54-5D44-4118-8131-F94297AA54E1}"/>
              </a:ext>
            </a:extLst>
          </p:cNvPr>
          <p:cNvSpPr txBox="1"/>
          <p:nvPr/>
        </p:nvSpPr>
        <p:spPr>
          <a:xfrm>
            <a:off x="4562475" y="3581403"/>
            <a:ext cx="4267200" cy="1742015"/>
          </a:xfrm>
          <a:prstGeom prst="rect">
            <a:avLst/>
          </a:prstGeom>
          <a:noFill/>
        </p:spPr>
        <p:txBody>
          <a:bodyPr>
            <a:spAutoFit/>
          </a:bodyPr>
          <a:lstStyle/>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  </a:t>
            </a:r>
          </a:p>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 </a:t>
            </a:r>
          </a:p>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Lisansüstü Programlarımız</a:t>
            </a:r>
            <a:endParaRPr lang="tr-TR" altLang="tr-TR" sz="1600" dirty="0">
              <a:latin typeface="Times New Roman" panose="02020603050405020304" pitchFamily="18" charset="0"/>
              <a:cs typeface="Times New Roman" panose="02020603050405020304" pitchFamily="18" charset="0"/>
            </a:endParaRP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Siyaset Bilimi ve Kamu Yönetimi Tezli Yüksek Lisans </a:t>
            </a: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Siyaset Bilimi ve Kamu Yönetimi Anabilim Dalı Doktora Programı</a:t>
            </a:r>
          </a:p>
        </p:txBody>
      </p:sp>
      <p:sp>
        <p:nvSpPr>
          <p:cNvPr id="6" name="Veri Yer Tutucusu 5"/>
          <p:cNvSpPr>
            <a:spLocks noGrp="1"/>
          </p:cNvSpPr>
          <p:nvPr>
            <p:ph type="dt" sz="half" idx="10"/>
          </p:nvPr>
        </p:nvSpPr>
        <p:spPr>
          <a:xfrm>
            <a:off x="7315200" y="6529391"/>
            <a:ext cx="1828800" cy="339725"/>
          </a:xfrm>
        </p:spPr>
        <p:txBody>
          <a:bodyPr/>
          <a:lstStyle/>
          <a:p>
            <a:pPr>
              <a:defRPr/>
            </a:pPr>
            <a:fld id="{1D5838FE-5C99-4F1B-8211-34280FEE630D}" type="datetime8">
              <a:rPr lang="tr-TR" smtClean="0"/>
              <a:t>12.11.2024 11:11</a:t>
            </a:fld>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9496"/>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576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 xmlns:a16="http://schemas.microsoft.com/office/drawing/2014/main" id="{84A35239-D920-49B4-84CB-04F9F9810A1D}"/>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Siyaset Bilimi ve Kamu Yönetimi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sp>
        <p:nvSpPr>
          <p:cNvPr id="46084" name="Rectangle 5">
            <a:extLst>
              <a:ext uri="{FF2B5EF4-FFF2-40B4-BE49-F238E27FC236}">
                <a16:creationId xmlns="" xmlns:a16="http://schemas.microsoft.com/office/drawing/2014/main" id="{28F75E26-5FF6-4D05-8C32-BB0593CDB8FC}"/>
              </a:ext>
            </a:extLst>
          </p:cNvPr>
          <p:cNvSpPr>
            <a:spLocks noGrp="1" noChangeArrowheads="1"/>
          </p:cNvSpPr>
          <p:nvPr>
            <p:ph type="body" sz="half" idx="2"/>
          </p:nvPr>
        </p:nvSpPr>
        <p:spPr>
          <a:xfrm>
            <a:off x="6365557" y="5628313"/>
            <a:ext cx="2624137" cy="675663"/>
          </a:xfrm>
        </p:spPr>
        <p:txBody>
          <a:body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buFontTx/>
              <a:buNone/>
            </a:pPr>
            <a:r>
              <a:rPr lang="tr-TR" altLang="tr-TR" sz="1600" b="1" dirty="0" smtClean="0">
                <a:latin typeface="Times New Roman" panose="02020603050405020304" pitchFamily="18" charset="0"/>
                <a:cs typeface="Times New Roman" panose="02020603050405020304" pitchFamily="18" charset="0"/>
              </a:rPr>
              <a:t>Ahmet BARBAK</a:t>
            </a:r>
            <a:endParaRPr lang="tr-TR" altLang="tr-TR" sz="1600" b="1" dirty="0">
              <a:latin typeface="Times New Roman" panose="02020603050405020304" pitchFamily="18" charset="0"/>
              <a:cs typeface="Times New Roman" panose="02020603050405020304" pitchFamily="18" charset="0"/>
            </a:endParaRPr>
          </a:p>
        </p:txBody>
      </p:sp>
      <p:pic>
        <p:nvPicPr>
          <p:cNvPr id="46085" name="Picture 5">
            <a:extLst>
              <a:ext uri="{FF2B5EF4-FFF2-40B4-BE49-F238E27FC236}">
                <a16:creationId xmlns="" xmlns:a16="http://schemas.microsoft.com/office/drawing/2014/main" id="{44CE7FF8-FEDE-451E-8FA2-1821A1400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8345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a:extLst>
              <a:ext uri="{FF2B5EF4-FFF2-40B4-BE49-F238E27FC236}">
                <a16:creationId xmlns="" xmlns:a16="http://schemas.microsoft.com/office/drawing/2014/main" id="{3AB8F5F6-2C80-44D0-BEAA-8E3867CA65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5893" y="1021757"/>
            <a:ext cx="1972323" cy="1996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088" name="Dikdörtgen 5">
            <a:extLst>
              <a:ext uri="{FF2B5EF4-FFF2-40B4-BE49-F238E27FC236}">
                <a16:creationId xmlns="" xmlns:a16="http://schemas.microsoft.com/office/drawing/2014/main" id="{7B643B39-88BB-4209-924F-2B7B9B593311}"/>
              </a:ext>
            </a:extLst>
          </p:cNvPr>
          <p:cNvSpPr>
            <a:spLocks noChangeArrowheads="1"/>
          </p:cNvSpPr>
          <p:nvPr/>
        </p:nvSpPr>
        <p:spPr bwMode="auto">
          <a:xfrm>
            <a:off x="3564211" y="5773588"/>
            <a:ext cx="21906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err="1" smtClean="0">
                <a:latin typeface="Times New Roman" panose="02020603050405020304" pitchFamily="18" charset="0"/>
                <a:cs typeface="Times New Roman" panose="02020603050405020304" pitchFamily="18" charset="0"/>
              </a:rPr>
              <a:t>Prof.Dr</a:t>
            </a:r>
            <a:r>
              <a:rPr lang="tr-TR" altLang="tr-TR" sz="1600" b="1" dirty="0" smtClean="0">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tr-TR" altLang="tr-TR" sz="1600" b="1" dirty="0" smtClean="0">
                <a:latin typeface="Times New Roman" panose="02020603050405020304" pitchFamily="18" charset="0"/>
                <a:cs typeface="Times New Roman" panose="02020603050405020304" pitchFamily="18" charset="0"/>
              </a:rPr>
              <a:t>Buğra KALKAN</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 xmlns:a16="http://schemas.microsoft.com/office/drawing/2014/main" id="{B06B0FD7-A864-49F0-A94A-9308DC5998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211" y="1096966"/>
            <a:ext cx="1954485" cy="1883157"/>
          </a:xfrm>
          <a:prstGeom prst="rect">
            <a:avLst/>
          </a:prstGeom>
          <a:ln>
            <a:noFill/>
          </a:ln>
          <a:effectLst>
            <a:softEdge rad="112500"/>
          </a:effectLst>
        </p:spPr>
      </p:pic>
      <p:pic>
        <p:nvPicPr>
          <p:cNvPr id="20" name="Picture 13">
            <a:extLst>
              <a:ext uri="{FF2B5EF4-FFF2-40B4-BE49-F238E27FC236}">
                <a16:creationId xmlns="" xmlns:a16="http://schemas.microsoft.com/office/drawing/2014/main" id="{D8E65167-B054-43EE-82DA-1F4F0AC665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31537" y="3935662"/>
            <a:ext cx="1924843" cy="1931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091" name="Dikdörtgen 2">
            <a:extLst>
              <a:ext uri="{FF2B5EF4-FFF2-40B4-BE49-F238E27FC236}">
                <a16:creationId xmlns="" xmlns:a16="http://schemas.microsoft.com/office/drawing/2014/main" id="{145DBCB8-EC3A-4071-AA7F-ADB6057A1151}"/>
              </a:ext>
            </a:extLst>
          </p:cNvPr>
          <p:cNvSpPr>
            <a:spLocks noChangeArrowheads="1"/>
          </p:cNvSpPr>
          <p:nvPr/>
        </p:nvSpPr>
        <p:spPr bwMode="auto">
          <a:xfrm>
            <a:off x="808168" y="3011055"/>
            <a:ext cx="19410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400" b="1" smtClean="0">
                <a:latin typeface="Times New Roman" panose="02020603050405020304" pitchFamily="18" charset="0"/>
                <a:cs typeface="Times New Roman" panose="02020603050405020304" pitchFamily="18" charset="0"/>
              </a:rPr>
              <a:t>Doç. </a:t>
            </a:r>
            <a:r>
              <a:rPr lang="tr-TR" altLang="tr-TR" sz="1400" b="1" dirty="0">
                <a:latin typeface="Times New Roman" panose="02020603050405020304" pitchFamily="18" charset="0"/>
                <a:cs typeface="Times New Roman" panose="02020603050405020304" pitchFamily="18" charset="0"/>
              </a:rPr>
              <a:t>Dr.  </a:t>
            </a:r>
          </a:p>
          <a:p>
            <a:pPr algn="ctr" eaLnBrk="1" hangingPunct="1">
              <a:spcBef>
                <a:spcPct val="0"/>
              </a:spcBef>
              <a:buFontTx/>
              <a:buNone/>
            </a:pPr>
            <a:r>
              <a:rPr lang="tr-TR" altLang="tr-TR" sz="1400" b="1" dirty="0" smtClean="0">
                <a:latin typeface="Times New Roman" panose="02020603050405020304" pitchFamily="18" charset="0"/>
                <a:cs typeface="Times New Roman" panose="02020603050405020304" pitchFamily="18" charset="0"/>
              </a:rPr>
              <a:t>Gül ARIKAN AKDAĞ</a:t>
            </a:r>
            <a:endParaRPr lang="tr-TR" altLang="tr-TR" sz="1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tr-TR" altLang="en-US" sz="1400" b="1" i="1" dirty="0">
                <a:latin typeface="Times New Roman" panose="02020603050405020304" pitchFamily="18" charset="0"/>
                <a:cs typeface="Times New Roman" panose="02020603050405020304" pitchFamily="18" charset="0"/>
              </a:rPr>
              <a:t>BÖLÜM BAŞKANI</a:t>
            </a:r>
          </a:p>
        </p:txBody>
      </p:sp>
      <p:sp>
        <p:nvSpPr>
          <p:cNvPr id="17" name="Dikdörtgen 3">
            <a:extLst>
              <a:ext uri="{FF2B5EF4-FFF2-40B4-BE49-F238E27FC236}">
                <a16:creationId xmlns="" xmlns:a16="http://schemas.microsoft.com/office/drawing/2014/main" id="{429011E2-1C9A-4B68-BC86-19B1A1DE8513}"/>
              </a:ext>
            </a:extLst>
          </p:cNvPr>
          <p:cNvSpPr>
            <a:spLocks noChangeArrowheads="1"/>
          </p:cNvSpPr>
          <p:nvPr/>
        </p:nvSpPr>
        <p:spPr bwMode="auto">
          <a:xfrm>
            <a:off x="632493" y="5611758"/>
            <a:ext cx="2707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tr-TR" altLang="tr-TR" sz="1600" b="1" kern="0" dirty="0">
                <a:latin typeface="Times New Roman" panose="02020603050405020304" pitchFamily="18" charset="0"/>
                <a:cs typeface="Times New Roman" panose="02020603050405020304" pitchFamily="18" charset="0"/>
              </a:rPr>
              <a:t>Prof. Dr. </a:t>
            </a:r>
          </a:p>
          <a:p>
            <a:pPr algn="ctr" eaLnBrk="1" hangingPunct="1">
              <a:spcBef>
                <a:spcPct val="0"/>
              </a:spcBef>
              <a:buFontTx/>
              <a:buNone/>
              <a:defRPr/>
            </a:pPr>
            <a:r>
              <a:rPr lang="tr-TR" altLang="tr-TR" sz="1600" b="1" kern="0" dirty="0">
                <a:latin typeface="Times New Roman" panose="02020603050405020304" pitchFamily="18" charset="0"/>
                <a:cs typeface="Times New Roman" panose="02020603050405020304" pitchFamily="18" charset="0"/>
              </a:rPr>
              <a:t>Neslihan DEMİRTAŞ </a:t>
            </a:r>
          </a:p>
          <a:p>
            <a:pPr algn="ctr" eaLnBrk="1" hangingPunct="1">
              <a:spcBef>
                <a:spcPct val="0"/>
              </a:spcBef>
              <a:buFontTx/>
              <a:buNone/>
              <a:defRPr/>
            </a:pPr>
            <a:r>
              <a:rPr lang="tr-TR" altLang="tr-TR" sz="1600" b="1" kern="0" dirty="0">
                <a:latin typeface="Times New Roman" panose="02020603050405020304" pitchFamily="18" charset="0"/>
                <a:cs typeface="Times New Roman" panose="02020603050405020304" pitchFamily="18" charset="0"/>
              </a:rPr>
              <a:t>MİLZ</a:t>
            </a:r>
          </a:p>
        </p:txBody>
      </p:sp>
      <p:pic>
        <p:nvPicPr>
          <p:cNvPr id="18" name="Resim 17">
            <a:extLst>
              <a:ext uri="{FF2B5EF4-FFF2-40B4-BE49-F238E27FC236}">
                <a16:creationId xmlns="" xmlns:a16="http://schemas.microsoft.com/office/drawing/2014/main" id="{6541B03A-824B-426F-8187-FC22FFB72E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3851" y="3935662"/>
            <a:ext cx="1973944" cy="1819259"/>
          </a:xfrm>
          <a:prstGeom prst="rect">
            <a:avLst/>
          </a:prstGeom>
          <a:ln>
            <a:noFill/>
          </a:ln>
          <a:effectLst>
            <a:softEdge rad="112500"/>
          </a:effectLst>
        </p:spPr>
      </p:pic>
      <p:sp>
        <p:nvSpPr>
          <p:cNvPr id="7" name="Veri Yer Tutucusu 6"/>
          <p:cNvSpPr>
            <a:spLocks noGrp="1"/>
          </p:cNvSpPr>
          <p:nvPr>
            <p:ph type="dt" sz="half" idx="10"/>
          </p:nvPr>
        </p:nvSpPr>
        <p:spPr>
          <a:xfrm>
            <a:off x="7464304" y="6528009"/>
            <a:ext cx="1679696" cy="374547"/>
          </a:xfrm>
        </p:spPr>
        <p:txBody>
          <a:bodyPr/>
          <a:lstStyle/>
          <a:p>
            <a:pPr>
              <a:defRPr/>
            </a:pPr>
            <a:fld id="{3914D155-93B3-4572-A4BE-1DB74E55BA6B}" type="datetime8">
              <a:rPr lang="tr-TR" smtClean="0"/>
              <a:t>12.11.2024 11:11</a:t>
            </a:fld>
            <a:endParaRPr lang="tr-TR" dirty="0"/>
          </a:p>
        </p:txBody>
      </p:sp>
      <p:sp>
        <p:nvSpPr>
          <p:cNvPr id="21" name="Dikdörtgen 4">
            <a:extLst>
              <a:ext uri="{FF2B5EF4-FFF2-40B4-BE49-F238E27FC236}">
                <a16:creationId xmlns="" xmlns:a16="http://schemas.microsoft.com/office/drawing/2014/main" id="{4380E599-4289-447D-BD04-38E3771B4C08}"/>
              </a:ext>
            </a:extLst>
          </p:cNvPr>
          <p:cNvSpPr>
            <a:spLocks noChangeArrowheads="1"/>
          </p:cNvSpPr>
          <p:nvPr/>
        </p:nvSpPr>
        <p:spPr bwMode="auto">
          <a:xfrm>
            <a:off x="3397138" y="2864183"/>
            <a:ext cx="2482851"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tr-TR" altLang="tr-TR" sz="1400" b="1" kern="0" dirty="0">
                <a:latin typeface="Times New Roman" panose="02020603050405020304" pitchFamily="18" charset="0"/>
                <a:cs typeface="Times New Roman" panose="02020603050405020304" pitchFamily="18" charset="0"/>
              </a:rPr>
              <a:t>Doç. Dr. </a:t>
            </a:r>
          </a:p>
          <a:p>
            <a:pPr algn="ctr" eaLnBrk="1" hangingPunct="1">
              <a:buFontTx/>
              <a:buNone/>
            </a:pPr>
            <a:r>
              <a:rPr lang="tr-TR" altLang="tr-TR" sz="1400" b="1" dirty="0">
                <a:latin typeface="Times New Roman" panose="02020603050405020304" pitchFamily="18" charset="0"/>
                <a:cs typeface="Times New Roman" panose="02020603050405020304" pitchFamily="18" charset="0"/>
              </a:rPr>
              <a:t>Dilek MEMİŞOĞLU GÖKBINAR</a:t>
            </a:r>
          </a:p>
          <a:p>
            <a:pPr algn="ctr" eaLnBrk="1" hangingPunct="1">
              <a:spcBef>
                <a:spcPct val="0"/>
              </a:spcBef>
              <a:buNone/>
              <a:defRPr/>
            </a:pPr>
            <a:r>
              <a:rPr lang="tr-TR" altLang="en-US" sz="1400" b="1" i="1" dirty="0" smtClean="0">
                <a:latin typeface="Times New Roman" panose="02020603050405020304" pitchFamily="18" charset="0"/>
                <a:cs typeface="Times New Roman" panose="02020603050405020304" pitchFamily="18" charset="0"/>
              </a:rPr>
              <a:t>Bölüm </a:t>
            </a:r>
            <a:r>
              <a:rPr lang="tr-TR" altLang="en-US" sz="1400" b="1" i="1" dirty="0">
                <a:latin typeface="Times New Roman" panose="02020603050405020304" pitchFamily="18" charset="0"/>
                <a:cs typeface="Times New Roman" panose="02020603050405020304" pitchFamily="18" charset="0"/>
              </a:rPr>
              <a:t>Başkan Yardımcı</a:t>
            </a:r>
            <a:r>
              <a:rPr lang="tr-TR" altLang="en-US" sz="1600" b="1" i="1" dirty="0">
                <a:latin typeface="Times New Roman" panose="02020603050405020304" pitchFamily="18" charset="0"/>
                <a:cs typeface="Times New Roman" panose="02020603050405020304" pitchFamily="18" charset="0"/>
              </a:rPr>
              <a:t>sı</a:t>
            </a:r>
          </a:p>
          <a:p>
            <a:pPr algn="ctr" eaLnBrk="1" hangingPunct="1">
              <a:spcBef>
                <a:spcPct val="0"/>
              </a:spcBef>
              <a:buFontTx/>
              <a:buNone/>
              <a:defRPr/>
            </a:pPr>
            <a:endParaRPr lang="tr-TR" altLang="tr-TR" sz="1600" b="1" dirty="0">
              <a:latin typeface="Times New Roman" panose="02020603050405020304" pitchFamily="18" charset="0"/>
              <a:cs typeface="Times New Roman" panose="02020603050405020304" pitchFamily="18" charset="0"/>
            </a:endParaRPr>
          </a:p>
        </p:txBody>
      </p:sp>
      <p:sp>
        <p:nvSpPr>
          <p:cNvPr id="27" name="Dikdörtgen 26">
            <a:extLst>
              <a:ext uri="{FF2B5EF4-FFF2-40B4-BE49-F238E27FC236}">
                <a16:creationId xmlns="" xmlns:a16="http://schemas.microsoft.com/office/drawing/2014/main" id="{9EF1BCD1-862C-4FBA-8390-FE3E6F49B407}"/>
              </a:ext>
            </a:extLst>
          </p:cNvPr>
          <p:cNvSpPr/>
          <p:nvPr/>
        </p:nvSpPr>
        <p:spPr>
          <a:xfrm>
            <a:off x="6209332" y="2981522"/>
            <a:ext cx="2819400" cy="1077218"/>
          </a:xfrm>
          <a:prstGeom prst="rect">
            <a:avLst/>
          </a:prstGeom>
        </p:spPr>
        <p:txBody>
          <a:bodyPr wrap="square">
            <a:spAutoFit/>
          </a:bodyPr>
          <a:lstStyle/>
          <a:p>
            <a:pPr algn="ctr" eaLnBrk="1" hangingPunct="1">
              <a:defRPr/>
            </a:pPr>
            <a:r>
              <a:rPr lang="tr-TR" altLang="tr-TR" sz="1600" b="1" kern="0" dirty="0">
                <a:latin typeface="Times New Roman" panose="02020603050405020304" pitchFamily="18" charset="0"/>
                <a:cs typeface="Times New Roman" panose="02020603050405020304" pitchFamily="18" charset="0"/>
              </a:rPr>
              <a:t>Dr. </a:t>
            </a:r>
            <a:r>
              <a:rPr lang="tr-TR" altLang="tr-TR" sz="1600" b="1" dirty="0">
                <a:latin typeface="Times New Roman" panose="02020603050405020304" pitchFamily="18" charset="0"/>
                <a:cs typeface="Times New Roman" panose="02020603050405020304" pitchFamily="18" charset="0"/>
              </a:rPr>
              <a:t>Öğretim</a:t>
            </a:r>
            <a:r>
              <a:rPr lang="tr-TR" altLang="tr-TR" sz="1600" b="1" kern="0" dirty="0">
                <a:latin typeface="Times New Roman" panose="02020603050405020304" pitchFamily="18" charset="0"/>
                <a:cs typeface="Times New Roman" panose="02020603050405020304" pitchFamily="18" charset="0"/>
              </a:rPr>
              <a:t> Üyesi  </a:t>
            </a:r>
          </a:p>
          <a:p>
            <a:pPr algn="ctr" eaLnBrk="1" hangingPunct="1">
              <a:defRPr/>
            </a:pPr>
            <a:r>
              <a:rPr lang="tr-TR" altLang="tr-TR" sz="1600" b="1" dirty="0" smtClean="0">
                <a:latin typeface="Times New Roman" panose="02020603050405020304" pitchFamily="18" charset="0"/>
                <a:cs typeface="Times New Roman" panose="02020603050405020304" pitchFamily="18" charset="0"/>
              </a:rPr>
              <a:t>Aytaç ODACILAR</a:t>
            </a:r>
            <a:endParaRPr lang="tr-TR" altLang="tr-TR" sz="1600" b="1" dirty="0">
              <a:latin typeface="Times New Roman" panose="02020603050405020304" pitchFamily="18" charset="0"/>
              <a:cs typeface="Times New Roman" panose="02020603050405020304" pitchFamily="18" charset="0"/>
            </a:endParaRPr>
          </a:p>
          <a:p>
            <a:pPr algn="ctr" eaLnBrk="1" hangingPunct="1">
              <a:defRPr/>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defRPr/>
            </a:pPr>
            <a:endParaRPr lang="tr-TR" altLang="tr-TR" sz="1600" b="1" dirty="0">
              <a:latin typeface="Times New Roman" panose="02020603050405020304" pitchFamily="18" charset="0"/>
              <a:cs typeface="Times New Roman" panose="02020603050405020304" pitchFamily="18" charset="0"/>
            </a:endParaRPr>
          </a:p>
        </p:txBody>
      </p:sp>
      <p:pic>
        <p:nvPicPr>
          <p:cNvPr id="22"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5" y="648345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Resim 22">
            <a:extLst>
              <a:ext uri="{FF2B5EF4-FFF2-40B4-BE49-F238E27FC236}">
                <a16:creationId xmlns="" xmlns:a16="http://schemas.microsoft.com/office/drawing/2014/main" id="{666E4F3B-BB52-401C-9D55-EF2DC58DC6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1455" y="989810"/>
            <a:ext cx="1952339" cy="1990313"/>
          </a:xfrm>
          <a:prstGeom prst="rect">
            <a:avLst/>
          </a:prstGeom>
          <a:ln>
            <a:noFill/>
          </a:ln>
          <a:effectLst>
            <a:softEdge rad="112500"/>
          </a:effectLst>
        </p:spPr>
      </p:pic>
      <p:pic>
        <p:nvPicPr>
          <p:cNvPr id="24" name="Picture 18">
            <a:extLst>
              <a:ext uri="{FF2B5EF4-FFF2-40B4-BE49-F238E27FC236}">
                <a16:creationId xmlns="" xmlns:a16="http://schemas.microsoft.com/office/drawing/2014/main" id="{704B6B65-908C-4EA4-A099-E6FE640C319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675732" y="3817532"/>
            <a:ext cx="1938531" cy="1869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A2804BA6-EB51-4903-8930-809F8D1B4661}"/>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Siyaset Bilimi ve Kamu Yönetimi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47107" name="Picture 5">
            <a:extLst>
              <a:ext uri="{FF2B5EF4-FFF2-40B4-BE49-F238E27FC236}">
                <a16:creationId xmlns="" xmlns:a16="http://schemas.microsoft.com/office/drawing/2014/main" id="{B253EC00-F1FB-418F-BC6A-18A1D1D69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Dikdörtgen 3">
            <a:extLst>
              <a:ext uri="{FF2B5EF4-FFF2-40B4-BE49-F238E27FC236}">
                <a16:creationId xmlns="" xmlns:a16="http://schemas.microsoft.com/office/drawing/2014/main" id="{DD6201AC-99A5-471B-B256-5E2BC6F26EE3}"/>
              </a:ext>
            </a:extLst>
          </p:cNvPr>
          <p:cNvSpPr>
            <a:spLocks noChangeArrowheads="1"/>
          </p:cNvSpPr>
          <p:nvPr/>
        </p:nvSpPr>
        <p:spPr bwMode="auto">
          <a:xfrm>
            <a:off x="1114054" y="5735149"/>
            <a:ext cx="1855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err="1" smtClean="0">
                <a:latin typeface="Times New Roman" panose="02020603050405020304" pitchFamily="18" charset="0"/>
                <a:cs typeface="Times New Roman" panose="02020603050405020304" pitchFamily="18" charset="0"/>
              </a:rPr>
              <a:t>Dr.Öğr.Üyesi</a:t>
            </a:r>
            <a:endParaRPr lang="tr-TR" altLang="tr-TR" sz="16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tr-TR" altLang="en-US" sz="1600" b="1" dirty="0" smtClean="0">
                <a:latin typeface="Times New Roman" panose="02020603050405020304" pitchFamily="18" charset="0"/>
                <a:cs typeface="Times New Roman" panose="02020603050405020304" pitchFamily="18" charset="0"/>
              </a:rPr>
              <a:t>Enes YALÇIN</a:t>
            </a:r>
            <a:endParaRPr lang="tr-TR" altLang="en-US" sz="1600" b="1" dirty="0">
              <a:latin typeface="Times New Roman" panose="02020603050405020304" pitchFamily="18" charset="0"/>
              <a:cs typeface="Times New Roman" panose="02020603050405020304" pitchFamily="18" charset="0"/>
            </a:endParaRPr>
          </a:p>
        </p:txBody>
      </p:sp>
      <p:pic>
        <p:nvPicPr>
          <p:cNvPr id="19" name="Resim 18">
            <a:extLst>
              <a:ext uri="{FF2B5EF4-FFF2-40B4-BE49-F238E27FC236}">
                <a16:creationId xmlns="" xmlns:a16="http://schemas.microsoft.com/office/drawing/2014/main" id="{7D5ED1E5-43B8-4003-8B29-8A9FA1CA3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279" y="3799261"/>
            <a:ext cx="2069121" cy="2015976"/>
          </a:xfrm>
          <a:prstGeom prst="rect">
            <a:avLst/>
          </a:prstGeom>
          <a:ln>
            <a:noFill/>
          </a:ln>
          <a:effectLst>
            <a:softEdge rad="112500"/>
          </a:effectLst>
        </p:spPr>
      </p:pic>
      <p:sp>
        <p:nvSpPr>
          <p:cNvPr id="20" name="Dikdörtgen 3">
            <a:extLst>
              <a:ext uri="{FF2B5EF4-FFF2-40B4-BE49-F238E27FC236}">
                <a16:creationId xmlns="" xmlns:a16="http://schemas.microsoft.com/office/drawing/2014/main" id="{A147F510-0822-4BE0-891D-32F11BA3C407}"/>
              </a:ext>
            </a:extLst>
          </p:cNvPr>
          <p:cNvSpPr>
            <a:spLocks noChangeArrowheads="1"/>
          </p:cNvSpPr>
          <p:nvPr/>
        </p:nvSpPr>
        <p:spPr bwMode="auto">
          <a:xfrm>
            <a:off x="3726266" y="5730278"/>
            <a:ext cx="191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Pınar EBE</a:t>
            </a:r>
            <a:endParaRPr lang="tr-TR" altLang="en-US" sz="1600" b="1" dirty="0">
              <a:latin typeface="Times New Roman" panose="02020603050405020304" pitchFamily="18" charset="0"/>
              <a:cs typeface="Times New Roman" panose="02020603050405020304" pitchFamily="18" charset="0"/>
            </a:endParaRPr>
          </a:p>
        </p:txBody>
      </p:sp>
      <p:sp>
        <p:nvSpPr>
          <p:cNvPr id="22" name="Dikdörtgen 21"/>
          <p:cNvSpPr/>
          <p:nvPr/>
        </p:nvSpPr>
        <p:spPr>
          <a:xfrm>
            <a:off x="5867400" y="3047811"/>
            <a:ext cx="2819400" cy="584775"/>
          </a:xfrm>
          <a:prstGeom prst="rect">
            <a:avLst/>
          </a:prstGeom>
        </p:spPr>
        <p:txBody>
          <a:bodyPr wrap="square">
            <a:spAutoFit/>
          </a:bodyPr>
          <a:lstStyle/>
          <a:p>
            <a:pPr algn="ctr" eaLnBrk="1" hangingPunct="1">
              <a:defRPr/>
            </a:pPr>
            <a:r>
              <a:rPr lang="tr-TR" altLang="tr-TR" sz="1600" b="1" kern="0" dirty="0">
                <a:latin typeface="Times New Roman" panose="02020603050405020304" pitchFamily="18" charset="0"/>
                <a:cs typeface="Times New Roman" panose="02020603050405020304" pitchFamily="18" charset="0"/>
              </a:rPr>
              <a:t>Dr. </a:t>
            </a:r>
            <a:r>
              <a:rPr lang="tr-TR" altLang="tr-TR" sz="1600" b="1" dirty="0">
                <a:latin typeface="Times New Roman" panose="02020603050405020304" pitchFamily="18" charset="0"/>
                <a:cs typeface="Times New Roman" panose="02020603050405020304" pitchFamily="18" charset="0"/>
              </a:rPr>
              <a:t>Öğretim</a:t>
            </a:r>
            <a:r>
              <a:rPr lang="tr-TR" altLang="tr-TR" sz="1600" b="1" kern="0" dirty="0">
                <a:latin typeface="Times New Roman" panose="02020603050405020304" pitchFamily="18" charset="0"/>
                <a:cs typeface="Times New Roman" panose="02020603050405020304" pitchFamily="18" charset="0"/>
              </a:rPr>
              <a:t> Üyesi  </a:t>
            </a:r>
          </a:p>
          <a:p>
            <a:pPr algn="ctr" eaLnBrk="1" hangingPunct="1">
              <a:defRPr/>
            </a:pPr>
            <a:r>
              <a:rPr lang="tr-TR" altLang="tr-TR" sz="1600" b="1" dirty="0" smtClean="0">
                <a:latin typeface="Times New Roman" panose="02020603050405020304" pitchFamily="18" charset="0"/>
                <a:cs typeface="Times New Roman" panose="02020603050405020304" pitchFamily="18" charset="0"/>
              </a:rPr>
              <a:t>Duygu KAŞDOĞAN </a:t>
            </a:r>
            <a:endParaRPr lang="tr-TR" altLang="tr-TR" sz="1600" b="1" dirty="0">
              <a:latin typeface="Times New Roman" panose="02020603050405020304" pitchFamily="18" charset="0"/>
              <a:cs typeface="Times New Roman" panose="02020603050405020304" pitchFamily="18" charset="0"/>
            </a:endParaRPr>
          </a:p>
        </p:txBody>
      </p:sp>
      <p:sp>
        <p:nvSpPr>
          <p:cNvPr id="7" name="Veri Yer Tutucusu 6"/>
          <p:cNvSpPr>
            <a:spLocks noGrp="1"/>
          </p:cNvSpPr>
          <p:nvPr>
            <p:ph type="dt" sz="half" idx="10"/>
          </p:nvPr>
        </p:nvSpPr>
        <p:spPr>
          <a:xfrm>
            <a:off x="7492732" y="6518698"/>
            <a:ext cx="1651271" cy="339305"/>
          </a:xfrm>
        </p:spPr>
        <p:txBody>
          <a:bodyPr/>
          <a:lstStyle/>
          <a:p>
            <a:pPr>
              <a:defRPr/>
            </a:pPr>
            <a:endParaRPr lang="tr-TR" dirty="0"/>
          </a:p>
        </p:txBody>
      </p:sp>
      <p:pic>
        <p:nvPicPr>
          <p:cNvPr id="3" name="Resim 2">
            <a:extLst>
              <a:ext uri="{FF2B5EF4-FFF2-40B4-BE49-F238E27FC236}">
                <a16:creationId xmlns="" xmlns:a16="http://schemas.microsoft.com/office/drawing/2014/main" id="{16BD3C8C-23B4-468C-96FA-11A7E6C8D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494" y="3835616"/>
            <a:ext cx="1642519" cy="1809193"/>
          </a:xfrm>
          <a:prstGeom prst="rect">
            <a:avLst/>
          </a:prstGeom>
          <a:ln>
            <a:noFill/>
          </a:ln>
          <a:effectLst>
            <a:softEdge rad="112500"/>
          </a:effectLst>
        </p:spPr>
      </p:pic>
      <p:pic>
        <p:nvPicPr>
          <p:cNvPr id="17" name="Picture 19">
            <a:extLst>
              <a:ext uri="{FF2B5EF4-FFF2-40B4-BE49-F238E27FC236}">
                <a16:creationId xmlns="" xmlns:a16="http://schemas.microsoft.com/office/drawing/2014/main" id="{F007B250-B33E-4A02-8C2C-48476172E2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19724" y="1137298"/>
            <a:ext cx="1952339" cy="1958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4">
            <a:extLst>
              <a:ext uri="{FF2B5EF4-FFF2-40B4-BE49-F238E27FC236}">
                <a16:creationId xmlns="" xmlns:a16="http://schemas.microsoft.com/office/drawing/2014/main" id="{D0F94292-EE08-4690-BD40-DDB37608AC55}"/>
              </a:ext>
            </a:extLst>
          </p:cNvPr>
          <p:cNvSpPr txBox="1">
            <a:spLocks noChangeArrowheads="1"/>
          </p:cNvSpPr>
          <p:nvPr/>
        </p:nvSpPr>
        <p:spPr bwMode="auto">
          <a:xfrm>
            <a:off x="3326215" y="2956994"/>
            <a:ext cx="2714625"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buFontTx/>
              <a:buNone/>
              <a:defRPr/>
            </a:pPr>
            <a:r>
              <a:rPr lang="tr-TR" altLang="tr-TR" sz="1600" b="1" kern="0" dirty="0" smtClean="0">
                <a:latin typeface="Times New Roman" panose="02020603050405020304" pitchFamily="18" charset="0"/>
                <a:cs typeface="Times New Roman" panose="02020603050405020304" pitchFamily="18" charset="0"/>
              </a:rPr>
              <a:t>Mehtap SÖYLER</a:t>
            </a:r>
            <a:endParaRPr lang="tr-TR" altLang="tr-TR" sz="1600" b="1" kern="0" dirty="0">
              <a:latin typeface="Times New Roman" panose="02020603050405020304" pitchFamily="18" charset="0"/>
              <a:cs typeface="Times New Roman" panose="02020603050405020304" pitchFamily="18" charset="0"/>
            </a:endParaRPr>
          </a:p>
        </p:txBody>
      </p:sp>
      <p:sp>
        <p:nvSpPr>
          <p:cNvPr id="26" name="Dikdörtgen 3">
            <a:extLst>
              <a:ext uri="{FF2B5EF4-FFF2-40B4-BE49-F238E27FC236}">
                <a16:creationId xmlns="" xmlns:a16="http://schemas.microsoft.com/office/drawing/2014/main" id="{50FBD3B1-5021-4358-A9D1-ADE950359000}"/>
              </a:ext>
            </a:extLst>
          </p:cNvPr>
          <p:cNvSpPr>
            <a:spLocks noChangeArrowheads="1"/>
          </p:cNvSpPr>
          <p:nvPr/>
        </p:nvSpPr>
        <p:spPr bwMode="auto">
          <a:xfrm>
            <a:off x="919725" y="3094323"/>
            <a:ext cx="216364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buFontTx/>
              <a:buNone/>
              <a:defRPr/>
            </a:pPr>
            <a:r>
              <a:rPr lang="tr-TR" altLang="tr-TR" sz="1600" b="1" kern="0" dirty="0">
                <a:latin typeface="Times New Roman" panose="02020603050405020304" pitchFamily="18" charset="0"/>
                <a:cs typeface="Times New Roman" panose="02020603050405020304" pitchFamily="18" charset="0"/>
              </a:rPr>
              <a:t>İrem </a:t>
            </a:r>
            <a:r>
              <a:rPr lang="tr-TR" altLang="tr-TR" sz="1600" b="1" kern="0" dirty="0" err="1">
                <a:latin typeface="Times New Roman" panose="02020603050405020304" pitchFamily="18" charset="0"/>
                <a:cs typeface="Times New Roman" panose="02020603050405020304" pitchFamily="18" charset="0"/>
              </a:rPr>
              <a:t>Özgören</a:t>
            </a:r>
            <a:r>
              <a:rPr lang="tr-TR" altLang="tr-TR" sz="1600" b="1" kern="0" dirty="0">
                <a:latin typeface="Times New Roman" panose="02020603050405020304" pitchFamily="18" charset="0"/>
                <a:cs typeface="Times New Roman" panose="02020603050405020304" pitchFamily="18" charset="0"/>
              </a:rPr>
              <a:t> KINLI</a:t>
            </a:r>
          </a:p>
        </p:txBody>
      </p:sp>
      <p:pic>
        <p:nvPicPr>
          <p:cNvPr id="24" name="Resim 23">
            <a:extLst>
              <a:ext uri="{FF2B5EF4-FFF2-40B4-BE49-F238E27FC236}">
                <a16:creationId xmlns="" xmlns:a16="http://schemas.microsoft.com/office/drawing/2014/main" id="{E760C74F-0B15-4E89-A21A-054D73F7E4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1960" y="3751688"/>
            <a:ext cx="1828800" cy="1984515"/>
          </a:xfrm>
          <a:prstGeom prst="rect">
            <a:avLst/>
          </a:prstGeom>
          <a:ln>
            <a:noFill/>
          </a:ln>
          <a:effectLst>
            <a:softEdge rad="112500"/>
          </a:effectLst>
        </p:spPr>
      </p:pic>
      <p:sp>
        <p:nvSpPr>
          <p:cNvPr id="27" name="Dikdörtgen 3">
            <a:extLst>
              <a:ext uri="{FF2B5EF4-FFF2-40B4-BE49-F238E27FC236}">
                <a16:creationId xmlns="" xmlns:a16="http://schemas.microsoft.com/office/drawing/2014/main" id="{3B50A23F-6D61-4E83-BB98-263B5A3EFA00}"/>
              </a:ext>
            </a:extLst>
          </p:cNvPr>
          <p:cNvSpPr>
            <a:spLocks noChangeArrowheads="1"/>
          </p:cNvSpPr>
          <p:nvPr/>
        </p:nvSpPr>
        <p:spPr bwMode="auto">
          <a:xfrm>
            <a:off x="6451960" y="5707377"/>
            <a:ext cx="178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Derya AKTAŞ</a:t>
            </a:r>
            <a:endParaRPr lang="tr-TR" altLang="en-US" sz="1600" b="1" dirty="0">
              <a:latin typeface="Times New Roman" panose="02020603050405020304" pitchFamily="18" charset="0"/>
              <a:cs typeface="Times New Roman" panose="02020603050405020304" pitchFamily="18" charset="0"/>
            </a:endParaRPr>
          </a:p>
        </p:txBody>
      </p:sp>
      <p:pic>
        <p:nvPicPr>
          <p:cNvPr id="21"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0696"/>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Resim 22">
            <a:extLst>
              <a:ext uri="{FF2B5EF4-FFF2-40B4-BE49-F238E27FC236}">
                <a16:creationId xmlns="" xmlns:a16="http://schemas.microsoft.com/office/drawing/2014/main" id="{3839B26E-1CB7-4D34-8965-DD147E96DB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8279" y="1131576"/>
            <a:ext cx="1953775" cy="1933168"/>
          </a:xfrm>
          <a:prstGeom prst="rect">
            <a:avLst/>
          </a:prstGeom>
          <a:ln>
            <a:noFill/>
          </a:ln>
          <a:effectLst>
            <a:softEdge rad="112500"/>
          </a:effectLst>
        </p:spPr>
      </p:pic>
      <p:pic>
        <p:nvPicPr>
          <p:cNvPr id="28" name="Resim 27">
            <a:extLst>
              <a:ext uri="{FF2B5EF4-FFF2-40B4-BE49-F238E27FC236}">
                <a16:creationId xmlns="" xmlns:a16="http://schemas.microsoft.com/office/drawing/2014/main" id="{D2B3B467-B7EE-4466-AD45-3C30C18467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5543" y="1138890"/>
            <a:ext cx="1914525" cy="177617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a:extLst>
              <a:ext uri="{FF2B5EF4-FFF2-40B4-BE49-F238E27FC236}">
                <a16:creationId xmlns="" xmlns:a16="http://schemas.microsoft.com/office/drawing/2014/main" id="{78D66074-4FC9-4393-961C-968BE0E43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 xmlns:a16="http://schemas.microsoft.com/office/drawing/2014/main" id="{A2804BA6-EB51-4903-8930-809F8D1B4661}"/>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Siyaset Bilimi ve Kamu Yönetimi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12" name="Resim 11"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54" y="990600"/>
            <a:ext cx="1752600" cy="2159120"/>
          </a:xfrm>
          <a:prstGeom prst="rect">
            <a:avLst/>
          </a:prstGeom>
        </p:spPr>
      </p:pic>
      <p:sp>
        <p:nvSpPr>
          <p:cNvPr id="13" name="Dikdörtgen 3">
            <a:extLst>
              <a:ext uri="{FF2B5EF4-FFF2-40B4-BE49-F238E27FC236}">
                <a16:creationId xmlns="" xmlns:a16="http://schemas.microsoft.com/office/drawing/2014/main" id="{A147F510-0822-4BE0-891D-32F11BA3C407}"/>
              </a:ext>
            </a:extLst>
          </p:cNvPr>
          <p:cNvSpPr>
            <a:spLocks noChangeArrowheads="1"/>
          </p:cNvSpPr>
          <p:nvPr/>
        </p:nvSpPr>
        <p:spPr bwMode="auto">
          <a:xfrm>
            <a:off x="3357929" y="3188714"/>
            <a:ext cx="191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Yusuf BAŞ</a:t>
            </a:r>
          </a:p>
        </p:txBody>
      </p:sp>
    </p:spTree>
    <p:extLst>
      <p:ext uri="{BB962C8B-B14F-4D97-AF65-F5344CB8AC3E}">
        <p14:creationId xmlns:p14="http://schemas.microsoft.com/office/powerpoint/2010/main" val="223057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Başlık 1">
            <a:extLst>
              <a:ext uri="{FF2B5EF4-FFF2-40B4-BE49-F238E27FC236}">
                <a16:creationId xmlns="" xmlns:a16="http://schemas.microsoft.com/office/drawing/2014/main" id="{A37E36AD-B101-4490-8610-0013FCDA7F99}"/>
              </a:ext>
            </a:extLst>
          </p:cNvPr>
          <p:cNvSpPr>
            <a:spLocks noGrp="1"/>
          </p:cNvSpPr>
          <p:nvPr>
            <p:ph type="ctrTitle"/>
          </p:nvPr>
        </p:nvSpPr>
        <p:spPr>
          <a:xfrm>
            <a:off x="762000" y="3810003"/>
            <a:ext cx="7772400" cy="1470025"/>
          </a:xfrm>
        </p:spPr>
        <p:txBody>
          <a:bodyPr/>
          <a:lstStyle/>
          <a:p>
            <a:r>
              <a:rPr lang="tr-TR" altLang="tr-TR" sz="6000" b="1" dirty="0">
                <a:solidFill>
                  <a:srgbClr val="C00000"/>
                </a:solidFill>
                <a:latin typeface="Times New Roman" panose="02020603050405020304" pitchFamily="18" charset="0"/>
                <a:cs typeface="Times New Roman" panose="02020603050405020304" pitchFamily="18" charset="0"/>
              </a:rPr>
              <a:t>ULUSLARARASI İLİŞKİLER BÖLÜMÜ</a:t>
            </a:r>
          </a:p>
        </p:txBody>
      </p:sp>
      <p:pic>
        <p:nvPicPr>
          <p:cNvPr id="49155" name="Picture 5" descr="C:\Users\hp\Desktop\yenilogo.png">
            <a:extLst>
              <a:ext uri="{FF2B5EF4-FFF2-40B4-BE49-F238E27FC236}">
                <a16:creationId xmlns="" xmlns:a16="http://schemas.microsoft.com/office/drawing/2014/main" id="{DC117E4F-84C8-489F-9F0F-DF4107370C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a:extLst>
              <a:ext uri="{FF2B5EF4-FFF2-40B4-BE49-F238E27FC236}">
                <a16:creationId xmlns="" xmlns:a16="http://schemas.microsoft.com/office/drawing/2014/main" id="{DCB94CE1-2418-45B7-B485-0F234DAF6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up 55">
            <a:extLst>
              <a:ext uri="{FF2B5EF4-FFF2-40B4-BE49-F238E27FC236}">
                <a16:creationId xmlns="" xmlns:a16="http://schemas.microsoft.com/office/drawing/2014/main" id="{44956A64-8D04-4DFE-8A52-33864FBA97CC}"/>
              </a:ext>
            </a:extLst>
          </p:cNvPr>
          <p:cNvGrpSpPr>
            <a:grpSpLocks/>
          </p:cNvGrpSpPr>
          <p:nvPr/>
        </p:nvGrpSpPr>
        <p:grpSpPr bwMode="auto">
          <a:xfrm>
            <a:off x="4648200" y="2092328"/>
            <a:ext cx="4343400" cy="3317875"/>
            <a:chOff x="4648200" y="1981200"/>
            <a:chExt cx="4343479" cy="3318613"/>
          </a:xfrm>
        </p:grpSpPr>
        <p:pic>
          <p:nvPicPr>
            <p:cNvPr id="7175" name="Resim 30">
              <a:extLst>
                <a:ext uri="{FF2B5EF4-FFF2-40B4-BE49-F238E27FC236}">
                  <a16:creationId xmlns="" xmlns:a16="http://schemas.microsoft.com/office/drawing/2014/main" id="{AF100E91-81A6-4625-93BF-41562E0354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088947"/>
              <a:ext cx="2035297" cy="307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Resim 31">
              <a:extLst>
                <a:ext uri="{FF2B5EF4-FFF2-40B4-BE49-F238E27FC236}">
                  <a16:creationId xmlns="" xmlns:a16="http://schemas.microsoft.com/office/drawing/2014/main" id="{1D1C9552-BAE5-4A10-B24B-A6546C2643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9130" y="2682157"/>
              <a:ext cx="488031" cy="49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Resim 32">
              <a:extLst>
                <a:ext uri="{FF2B5EF4-FFF2-40B4-BE49-F238E27FC236}">
                  <a16:creationId xmlns="" xmlns:a16="http://schemas.microsoft.com/office/drawing/2014/main" id="{033F956F-1314-4647-8712-0BF74DA0D8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75139" y="4706270"/>
              <a:ext cx="425401" cy="39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Resim 33">
              <a:extLst>
                <a:ext uri="{FF2B5EF4-FFF2-40B4-BE49-F238E27FC236}">
                  <a16:creationId xmlns="" xmlns:a16="http://schemas.microsoft.com/office/drawing/2014/main" id="{F52F2388-D5A2-4772-9074-4B0B50C1F22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4766" y="4003192"/>
              <a:ext cx="634441" cy="27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Resim 34">
              <a:extLst>
                <a:ext uri="{FF2B5EF4-FFF2-40B4-BE49-F238E27FC236}">
                  <a16:creationId xmlns="" xmlns:a16="http://schemas.microsoft.com/office/drawing/2014/main" id="{75EBC8E6-1774-4DF4-9E1D-308507DE01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49129" y="3245393"/>
              <a:ext cx="444743" cy="37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Resim 35">
              <a:extLst>
                <a:ext uri="{FF2B5EF4-FFF2-40B4-BE49-F238E27FC236}">
                  <a16:creationId xmlns="" xmlns:a16="http://schemas.microsoft.com/office/drawing/2014/main" id="{9CF79B91-DFB6-4278-9AD5-C8D35F9C3A1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9130" y="3671611"/>
              <a:ext cx="451412" cy="4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Resim 36">
              <a:extLst>
                <a:ext uri="{FF2B5EF4-FFF2-40B4-BE49-F238E27FC236}">
                  <a16:creationId xmlns="" xmlns:a16="http://schemas.microsoft.com/office/drawing/2014/main" id="{76AD2650-05C4-41A3-A9AA-43F9934DF51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85963" y="4418542"/>
              <a:ext cx="749535" cy="29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Resim 37">
              <a:extLst>
                <a:ext uri="{FF2B5EF4-FFF2-40B4-BE49-F238E27FC236}">
                  <a16:creationId xmlns="" xmlns:a16="http://schemas.microsoft.com/office/drawing/2014/main" id="{E3B16360-2B41-4078-B1FB-DC831F8ECDB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34766" y="3562962"/>
              <a:ext cx="565604" cy="23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Resim 38">
              <a:extLst>
                <a:ext uri="{FF2B5EF4-FFF2-40B4-BE49-F238E27FC236}">
                  <a16:creationId xmlns="" xmlns:a16="http://schemas.microsoft.com/office/drawing/2014/main" id="{927AC1BB-98C0-47E9-A0B0-DF65D43C15F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03648" y="4372554"/>
              <a:ext cx="222298" cy="22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Resim 39">
              <a:extLst>
                <a:ext uri="{FF2B5EF4-FFF2-40B4-BE49-F238E27FC236}">
                  <a16:creationId xmlns="" xmlns:a16="http://schemas.microsoft.com/office/drawing/2014/main" id="{56B407E9-39AA-42CD-803D-3522C361E38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49129" y="4177341"/>
              <a:ext cx="488031" cy="4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Resim 40">
              <a:extLst>
                <a:ext uri="{FF2B5EF4-FFF2-40B4-BE49-F238E27FC236}">
                  <a16:creationId xmlns="" xmlns:a16="http://schemas.microsoft.com/office/drawing/2014/main" id="{BD565229-47C9-4E2B-989B-2BDCA64B4A3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5963" y="4847698"/>
              <a:ext cx="780850" cy="35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Resim 41">
              <a:extLst>
                <a:ext uri="{FF2B5EF4-FFF2-40B4-BE49-F238E27FC236}">
                  <a16:creationId xmlns="" xmlns:a16="http://schemas.microsoft.com/office/drawing/2014/main" id="{83491727-03F1-40B1-AD43-8355A615752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15527" y="2903770"/>
              <a:ext cx="244105" cy="3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Resim 42">
              <a:extLst>
                <a:ext uri="{FF2B5EF4-FFF2-40B4-BE49-F238E27FC236}">
                  <a16:creationId xmlns="" xmlns:a16="http://schemas.microsoft.com/office/drawing/2014/main" id="{CFD415F5-45E6-4DCF-B7D5-3B38F9AEBC7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968221" y="3349095"/>
              <a:ext cx="340215" cy="34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Resim 43">
              <a:extLst>
                <a:ext uri="{FF2B5EF4-FFF2-40B4-BE49-F238E27FC236}">
                  <a16:creationId xmlns="" xmlns:a16="http://schemas.microsoft.com/office/drawing/2014/main" id="{1E7A88A0-2230-4700-B968-1E255B2C8CA2}"/>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015616" y="3815050"/>
              <a:ext cx="292819" cy="29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Resim 44">
              <a:extLst>
                <a:ext uri="{FF2B5EF4-FFF2-40B4-BE49-F238E27FC236}">
                  <a16:creationId xmlns="" xmlns:a16="http://schemas.microsoft.com/office/drawing/2014/main" id="{2BB3A780-C78C-4E7C-A1C3-9B9838A56B4F}"/>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015616" y="4226144"/>
              <a:ext cx="308077"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Resim 45">
              <a:extLst>
                <a:ext uri="{FF2B5EF4-FFF2-40B4-BE49-F238E27FC236}">
                  <a16:creationId xmlns="" xmlns:a16="http://schemas.microsoft.com/office/drawing/2014/main" id="{4B41CB67-05A9-43DE-8936-FA355F2D51AB}"/>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015616" y="4665372"/>
              <a:ext cx="295699" cy="29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Resim 46">
              <a:extLst>
                <a:ext uri="{FF2B5EF4-FFF2-40B4-BE49-F238E27FC236}">
                  <a16:creationId xmlns="" xmlns:a16="http://schemas.microsoft.com/office/drawing/2014/main" id="{D450CCC3-33E0-48C6-B0B1-AF0DC2C40EFB}"/>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54844" y="2651185"/>
              <a:ext cx="244015" cy="24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Resim 47">
              <a:extLst>
                <a:ext uri="{FF2B5EF4-FFF2-40B4-BE49-F238E27FC236}">
                  <a16:creationId xmlns="" xmlns:a16="http://schemas.microsoft.com/office/drawing/2014/main" id="{B774369E-F764-40C1-B396-F5868708099E}"/>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86790" y="3103672"/>
              <a:ext cx="260874" cy="2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Resim 48">
              <a:extLst>
                <a:ext uri="{FF2B5EF4-FFF2-40B4-BE49-F238E27FC236}">
                  <a16:creationId xmlns="" xmlns:a16="http://schemas.microsoft.com/office/drawing/2014/main" id="{ACE2B06E-4DB4-4779-A359-CEA75A6B1EC5}"/>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467156" y="3519201"/>
              <a:ext cx="280508" cy="28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Resim 49">
              <a:extLst>
                <a:ext uri="{FF2B5EF4-FFF2-40B4-BE49-F238E27FC236}">
                  <a16:creationId xmlns="" xmlns:a16="http://schemas.microsoft.com/office/drawing/2014/main" id="{C7DD0BA0-AC39-4C8A-BC9E-3AAA763B6C17}"/>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454844" y="3939109"/>
              <a:ext cx="268417" cy="26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Resim 50">
              <a:extLst>
                <a:ext uri="{FF2B5EF4-FFF2-40B4-BE49-F238E27FC236}">
                  <a16:creationId xmlns="" xmlns:a16="http://schemas.microsoft.com/office/drawing/2014/main" id="{6A985DE0-D635-4063-AE97-404F38ECEE41}"/>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168238" y="3129888"/>
              <a:ext cx="697301" cy="23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Dikdörtgen 51">
              <a:extLst>
                <a:ext uri="{FF2B5EF4-FFF2-40B4-BE49-F238E27FC236}">
                  <a16:creationId xmlns="" xmlns:a16="http://schemas.microsoft.com/office/drawing/2014/main" id="{2C49F102-3C42-48B0-9B7D-7D50AB5E5D15}"/>
                </a:ext>
              </a:extLst>
            </p:cNvPr>
            <p:cNvSpPr/>
            <p:nvPr/>
          </p:nvSpPr>
          <p:spPr>
            <a:xfrm>
              <a:off x="4648200" y="1981200"/>
              <a:ext cx="4343479" cy="3318613"/>
            </a:xfrm>
            <a:prstGeom prst="rect">
              <a:avLst/>
            </a:prstGeom>
            <a:solidFill>
              <a:schemeClr val="bg1">
                <a:alpha val="3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tr-TR">
                <a:latin typeface="Calibri" panose="020F0502020204030204" pitchFamily="34" charset="0"/>
                <a:cs typeface="Calibri" panose="020F0502020204030204" pitchFamily="34" charset="0"/>
              </a:endParaRPr>
            </a:p>
          </p:txBody>
        </p:sp>
      </p:grpSp>
      <p:sp>
        <p:nvSpPr>
          <p:cNvPr id="7172" name="Rectangle 5">
            <a:extLst>
              <a:ext uri="{FF2B5EF4-FFF2-40B4-BE49-F238E27FC236}">
                <a16:creationId xmlns="" xmlns:a16="http://schemas.microsoft.com/office/drawing/2014/main" id="{7F113725-1BB8-46B8-A335-850D7A41DB73}"/>
              </a:ext>
            </a:extLst>
          </p:cNvPr>
          <p:cNvSpPr txBox="1">
            <a:spLocks noChangeArrowheads="1"/>
          </p:cNvSpPr>
          <p:nvPr/>
        </p:nvSpPr>
        <p:spPr bwMode="auto">
          <a:xfrm>
            <a:off x="228603" y="5445128"/>
            <a:ext cx="865822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Char char="ü"/>
            </a:pPr>
            <a:r>
              <a:rPr lang="tr-TR" altLang="tr-TR" sz="1800" dirty="0">
                <a:latin typeface="Times New Roman" panose="02020603050405020304" pitchFamily="18" charset="0"/>
                <a:cs typeface="Times New Roman" panose="02020603050405020304" pitchFamily="18" charset="0"/>
              </a:rPr>
              <a:t>Her bölümün ders programında bulunan farklı ve çok sayıda disiplinler arası seçmeli dersleri ile öğrencilere istedikleri alanda uzmanlaşma imkanı sağlaması.</a:t>
            </a:r>
          </a:p>
          <a:p>
            <a:pPr algn="just" eaLnBrk="1" hangingPunct="1">
              <a:buFontTx/>
              <a:buNone/>
            </a:pPr>
            <a:endParaRPr lang="tr-TR" altLang="tr-TR" sz="2400" b="1" dirty="0">
              <a:solidFill>
                <a:srgbClr val="990000"/>
              </a:solidFill>
              <a:latin typeface="Calibri" panose="020F0502020204030204" pitchFamily="34" charset="0"/>
              <a:cs typeface="Calibri" panose="020F0502020204030204" pitchFamily="34" charset="0"/>
            </a:endParaRPr>
          </a:p>
        </p:txBody>
      </p:sp>
      <p:sp>
        <p:nvSpPr>
          <p:cNvPr id="7173" name="Rectangle 5">
            <a:extLst>
              <a:ext uri="{FF2B5EF4-FFF2-40B4-BE49-F238E27FC236}">
                <a16:creationId xmlns="" xmlns:a16="http://schemas.microsoft.com/office/drawing/2014/main" id="{4CCBAE4D-9200-435C-B540-4463C9F41700}"/>
              </a:ext>
            </a:extLst>
          </p:cNvPr>
          <p:cNvSpPr txBox="1">
            <a:spLocks noChangeArrowheads="1"/>
          </p:cNvSpPr>
          <p:nvPr/>
        </p:nvSpPr>
        <p:spPr bwMode="auto">
          <a:xfrm>
            <a:off x="76200" y="228603"/>
            <a:ext cx="8915400"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lnSpc>
                <a:spcPct val="150000"/>
              </a:lnSpc>
              <a:buNone/>
              <a:defRPr/>
            </a:pPr>
            <a:r>
              <a:rPr lang="tr-TR" altLang="tr-TR" sz="2400" b="1" dirty="0">
                <a:solidFill>
                  <a:srgbClr val="990000"/>
                </a:solidFill>
                <a:latin typeface="Calibri" panose="020F0502020204030204" pitchFamily="34" charset="0"/>
                <a:cs typeface="Calibri" panose="020F0502020204030204" pitchFamily="34" charset="0"/>
              </a:rPr>
              <a:t>	</a:t>
            </a:r>
            <a:r>
              <a:rPr lang="tr-TR" altLang="tr-TR" sz="2400" b="1" dirty="0">
                <a:solidFill>
                  <a:srgbClr val="990000"/>
                </a:solidFill>
                <a:latin typeface="Times New Roman" panose="02020603050405020304" pitchFamily="18" charset="0"/>
                <a:cs typeface="Times New Roman" panose="02020603050405020304" pitchFamily="18" charset="0"/>
              </a:rPr>
              <a:t>Neden İKÇÜ İktisadi ve İdari Bilimler Fakültesi?</a:t>
            </a:r>
          </a:p>
          <a:p>
            <a:pPr algn="just" eaLnBrk="1" hangingPunct="1">
              <a:lnSpc>
                <a:spcPct val="150000"/>
              </a:lnSpc>
              <a:buFont typeface="Wingdings" panose="05000000000000000000" pitchFamily="2" charset="2"/>
              <a:buChar char="ü"/>
              <a:defRPr/>
            </a:pPr>
            <a:endParaRPr lang="tr-TR" altLang="tr-TR" sz="2400" b="1" dirty="0">
              <a:solidFill>
                <a:srgbClr val="99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defRPr/>
            </a:pPr>
            <a:r>
              <a:rPr lang="tr-TR" altLang="tr-TR" sz="1800" dirty="0">
                <a:latin typeface="Times New Roman" panose="02020603050405020304" pitchFamily="18" charset="0"/>
                <a:cs typeface="Times New Roman" panose="02020603050405020304" pitchFamily="18" charset="0"/>
              </a:rPr>
              <a:t>Atatürk Organize Sanayi Bölgesi ile iç içe bir konumda bulunması ve ortak projeler üretmeye ve bu bölgedeki işletmelere işgücü yetiştirme olanaklarına sahip olması.</a:t>
            </a:r>
          </a:p>
        </p:txBody>
      </p:sp>
      <p:sp>
        <p:nvSpPr>
          <p:cNvPr id="7174" name="Metin kutusu 53">
            <a:extLst>
              <a:ext uri="{FF2B5EF4-FFF2-40B4-BE49-F238E27FC236}">
                <a16:creationId xmlns="" xmlns:a16="http://schemas.microsoft.com/office/drawing/2014/main" id="{D4360321-7397-4B70-83DD-FA819B932CFC}"/>
              </a:ext>
            </a:extLst>
          </p:cNvPr>
          <p:cNvSpPr txBox="1">
            <a:spLocks noChangeArrowheads="1"/>
          </p:cNvSpPr>
          <p:nvPr/>
        </p:nvSpPr>
        <p:spPr bwMode="auto">
          <a:xfrm>
            <a:off x="228600" y="3219452"/>
            <a:ext cx="441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tr-TR" altLang="tr-TR" sz="1800">
                <a:latin typeface="Times New Roman" panose="02020603050405020304" pitchFamily="18" charset="0"/>
                <a:cs typeface="Times New Roman" panose="02020603050405020304" pitchFamily="18" charset="0"/>
              </a:rPr>
              <a:t>Yurtiçi ve yurtdışında üst düzey farklı üniversitelerinde yetişmiş, alanında uzman ve genç kadro yapısı.</a:t>
            </a:r>
          </a:p>
          <a:p>
            <a:pPr eaLnBrk="1" hangingPunct="1">
              <a:spcBef>
                <a:spcPct val="0"/>
              </a:spcBef>
              <a:buFont typeface="Wingdings" panose="05000000000000000000" pitchFamily="2" charset="2"/>
              <a:buChar char="ü"/>
            </a:pPr>
            <a:endParaRPr lang="tr-TR" altLang="tr-TR" sz="1800">
              <a:latin typeface="Times New Roman" panose="02020603050405020304" pitchFamily="18" charset="0"/>
              <a:cs typeface="Times New Roman" panose="02020603050405020304" pitchFamily="18" charset="0"/>
            </a:endParaRPr>
          </a:p>
        </p:txBody>
      </p:sp>
      <p:sp>
        <p:nvSpPr>
          <p:cNvPr id="5" name="Veri Yer Tutucusu 4"/>
          <p:cNvSpPr>
            <a:spLocks noGrp="1"/>
          </p:cNvSpPr>
          <p:nvPr>
            <p:ph type="dt" sz="half" idx="10"/>
          </p:nvPr>
        </p:nvSpPr>
        <p:spPr>
          <a:xfrm>
            <a:off x="7486035" y="6514375"/>
            <a:ext cx="1629393" cy="286188"/>
          </a:xfrm>
        </p:spPr>
        <p:txBody>
          <a:bodyPr/>
          <a:lstStyle/>
          <a:p>
            <a:pPr>
              <a:defRPr/>
            </a:pPr>
            <a:fld id="{BCD827D6-693F-4590-BF63-165574AE8FE3}" type="datetime8">
              <a:rPr lang="tr-TR" smtClean="0"/>
              <a:t>12.11.2024 11:11</a:t>
            </a:fld>
            <a:endParaRPr lang="tr-TR" dirty="0"/>
          </a:p>
        </p:txBody>
      </p:sp>
      <p:pic>
        <p:nvPicPr>
          <p:cNvPr id="30"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0338"/>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 xmlns:a16="http://schemas.microsoft.com/office/drawing/2014/main" id="{E3F0EADB-F154-4881-8D0C-7276EC92B503}"/>
              </a:ext>
            </a:extLst>
          </p:cNvPr>
          <p:cNvSpPr>
            <a:spLocks noGrp="1" noChangeArrowheads="1"/>
          </p:cNvSpPr>
          <p:nvPr>
            <p:ph type="body" sz="half" idx="2"/>
          </p:nvPr>
        </p:nvSpPr>
        <p:spPr>
          <a:xfrm>
            <a:off x="228600" y="76200"/>
            <a:ext cx="8686800" cy="6096000"/>
          </a:xfrm>
        </p:spPr>
        <p:txBody>
          <a:bodyPr/>
          <a:lstStyle/>
          <a:p>
            <a:pPr marL="0" indent="0" algn="ctr" eaLnBrk="1" hangingPunct="1">
              <a:buNone/>
            </a:pPr>
            <a:r>
              <a:rPr lang="tr-TR" altLang="tr-TR" b="1" dirty="0">
                <a:solidFill>
                  <a:srgbClr val="990000"/>
                </a:solidFill>
                <a:latin typeface="Times New Roman" panose="02020603050405020304" pitchFamily="18" charset="0"/>
                <a:cs typeface="Times New Roman" panose="02020603050405020304" pitchFamily="18" charset="0"/>
              </a:rPr>
              <a:t>Uluslararası İlişkiler Bölümü Eğitim Kapsamı</a:t>
            </a:r>
            <a:endParaRPr lang="tr-TR" altLang="tr-TR" dirty="0">
              <a:latin typeface="Times New Roman" panose="02020603050405020304" pitchFamily="18" charset="0"/>
              <a:cs typeface="Times New Roman" panose="02020603050405020304" pitchFamily="18" charset="0"/>
            </a:endParaRP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Bölümümüz bünyesinde Uluslararası İlişkiler ve Avrupa Birliği, Siyasi Tarih ve  Devletler Hukuku olmak üzere 4 adet Anabilim Dalı bulunmaktadır. </a:t>
            </a:r>
          </a:p>
          <a:p>
            <a:pPr marL="0" indent="0" algn="just">
              <a:buClr>
                <a:schemeClr val="tx1"/>
              </a:buClr>
              <a:buFont typeface="Wingdings" panose="05000000000000000000" pitchFamily="2" charset="2"/>
              <a:buChar char="§"/>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Lisans ve yüksek lisans derslerinde bölge araştırmalarına özel bir önem verilmekte, Avrupa'nın yanı sıra Ortadoğu, Kafkasya, Orta Asya, ABD, Doğu Avrupa ve Balkanlar ile Üçüncü Dünya Ülkeleri konularında ders ve araştırma düzeyinde faaliyetler yapılmaktadır.</a:t>
            </a: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Uluslararası İlişkiler Teorileri, Siyasi Tarih, Uluslararası Örgütler, Uluslararası Hukuk, Dış Politika Analizi vb. gibi temel derslerle öğrencilerimize uluslararası ilişkiler alanında sağlam bir altyapı sağlanmaktadır</a:t>
            </a:r>
            <a:r>
              <a:rPr lang="tr-TR" altLang="tr-TR" sz="1600" dirty="0">
                <a:latin typeface="Calibri" panose="020F0502020204030204" pitchFamily="34" charset="0"/>
                <a:cs typeface="Calibri" panose="020F0502020204030204" pitchFamily="34" charset="0"/>
              </a:rPr>
              <a:t>. </a:t>
            </a:r>
            <a:r>
              <a:rPr lang="tr-TR" altLang="tr-TR" sz="1600" dirty="0">
                <a:latin typeface="Times New Roman" panose="02020603050405020304" pitchFamily="18" charset="0"/>
                <a:cs typeface="Times New Roman" panose="02020603050405020304" pitchFamily="18" charset="0"/>
              </a:rPr>
              <a:t>Bölümümüz, 2024 yılı itibariyle </a:t>
            </a:r>
            <a:r>
              <a:rPr lang="tr-TR" altLang="tr-TR" sz="1600" b="1" u="sng" dirty="0">
                <a:solidFill>
                  <a:srgbClr val="FF0000"/>
                </a:solidFill>
                <a:latin typeface="Times New Roman" panose="02020603050405020304" pitchFamily="18" charset="0"/>
                <a:cs typeface="Times New Roman" panose="02020603050405020304" pitchFamily="18" charset="0"/>
              </a:rPr>
              <a:t>%100 İngilizce </a:t>
            </a:r>
            <a:r>
              <a:rPr lang="tr-TR" altLang="tr-TR" sz="1600" dirty="0">
                <a:latin typeface="Times New Roman" panose="02020603050405020304" pitchFamily="18" charset="0"/>
                <a:cs typeface="Times New Roman" panose="02020603050405020304" pitchFamily="18" charset="0"/>
              </a:rPr>
              <a:t>programıyla öğrenim hayatına devam etmektedir.</a:t>
            </a:r>
            <a:endParaRPr lang="tr-TR" altLang="tr-TR" sz="1600" dirty="0">
              <a:latin typeface="Calibri" panose="020F0502020204030204" pitchFamily="34" charset="0"/>
              <a:cs typeface="Calibri" panose="020F0502020204030204" pitchFamily="34"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a:p>
            <a:pPr marL="0" indent="0" algn="just">
              <a:buClr>
                <a:schemeClr val="tx1"/>
              </a:buClr>
              <a:buNone/>
            </a:pPr>
            <a:r>
              <a:rPr lang="tr-TR" altLang="tr-TR" sz="1600" b="1" u="sng" dirty="0">
                <a:solidFill>
                  <a:srgbClr val="990000"/>
                </a:solidFill>
                <a:latin typeface="Times New Roman" panose="02020603050405020304" pitchFamily="18" charset="0"/>
                <a:cs typeface="Times New Roman" panose="02020603050405020304" pitchFamily="18" charset="0"/>
              </a:rPr>
              <a:t>Anabilim Dallarımız</a:t>
            </a:r>
          </a:p>
          <a:p>
            <a:pPr marL="0" indent="0" algn="just">
              <a:buClr>
                <a:schemeClr val="tx1"/>
              </a:buClr>
              <a:buNone/>
            </a:pPr>
            <a:endParaRPr lang="tr-TR" altLang="tr-TR" sz="1600" b="1" u="sng" dirty="0">
              <a:solidFill>
                <a:srgbClr val="990000"/>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Uluslararası İlişkiler ve Avrupa Birliği </a:t>
            </a:r>
          </a:p>
          <a:p>
            <a:pPr marL="0" indent="0">
              <a:buNone/>
            </a:pPr>
            <a:r>
              <a:rPr lang="tr-TR" altLang="tr-TR" sz="1600" dirty="0">
                <a:latin typeface="Times New Roman" panose="02020603050405020304" pitchFamily="18" charset="0"/>
                <a:cs typeface="Times New Roman" panose="02020603050405020304" pitchFamily="18" charset="0"/>
              </a:rPr>
              <a:t>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Siyasi Tarih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Devletler Hukuku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Avrupa Birliği Hukuku Anabilim Dalı</a:t>
            </a: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p:txBody>
      </p:sp>
      <p:pic>
        <p:nvPicPr>
          <p:cNvPr id="52227" name="Picture 5">
            <a:extLst>
              <a:ext uri="{FF2B5EF4-FFF2-40B4-BE49-F238E27FC236}">
                <a16:creationId xmlns="" xmlns:a16="http://schemas.microsoft.com/office/drawing/2014/main" id="{2F029241-BF0C-42DD-BBD3-0E2411ABC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 xmlns:a16="http://schemas.microsoft.com/office/drawing/2014/main" id="{CD46B8AA-6912-4122-9D9C-0966BEB4E55D}"/>
              </a:ext>
            </a:extLst>
          </p:cNvPr>
          <p:cNvSpPr txBox="1"/>
          <p:nvPr/>
        </p:nvSpPr>
        <p:spPr>
          <a:xfrm>
            <a:off x="4495800" y="4038602"/>
            <a:ext cx="4267200" cy="1298817"/>
          </a:xfrm>
          <a:prstGeom prst="rect">
            <a:avLst/>
          </a:prstGeom>
          <a:noFill/>
        </p:spPr>
        <p:txBody>
          <a:bodyPr>
            <a:spAutoFit/>
          </a:bodyPr>
          <a:lstStyle/>
          <a:p>
            <a:pPr eaLnBrk="1" hangingPunct="1">
              <a:lnSpc>
                <a:spcPct val="90000"/>
              </a:lnSpc>
              <a:defRPr/>
            </a:pPr>
            <a:r>
              <a:rPr lang="tr-TR" altLang="tr-TR" sz="1600" b="1" u="sng" dirty="0">
                <a:solidFill>
                  <a:srgbClr val="990000"/>
                </a:solidFill>
                <a:latin typeface="Times New Roman" panose="02020603050405020304" pitchFamily="18" charset="0"/>
                <a:cs typeface="Times New Roman" panose="02020603050405020304" pitchFamily="18" charset="0"/>
              </a:rPr>
              <a:t>Lisansüstü Programlarımız</a:t>
            </a:r>
          </a:p>
          <a:p>
            <a:pPr eaLnBrk="1" hangingPunct="1">
              <a:defRPr/>
            </a:pPr>
            <a:endParaRPr lang="tr-TR" altLang="tr-TR" sz="1600" b="1" u="sng" dirty="0">
              <a:solidFill>
                <a:srgbClr val="990000"/>
              </a:solidFill>
              <a:latin typeface="Times New Roman" panose="02020603050405020304" pitchFamily="18" charset="0"/>
              <a:cs typeface="Times New Roman" panose="02020603050405020304" pitchFamily="18" charset="0"/>
            </a:endParaRP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Uluslararası İlişkiler Tezli Yüksek Lisans</a:t>
            </a: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Uluslararası İlişkiler Tezsiz Yüksek Lisans</a:t>
            </a: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Uluslararası İlişkiler Doktora</a:t>
            </a:r>
          </a:p>
        </p:txBody>
      </p:sp>
      <p:sp>
        <p:nvSpPr>
          <p:cNvPr id="6" name="Veri Yer Tutucusu 5"/>
          <p:cNvSpPr>
            <a:spLocks noGrp="1"/>
          </p:cNvSpPr>
          <p:nvPr>
            <p:ph type="dt" sz="half" idx="10"/>
          </p:nvPr>
        </p:nvSpPr>
        <p:spPr>
          <a:xfrm>
            <a:off x="7467600" y="6553203"/>
            <a:ext cx="1676400" cy="315913"/>
          </a:xfrm>
        </p:spPr>
        <p:txBody>
          <a:bodyPr/>
          <a:lstStyle/>
          <a:p>
            <a:pPr>
              <a:defRPr/>
            </a:pPr>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 xmlns:a16="http://schemas.microsoft.com/office/drawing/2014/main" id="{C404DFD7-A8DB-47D7-B606-E3E4419ECB2E}"/>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İlişkiler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54277" name="Picture 5">
            <a:extLst>
              <a:ext uri="{FF2B5EF4-FFF2-40B4-BE49-F238E27FC236}">
                <a16:creationId xmlns="" xmlns:a16="http://schemas.microsoft.com/office/drawing/2014/main" id="{30CEDFE4-3443-4BA0-9F2E-A65736446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890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a:extLst>
              <a:ext uri="{FF2B5EF4-FFF2-40B4-BE49-F238E27FC236}">
                <a16:creationId xmlns="" xmlns:a16="http://schemas.microsoft.com/office/drawing/2014/main" id="{FA2FD88D-1FA3-477A-993E-C818AF1169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0062" y="1019015"/>
            <a:ext cx="2072751" cy="2079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4281" name="Dikdörtgen 4">
            <a:extLst>
              <a:ext uri="{FF2B5EF4-FFF2-40B4-BE49-F238E27FC236}">
                <a16:creationId xmlns="" xmlns:a16="http://schemas.microsoft.com/office/drawing/2014/main" id="{CE30E895-61BC-4F12-9F93-0653173B258C}"/>
              </a:ext>
            </a:extLst>
          </p:cNvPr>
          <p:cNvSpPr>
            <a:spLocks noChangeArrowheads="1"/>
          </p:cNvSpPr>
          <p:nvPr/>
        </p:nvSpPr>
        <p:spPr bwMode="auto">
          <a:xfrm>
            <a:off x="457201" y="2906066"/>
            <a:ext cx="2185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Prof. Dr.</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Sedef EYLEMER</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BÖLÜM BAŞKANI</a:t>
            </a:r>
          </a:p>
        </p:txBody>
      </p:sp>
      <p:pic>
        <p:nvPicPr>
          <p:cNvPr id="4" name="Resim 3">
            <a:extLst>
              <a:ext uri="{FF2B5EF4-FFF2-40B4-BE49-F238E27FC236}">
                <a16:creationId xmlns="" xmlns:a16="http://schemas.microsoft.com/office/drawing/2014/main" id="{FCCE4DBC-96AC-438A-B134-6E250F461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546" y="3695596"/>
            <a:ext cx="2049464" cy="1946995"/>
          </a:xfrm>
          <a:prstGeom prst="rect">
            <a:avLst/>
          </a:prstGeom>
          <a:ln>
            <a:noFill/>
          </a:ln>
          <a:effectLst>
            <a:softEdge rad="112500"/>
          </a:effectLst>
        </p:spPr>
      </p:pic>
      <p:pic>
        <p:nvPicPr>
          <p:cNvPr id="19" name="Picture 19">
            <a:extLst>
              <a:ext uri="{FF2B5EF4-FFF2-40B4-BE49-F238E27FC236}">
                <a16:creationId xmlns="" xmlns:a16="http://schemas.microsoft.com/office/drawing/2014/main" id="{53BEAF3F-EA41-41BE-AFD1-8DD2FC3C8B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411658" y="3684259"/>
            <a:ext cx="2052067" cy="2056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 xmlns:a16="http://schemas.microsoft.com/office/drawing/2014/main" id="{7641983A-EB4F-45F8-B7D2-D0F07D625A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4662" y="3695596"/>
            <a:ext cx="2077859" cy="2082427"/>
          </a:xfrm>
          <a:prstGeom prst="rect">
            <a:avLst/>
          </a:prstGeom>
          <a:ln>
            <a:noFill/>
          </a:ln>
          <a:effectLst>
            <a:softEdge rad="112500"/>
          </a:effectLst>
        </p:spPr>
      </p:pic>
      <p:sp>
        <p:nvSpPr>
          <p:cNvPr id="8" name="Veri Yer Tutucusu 7"/>
          <p:cNvSpPr>
            <a:spLocks noGrp="1"/>
          </p:cNvSpPr>
          <p:nvPr>
            <p:ph type="dt" sz="half" idx="10"/>
          </p:nvPr>
        </p:nvSpPr>
        <p:spPr>
          <a:xfrm>
            <a:off x="7367353" y="6532393"/>
            <a:ext cx="1710259" cy="378619"/>
          </a:xfrm>
        </p:spPr>
        <p:txBody>
          <a:bodyPr/>
          <a:lstStyle/>
          <a:p>
            <a:pPr>
              <a:defRPr/>
            </a:pPr>
            <a:fld id="{B71C3872-5986-43D6-8DF0-0E9348920804}" type="datetime8">
              <a:rPr lang="tr-TR" smtClean="0"/>
              <a:t>12.11.2024 11:11</a:t>
            </a:fld>
            <a:endParaRPr lang="tr-TR" dirty="0"/>
          </a:p>
        </p:txBody>
      </p:sp>
      <p:sp>
        <p:nvSpPr>
          <p:cNvPr id="2" name="Dikdörtgen 1"/>
          <p:cNvSpPr/>
          <p:nvPr/>
        </p:nvSpPr>
        <p:spPr>
          <a:xfrm>
            <a:off x="5081353" y="5683094"/>
            <a:ext cx="4572000" cy="738664"/>
          </a:xfrm>
          <a:prstGeom prst="rect">
            <a:avLst/>
          </a:prstGeom>
        </p:spPr>
        <p:txBody>
          <a:bodyPr>
            <a:spAutoFit/>
          </a:bodyPr>
          <a:lstStyle/>
          <a:p>
            <a:pPr algn="ctr" eaLnBrk="1" hangingPunct="1">
              <a:buFontTx/>
              <a:buNone/>
              <a:defRPr/>
            </a:pPr>
            <a:r>
              <a:rPr lang="tr-TR" altLang="tr-TR" sz="1400" b="1" dirty="0">
                <a:latin typeface="Times New Roman" panose="02020603050405020304" pitchFamily="18" charset="0"/>
                <a:cs typeface="Times New Roman" panose="02020603050405020304" pitchFamily="18" charset="0"/>
              </a:rPr>
              <a:t>Prof. Dr.</a:t>
            </a:r>
            <a:r>
              <a:rPr lang="tr-TR" altLang="tr-TR" sz="1400" b="1" kern="0" dirty="0">
                <a:latin typeface="Times New Roman" panose="02020603050405020304" pitchFamily="18" charset="0"/>
                <a:cs typeface="Times New Roman" panose="02020603050405020304" pitchFamily="18" charset="0"/>
              </a:rPr>
              <a:t> </a:t>
            </a:r>
          </a:p>
          <a:p>
            <a:pPr algn="ctr" eaLnBrk="1" hangingPunct="1">
              <a:buFontTx/>
              <a:buNone/>
              <a:defRPr/>
            </a:pPr>
            <a:r>
              <a:rPr lang="tr-TR" altLang="tr-TR" sz="1400" b="1" dirty="0">
                <a:latin typeface="Times New Roman" panose="02020603050405020304" pitchFamily="18" charset="0"/>
                <a:cs typeface="Times New Roman" panose="02020603050405020304" pitchFamily="18" charset="0"/>
              </a:rPr>
              <a:t>Uğur Burç YILDIZ</a:t>
            </a:r>
          </a:p>
          <a:p>
            <a:pPr algn="ctr" eaLnBrk="1" hangingPunct="1">
              <a:buFontTx/>
              <a:buNone/>
              <a:defRPr/>
            </a:pPr>
            <a:r>
              <a:rPr lang="tr-TR" altLang="tr-TR" sz="1400" b="1" kern="0" dirty="0">
                <a:latin typeface="Times New Roman" panose="02020603050405020304" pitchFamily="18" charset="0"/>
                <a:cs typeface="Times New Roman" panose="02020603050405020304" pitchFamily="18" charset="0"/>
              </a:rPr>
              <a:t>Avrupa Birliği Hukuku ABD Başkanı</a:t>
            </a:r>
          </a:p>
        </p:txBody>
      </p:sp>
      <p:sp>
        <p:nvSpPr>
          <p:cNvPr id="29" name="Dikdörtgen 4">
            <a:extLst>
              <a:ext uri="{FF2B5EF4-FFF2-40B4-BE49-F238E27FC236}">
                <a16:creationId xmlns="" xmlns:a16="http://schemas.microsoft.com/office/drawing/2014/main" id="{CE30E895-61BC-4F12-9F93-0653173B258C}"/>
              </a:ext>
            </a:extLst>
          </p:cNvPr>
          <p:cNvSpPr>
            <a:spLocks noChangeArrowheads="1"/>
          </p:cNvSpPr>
          <p:nvPr/>
        </p:nvSpPr>
        <p:spPr bwMode="auto">
          <a:xfrm>
            <a:off x="-9050" y="5495030"/>
            <a:ext cx="3524187"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4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400" b="1" dirty="0">
                <a:latin typeface="Times New Roman" panose="02020603050405020304" pitchFamily="18" charset="0"/>
                <a:cs typeface="Times New Roman" panose="02020603050405020304" pitchFamily="18" charset="0"/>
              </a:rPr>
              <a:t>Nesrin DEMİR</a:t>
            </a:r>
          </a:p>
          <a:p>
            <a:pPr algn="ctr" eaLnBrk="1" hangingPunct="1">
              <a:buFontTx/>
              <a:buNone/>
            </a:pPr>
            <a:r>
              <a:rPr lang="tr-TR" altLang="tr-TR" sz="1400" b="1" dirty="0">
                <a:latin typeface="Times New Roman" panose="02020603050405020304" pitchFamily="18" charset="0"/>
                <a:cs typeface="Times New Roman" panose="02020603050405020304" pitchFamily="18" charset="0"/>
              </a:rPr>
              <a:t>Uluslararası İlişkiler ve Avrupa Birliği</a:t>
            </a:r>
          </a:p>
          <a:p>
            <a:pPr algn="ctr" eaLnBrk="1" hangingPunct="1">
              <a:buFontTx/>
              <a:buNone/>
            </a:pPr>
            <a:r>
              <a:rPr lang="tr-TR" altLang="tr-TR" sz="1400" b="1" dirty="0">
                <a:latin typeface="Times New Roman" panose="02020603050405020304" pitchFamily="18" charset="0"/>
                <a:cs typeface="Times New Roman" panose="02020603050405020304" pitchFamily="18" charset="0"/>
              </a:rPr>
              <a:t>ABD Başkanı</a:t>
            </a:r>
          </a:p>
        </p:txBody>
      </p:sp>
      <p:sp>
        <p:nvSpPr>
          <p:cNvPr id="6" name="Dikdörtgen 5"/>
          <p:cNvSpPr/>
          <p:nvPr/>
        </p:nvSpPr>
        <p:spPr>
          <a:xfrm>
            <a:off x="2286000" y="5709600"/>
            <a:ext cx="4572000" cy="738664"/>
          </a:xfrm>
          <a:prstGeom prst="rect">
            <a:avLst/>
          </a:prstGeom>
        </p:spPr>
        <p:txBody>
          <a:bodyPr>
            <a:spAutoFit/>
          </a:bodyPr>
          <a:lstStyle/>
          <a:p>
            <a:pPr algn="ctr" eaLnBrk="1" hangingPunct="1">
              <a:buFontTx/>
              <a:buNone/>
              <a:defRPr/>
            </a:pPr>
            <a:r>
              <a:rPr lang="tr-TR" altLang="tr-TR" sz="1400" b="1" kern="0" dirty="0">
                <a:latin typeface="Times New Roman" panose="02020603050405020304" pitchFamily="18" charset="0"/>
                <a:cs typeface="Times New Roman" panose="02020603050405020304" pitchFamily="18" charset="0"/>
              </a:rPr>
              <a:t>Prof. Dr. Makbule Didem </a:t>
            </a:r>
          </a:p>
          <a:p>
            <a:pPr algn="ctr" eaLnBrk="1" hangingPunct="1">
              <a:buFontTx/>
              <a:buNone/>
              <a:defRPr/>
            </a:pPr>
            <a:r>
              <a:rPr lang="tr-TR" altLang="tr-TR" sz="1400" b="1" kern="0" dirty="0">
                <a:latin typeface="Times New Roman" panose="02020603050405020304" pitchFamily="18" charset="0"/>
                <a:cs typeface="Times New Roman" panose="02020603050405020304" pitchFamily="18" charset="0"/>
              </a:rPr>
              <a:t>BUHARİ</a:t>
            </a:r>
          </a:p>
          <a:p>
            <a:pPr algn="ctr" eaLnBrk="1" hangingPunct="1">
              <a:buFontTx/>
              <a:buNone/>
              <a:defRPr/>
            </a:pPr>
            <a:r>
              <a:rPr lang="tr-TR" altLang="tr-TR" sz="1400" b="1" kern="0" dirty="0">
                <a:latin typeface="Times New Roman" panose="02020603050405020304" pitchFamily="18" charset="0"/>
                <a:cs typeface="Times New Roman" panose="02020603050405020304" pitchFamily="18" charset="0"/>
              </a:rPr>
              <a:t>Siyasi Tarih ABD Başkanı</a:t>
            </a:r>
          </a:p>
        </p:txBody>
      </p:sp>
      <p:pic>
        <p:nvPicPr>
          <p:cNvPr id="3" name="Resim 2" descr="Ekran Kırpm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682" y="1087383"/>
            <a:ext cx="1937753" cy="1964355"/>
          </a:xfrm>
          <a:prstGeom prst="rect">
            <a:avLst/>
          </a:prstGeom>
          <a:ln>
            <a:noFill/>
          </a:ln>
          <a:effectLst>
            <a:softEdge rad="112500"/>
          </a:effectLst>
        </p:spPr>
      </p:pic>
      <p:sp>
        <p:nvSpPr>
          <p:cNvPr id="20" name="Dikdörtgen 3">
            <a:extLst>
              <a:ext uri="{FF2B5EF4-FFF2-40B4-BE49-F238E27FC236}">
                <a16:creationId xmlns="" xmlns:a16="http://schemas.microsoft.com/office/drawing/2014/main" id="{BC2ED61D-FE28-4B7B-B80E-00A0F348D051}"/>
              </a:ext>
            </a:extLst>
          </p:cNvPr>
          <p:cNvSpPr>
            <a:spLocks noChangeArrowheads="1"/>
          </p:cNvSpPr>
          <p:nvPr/>
        </p:nvSpPr>
        <p:spPr bwMode="auto">
          <a:xfrm>
            <a:off x="3271895" y="2918391"/>
            <a:ext cx="24509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Tuğçe ERSOY CEYLAN</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pic>
        <p:nvPicPr>
          <p:cNvPr id="21" name="Picture 13">
            <a:extLst>
              <a:ext uri="{FF2B5EF4-FFF2-40B4-BE49-F238E27FC236}">
                <a16:creationId xmlns="" xmlns:a16="http://schemas.microsoft.com/office/drawing/2014/main" id="{40F35D1D-60C9-4E19-82DD-E77BD91166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10668" y="1050623"/>
            <a:ext cx="2024015" cy="2095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Dikdörtgen 2">
            <a:extLst>
              <a:ext uri="{FF2B5EF4-FFF2-40B4-BE49-F238E27FC236}">
                <a16:creationId xmlns="" xmlns:a16="http://schemas.microsoft.com/office/drawing/2014/main" id="{8C8C3C05-66F5-47A1-AE8C-4A055F16EBA9}"/>
              </a:ext>
            </a:extLst>
          </p:cNvPr>
          <p:cNvSpPr>
            <a:spLocks noChangeArrowheads="1"/>
          </p:cNvSpPr>
          <p:nvPr/>
        </p:nvSpPr>
        <p:spPr bwMode="auto">
          <a:xfrm>
            <a:off x="5795783" y="3012227"/>
            <a:ext cx="32435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Nihal KIRKPINAR ÖZSOY</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pic>
        <p:nvPicPr>
          <p:cNvPr id="1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 y="645604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 xmlns:a16="http://schemas.microsoft.com/office/drawing/2014/main" id="{ABB0743C-34EC-45B7-BBB4-820FB3B5DE6B}"/>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İlişkiler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55299"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 xmlns:a16="http://schemas.microsoft.com/office/drawing/2014/main" id="{3C9CE821-2B5C-4DE8-B3C4-B5EFFB30AC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8286" y="3857969"/>
            <a:ext cx="1981199" cy="21039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3">
            <a:extLst>
              <a:ext uri="{FF2B5EF4-FFF2-40B4-BE49-F238E27FC236}">
                <a16:creationId xmlns="" xmlns:a16="http://schemas.microsoft.com/office/drawing/2014/main" id="{C4C2C4B4-A080-45D2-9FC2-0540DE1768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5001" y="3857969"/>
            <a:ext cx="1941143" cy="2053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5302" name="Dikdörtgen 2">
            <a:extLst>
              <a:ext uri="{FF2B5EF4-FFF2-40B4-BE49-F238E27FC236}">
                <a16:creationId xmlns="" xmlns:a16="http://schemas.microsoft.com/office/drawing/2014/main" id="{36C2247B-A15A-4EC6-822A-074BAE2A3BCD}"/>
              </a:ext>
            </a:extLst>
          </p:cNvPr>
          <p:cNvSpPr>
            <a:spLocks noChangeArrowheads="1"/>
          </p:cNvSpPr>
          <p:nvPr/>
        </p:nvSpPr>
        <p:spPr bwMode="auto">
          <a:xfrm>
            <a:off x="4098869" y="5774924"/>
            <a:ext cx="1604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Melis EROĞLU</a:t>
            </a:r>
            <a:endParaRPr lang="tr-TR" altLang="en-US" sz="1600" b="1" dirty="0">
              <a:latin typeface="Times New Roman" panose="02020603050405020304" pitchFamily="18" charset="0"/>
              <a:cs typeface="Times New Roman" panose="02020603050405020304" pitchFamily="18" charset="0"/>
            </a:endParaRPr>
          </a:p>
        </p:txBody>
      </p:sp>
      <p:sp>
        <p:nvSpPr>
          <p:cNvPr id="55303" name="Dikdörtgen 4">
            <a:extLst>
              <a:ext uri="{FF2B5EF4-FFF2-40B4-BE49-F238E27FC236}">
                <a16:creationId xmlns="" xmlns:a16="http://schemas.microsoft.com/office/drawing/2014/main" id="{4C12F58A-529B-41C2-8C49-370D966CC2CA}"/>
              </a:ext>
            </a:extLst>
          </p:cNvPr>
          <p:cNvSpPr>
            <a:spLocks noChangeArrowheads="1"/>
          </p:cNvSpPr>
          <p:nvPr/>
        </p:nvSpPr>
        <p:spPr bwMode="auto">
          <a:xfrm>
            <a:off x="982940" y="5798865"/>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Öğretim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Semi ERTAN</a:t>
            </a:r>
          </a:p>
        </p:txBody>
      </p:sp>
      <p:pic>
        <p:nvPicPr>
          <p:cNvPr id="7" name="Resim 6">
            <a:extLst>
              <a:ext uri="{FF2B5EF4-FFF2-40B4-BE49-F238E27FC236}">
                <a16:creationId xmlns="" xmlns:a16="http://schemas.microsoft.com/office/drawing/2014/main" id="{69D920EB-D78B-4E4A-8E93-DEA05D2D81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9001" y="3857969"/>
            <a:ext cx="1779203" cy="1944113"/>
          </a:xfrm>
          <a:prstGeom prst="rect">
            <a:avLst/>
          </a:prstGeom>
          <a:ln>
            <a:noFill/>
          </a:ln>
          <a:effectLst>
            <a:softEdge rad="112500"/>
          </a:effectLst>
        </p:spPr>
      </p:pic>
      <p:sp>
        <p:nvSpPr>
          <p:cNvPr id="55311" name="Dikdörtgen 2">
            <a:extLst>
              <a:ext uri="{FF2B5EF4-FFF2-40B4-BE49-F238E27FC236}">
                <a16:creationId xmlns="" xmlns:a16="http://schemas.microsoft.com/office/drawing/2014/main" id="{C87952DA-CA6D-47F5-98F3-0B3C47A80DE4}"/>
              </a:ext>
            </a:extLst>
          </p:cNvPr>
          <p:cNvSpPr>
            <a:spLocks noChangeArrowheads="1"/>
          </p:cNvSpPr>
          <p:nvPr/>
        </p:nvSpPr>
        <p:spPr bwMode="auto">
          <a:xfrm>
            <a:off x="6727884" y="5719532"/>
            <a:ext cx="180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Özge KOBAK</a:t>
            </a:r>
            <a:endParaRPr lang="tr-TR" altLang="en-US" sz="1600" b="1" dirty="0">
              <a:latin typeface="Times New Roman" panose="02020603050405020304" pitchFamily="18" charset="0"/>
              <a:cs typeface="Times New Roman" panose="02020603050405020304" pitchFamily="18" charset="0"/>
            </a:endParaRPr>
          </a:p>
        </p:txBody>
      </p:sp>
      <p:sp>
        <p:nvSpPr>
          <p:cNvPr id="9" name="Veri Yer Tutucusu 8"/>
          <p:cNvSpPr>
            <a:spLocks noGrp="1"/>
          </p:cNvSpPr>
          <p:nvPr>
            <p:ph type="dt" sz="half" idx="10"/>
          </p:nvPr>
        </p:nvSpPr>
        <p:spPr>
          <a:xfrm>
            <a:off x="7562851" y="6519037"/>
            <a:ext cx="1581151" cy="338965"/>
          </a:xfrm>
        </p:spPr>
        <p:txBody>
          <a:bodyPr/>
          <a:lstStyle/>
          <a:p>
            <a:pPr>
              <a:defRPr/>
            </a:pPr>
            <a:endParaRPr lang="tr-TR" dirty="0"/>
          </a:p>
        </p:txBody>
      </p:sp>
      <p:sp>
        <p:nvSpPr>
          <p:cNvPr id="19" name="Dikdörtgen 18">
            <a:extLst>
              <a:ext uri="{FF2B5EF4-FFF2-40B4-BE49-F238E27FC236}">
                <a16:creationId xmlns="" xmlns:a16="http://schemas.microsoft.com/office/drawing/2014/main" id="{DFC31FA0-64CE-491E-B9B0-AD9F0E5AE67D}"/>
              </a:ext>
            </a:extLst>
          </p:cNvPr>
          <p:cNvSpPr/>
          <p:nvPr/>
        </p:nvSpPr>
        <p:spPr>
          <a:xfrm>
            <a:off x="6219884" y="3058469"/>
            <a:ext cx="2819400" cy="584775"/>
          </a:xfrm>
          <a:prstGeom prst="rect">
            <a:avLst/>
          </a:prstGeom>
        </p:spPr>
        <p:txBody>
          <a:bodyPr wrap="square">
            <a:spAutoFit/>
          </a:bodyPr>
          <a:lstStyle/>
          <a:p>
            <a:pPr algn="ctr" eaLnBrk="1" hangingPunct="1">
              <a:defRPr/>
            </a:pPr>
            <a:r>
              <a:rPr lang="tr-TR" altLang="tr-TR" sz="1600" b="1" kern="0" dirty="0">
                <a:latin typeface="Times New Roman" panose="02020603050405020304" pitchFamily="18" charset="0"/>
                <a:cs typeface="Times New Roman" panose="02020603050405020304" pitchFamily="18" charset="0"/>
              </a:rPr>
              <a:t>Dr. </a:t>
            </a:r>
            <a:r>
              <a:rPr lang="tr-TR" altLang="tr-TR" sz="1600" b="1" dirty="0">
                <a:latin typeface="Times New Roman" panose="02020603050405020304" pitchFamily="18" charset="0"/>
                <a:cs typeface="Times New Roman" panose="02020603050405020304" pitchFamily="18" charset="0"/>
              </a:rPr>
              <a:t>Öğretim</a:t>
            </a:r>
            <a:r>
              <a:rPr lang="tr-TR" altLang="tr-TR" sz="1600" b="1" kern="0" dirty="0">
                <a:latin typeface="Times New Roman" panose="02020603050405020304" pitchFamily="18" charset="0"/>
                <a:cs typeface="Times New Roman" panose="02020603050405020304" pitchFamily="18" charset="0"/>
              </a:rPr>
              <a:t> Üyesi  </a:t>
            </a:r>
          </a:p>
          <a:p>
            <a:pPr algn="ctr" eaLnBrk="1" hangingPunct="1">
              <a:defRPr/>
            </a:pPr>
            <a:r>
              <a:rPr lang="tr-TR" altLang="tr-TR" sz="1600" b="1" dirty="0">
                <a:latin typeface="Times New Roman" panose="02020603050405020304" pitchFamily="18" charset="0"/>
                <a:cs typeface="Times New Roman" panose="02020603050405020304" pitchFamily="18" charset="0"/>
              </a:rPr>
              <a:t>Canan UĞUR RIZZI</a:t>
            </a:r>
          </a:p>
        </p:txBody>
      </p:sp>
      <p:pic>
        <p:nvPicPr>
          <p:cNvPr id="22" name="Resim 21">
            <a:extLst>
              <a:ext uri="{FF2B5EF4-FFF2-40B4-BE49-F238E27FC236}">
                <a16:creationId xmlns="" xmlns:a16="http://schemas.microsoft.com/office/drawing/2014/main" id="{D358ECA2-60D6-479B-BE37-06E7D8FE70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085114"/>
            <a:ext cx="1795415" cy="1975355"/>
          </a:xfrm>
          <a:prstGeom prst="rect">
            <a:avLst/>
          </a:prstGeom>
          <a:ln>
            <a:noFill/>
          </a:ln>
          <a:effectLst>
            <a:softEdge rad="112500"/>
          </a:effectLst>
        </p:spPr>
      </p:pic>
      <p:pic>
        <p:nvPicPr>
          <p:cNvPr id="23" name="Resim 22">
            <a:extLst>
              <a:ext uri="{FF2B5EF4-FFF2-40B4-BE49-F238E27FC236}">
                <a16:creationId xmlns="" xmlns:a16="http://schemas.microsoft.com/office/drawing/2014/main" id="{2B8D08B7-223C-45DD-9753-F2B272ED47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33" y="1133417"/>
            <a:ext cx="1947119" cy="2039902"/>
          </a:xfrm>
          <a:prstGeom prst="rect">
            <a:avLst/>
          </a:prstGeom>
          <a:ln>
            <a:noFill/>
          </a:ln>
          <a:effectLst>
            <a:softEdge rad="112500"/>
          </a:effectLst>
        </p:spPr>
      </p:pic>
      <p:sp>
        <p:nvSpPr>
          <p:cNvPr id="24" name="Dikdörtgen 3">
            <a:extLst>
              <a:ext uri="{FF2B5EF4-FFF2-40B4-BE49-F238E27FC236}">
                <a16:creationId xmlns="" xmlns:a16="http://schemas.microsoft.com/office/drawing/2014/main" id="{BC2ED61D-FE28-4B7B-B80E-00A0F348D051}"/>
              </a:ext>
            </a:extLst>
          </p:cNvPr>
          <p:cNvSpPr>
            <a:spLocks noChangeArrowheads="1"/>
          </p:cNvSpPr>
          <p:nvPr/>
        </p:nvSpPr>
        <p:spPr bwMode="auto">
          <a:xfrm>
            <a:off x="780533" y="3143821"/>
            <a:ext cx="2309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Seçkin Barış GÜLMEZ</a:t>
            </a:r>
            <a:endParaRPr lang="tr-TR" altLang="en-US" sz="1600" b="1" dirty="0">
              <a:latin typeface="Times New Roman" panose="02020603050405020304" pitchFamily="18" charset="0"/>
              <a:cs typeface="Times New Roman" panose="02020603050405020304" pitchFamily="18" charset="0"/>
            </a:endParaRPr>
          </a:p>
        </p:txBody>
      </p:sp>
      <p:pic>
        <p:nvPicPr>
          <p:cNvPr id="20" name="Resim 19">
            <a:extLst>
              <a:ext uri="{FF2B5EF4-FFF2-40B4-BE49-F238E27FC236}">
                <a16:creationId xmlns="" xmlns:a16="http://schemas.microsoft.com/office/drawing/2014/main" id="{4EF9720B-6AE6-407E-B2CE-0BDFE55A6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9702" y="1188580"/>
            <a:ext cx="1671739" cy="1874837"/>
          </a:xfrm>
          <a:prstGeom prst="rect">
            <a:avLst/>
          </a:prstGeom>
          <a:ln>
            <a:noFill/>
          </a:ln>
          <a:effectLst>
            <a:softEdge rad="112500"/>
          </a:effectLst>
        </p:spPr>
      </p:pic>
      <p:sp>
        <p:nvSpPr>
          <p:cNvPr id="21" name="Dikdörtgen 4">
            <a:extLst>
              <a:ext uri="{FF2B5EF4-FFF2-40B4-BE49-F238E27FC236}">
                <a16:creationId xmlns="" xmlns:a16="http://schemas.microsoft.com/office/drawing/2014/main" id="{080EDF4B-A8D8-4506-A4D9-6D7AB66B1198}"/>
              </a:ext>
            </a:extLst>
          </p:cNvPr>
          <p:cNvSpPr>
            <a:spLocks noChangeArrowheads="1"/>
          </p:cNvSpPr>
          <p:nvPr/>
        </p:nvSpPr>
        <p:spPr bwMode="auto">
          <a:xfrm>
            <a:off x="3327295" y="3077628"/>
            <a:ext cx="30010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defRPr/>
            </a:pPr>
            <a:r>
              <a:rPr lang="tr-TR" altLang="tr-TR" sz="1600" b="1" kern="0" dirty="0">
                <a:latin typeface="Times New Roman" panose="02020603050405020304" pitchFamily="18" charset="0"/>
                <a:cs typeface="Times New Roman" panose="02020603050405020304" pitchFamily="18" charset="0"/>
              </a:rPr>
              <a:t>Doç. Dr.</a:t>
            </a:r>
          </a:p>
          <a:p>
            <a:pPr algn="ctr" eaLnBrk="1" hangingPunct="1">
              <a:spcBef>
                <a:spcPts val="0"/>
              </a:spcBef>
              <a:buNone/>
              <a:defRPr/>
            </a:pPr>
            <a:r>
              <a:rPr lang="tr-TR" altLang="tr-TR" sz="1600" b="1" dirty="0">
                <a:latin typeface="Times New Roman" panose="02020603050405020304" pitchFamily="18" charset="0"/>
                <a:cs typeface="Times New Roman" panose="02020603050405020304" pitchFamily="18" charset="0"/>
              </a:rPr>
              <a:t>Gizem KOLBAŞI MUYAN</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17"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 y="6433660"/>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eri Yer Tutucusu 7"/>
          <p:cNvSpPr>
            <a:spLocks noGrp="1"/>
          </p:cNvSpPr>
          <p:nvPr>
            <p:ph type="dt" sz="half" idx="10"/>
          </p:nvPr>
        </p:nvSpPr>
        <p:spPr>
          <a:xfrm>
            <a:off x="7433741" y="6479381"/>
            <a:ext cx="1710259" cy="378619"/>
          </a:xfrm>
        </p:spPr>
        <p:txBody>
          <a:bodyPr/>
          <a:lstStyle/>
          <a:p>
            <a:pPr>
              <a:defRPr/>
            </a:pPr>
            <a:endParaRPr lang="tr-TR" dirty="0"/>
          </a:p>
        </p:txBody>
      </p:sp>
      <p:sp>
        <p:nvSpPr>
          <p:cNvPr id="8" name="Rectangle 2">
            <a:extLst>
              <a:ext uri="{FF2B5EF4-FFF2-40B4-BE49-F238E27FC236}">
                <a16:creationId xmlns="" xmlns:a16="http://schemas.microsoft.com/office/drawing/2014/main" id="{ABB0743C-34EC-45B7-BBB4-820FB3B5DE6B}"/>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İlişkiler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9" name="Resim 8">
            <a:extLst>
              <a:ext uri="{FF2B5EF4-FFF2-40B4-BE49-F238E27FC236}">
                <a16:creationId xmlns="" xmlns:a16="http://schemas.microsoft.com/office/drawing/2014/main" id="{63C77B0B-9D2B-4040-A05A-341586367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219200"/>
            <a:ext cx="1905000" cy="1789155"/>
          </a:xfrm>
          <a:prstGeom prst="rect">
            <a:avLst/>
          </a:prstGeom>
          <a:ln>
            <a:noFill/>
          </a:ln>
          <a:effectLst>
            <a:softEdge rad="112500"/>
          </a:effectLst>
        </p:spPr>
      </p:pic>
      <p:sp>
        <p:nvSpPr>
          <p:cNvPr id="10" name="Dikdörtgen 2">
            <a:extLst>
              <a:ext uri="{FF2B5EF4-FFF2-40B4-BE49-F238E27FC236}">
                <a16:creationId xmlns="" xmlns:a16="http://schemas.microsoft.com/office/drawing/2014/main" id="{E8191EC2-300D-48AC-B5FE-CDDD3F1CEA80}"/>
              </a:ext>
            </a:extLst>
          </p:cNvPr>
          <p:cNvSpPr>
            <a:spLocks noChangeArrowheads="1"/>
          </p:cNvSpPr>
          <p:nvPr/>
        </p:nvSpPr>
        <p:spPr bwMode="auto">
          <a:xfrm>
            <a:off x="3505200" y="2878865"/>
            <a:ext cx="182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Emre TELCİ</a:t>
            </a:r>
            <a:endParaRPr lang="tr-TR"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482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1">
            <a:extLst>
              <a:ext uri="{FF2B5EF4-FFF2-40B4-BE49-F238E27FC236}">
                <a16:creationId xmlns="" xmlns:a16="http://schemas.microsoft.com/office/drawing/2014/main" id="{D516AB4C-A45A-4D20-BF1C-C244F6812AA9}"/>
              </a:ext>
            </a:extLst>
          </p:cNvPr>
          <p:cNvSpPr>
            <a:spLocks noGrp="1"/>
          </p:cNvSpPr>
          <p:nvPr>
            <p:ph type="ctrTitle"/>
          </p:nvPr>
        </p:nvSpPr>
        <p:spPr>
          <a:xfrm>
            <a:off x="685800" y="3657603"/>
            <a:ext cx="7772400" cy="1470025"/>
          </a:xfrm>
        </p:spPr>
        <p:txBody>
          <a:bodyPr/>
          <a:lstStyle/>
          <a:p>
            <a:r>
              <a:rPr lang="tr-TR" altLang="tr-TR" sz="5400" b="1" dirty="0">
                <a:solidFill>
                  <a:srgbClr val="C00000"/>
                </a:solidFill>
                <a:latin typeface="Times New Roman" panose="02020603050405020304" pitchFamily="18" charset="0"/>
                <a:cs typeface="Times New Roman" panose="02020603050405020304" pitchFamily="18" charset="0"/>
              </a:rPr>
              <a:t>SAĞLIK YÖNETİMİ BÖLÜMÜ</a:t>
            </a:r>
          </a:p>
        </p:txBody>
      </p:sp>
      <p:pic>
        <p:nvPicPr>
          <p:cNvPr id="57347" name="Picture 5" descr="C:\Users\hp\Desktop\yenilogo.png">
            <a:extLst>
              <a:ext uri="{FF2B5EF4-FFF2-40B4-BE49-F238E27FC236}">
                <a16:creationId xmlns="" xmlns:a16="http://schemas.microsoft.com/office/drawing/2014/main" id="{0A219629-4EF4-4077-A23A-52CDAC3ED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 xmlns:a16="http://schemas.microsoft.com/office/drawing/2014/main" id="{EE85E7CF-062E-4D71-83AF-F0F1A08C126E}"/>
              </a:ext>
            </a:extLst>
          </p:cNvPr>
          <p:cNvSpPr>
            <a:spLocks noGrp="1" noChangeArrowheads="1"/>
          </p:cNvSpPr>
          <p:nvPr>
            <p:ph type="body" sz="half" idx="2"/>
          </p:nvPr>
        </p:nvSpPr>
        <p:spPr>
          <a:xfrm>
            <a:off x="228600" y="76200"/>
            <a:ext cx="8763000" cy="6248400"/>
          </a:xfrm>
        </p:spPr>
        <p:txBody>
          <a:bodyPr/>
          <a:lstStyle/>
          <a:p>
            <a:pPr marL="0" indent="0" algn="ctr" eaLnBrk="1" hangingPunct="1">
              <a:buNone/>
            </a:pPr>
            <a:r>
              <a:rPr lang="tr-TR" altLang="tr-TR" b="1" dirty="0">
                <a:solidFill>
                  <a:srgbClr val="990000"/>
                </a:solidFill>
                <a:latin typeface="Times New Roman" panose="02020603050405020304" pitchFamily="18" charset="0"/>
                <a:cs typeface="Times New Roman" panose="02020603050405020304" pitchFamily="18" charset="0"/>
              </a:rPr>
              <a:t>Sağlık Yönetimi Bölümü Eğitim Kapsamı</a:t>
            </a:r>
          </a:p>
          <a:p>
            <a:pPr marL="0" indent="0" algn="ctr" eaLnBrk="1" hangingPunct="1">
              <a:buNone/>
            </a:pPr>
            <a:endParaRPr lang="tr-TR" altLang="tr-TR" b="1" dirty="0">
              <a:solidFill>
                <a:srgbClr val="990000"/>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tr-TR" altLang="tr-TR" sz="1600" dirty="0">
                <a:solidFill>
                  <a:srgbClr val="990000"/>
                </a:solidFill>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2018 yılından itibaren lisans düzeyinde eğitim vermeye başlayan Sağlık Yönetimi Bölümü 2021-2022 eğitim-öğretim yılı ile birlikte %30 İngilizce programa geçiş yapmıştır. </a:t>
            </a:r>
            <a:r>
              <a:rPr lang="tr-TR" altLang="tr-TR" sz="1600" dirty="0" smtClean="0">
                <a:latin typeface="Times New Roman" panose="02020603050405020304" pitchFamily="18" charset="0"/>
                <a:cs typeface="Times New Roman" panose="02020603050405020304" pitchFamily="18" charset="0"/>
              </a:rPr>
              <a:t>Halihazırda bölümün </a:t>
            </a:r>
            <a:r>
              <a:rPr lang="tr-TR" altLang="tr-TR" sz="1600" dirty="0">
                <a:latin typeface="Times New Roman" panose="02020603050405020304" pitchFamily="18" charset="0"/>
                <a:cs typeface="Times New Roman" panose="02020603050405020304" pitchFamily="18" charset="0"/>
              </a:rPr>
              <a:t>eğitim süresi (İngilizce hazırlık 1 yıl; lisans eğitim süresi 4 yıl) 5 yıl olup mezun olan öğrencilere lisans diploması verilmektedir. Bölümde </a:t>
            </a:r>
            <a:r>
              <a:rPr lang="tr-TR" altLang="tr-TR" sz="1600" dirty="0" err="1">
                <a:latin typeface="Times New Roman" panose="02020603050405020304" pitchFamily="18" charset="0"/>
                <a:cs typeface="Times New Roman" panose="02020603050405020304" pitchFamily="18" charset="0"/>
              </a:rPr>
              <a:t>İİBF’nin</a:t>
            </a:r>
            <a:r>
              <a:rPr lang="tr-TR" altLang="tr-TR" sz="1600" dirty="0">
                <a:latin typeface="Times New Roman" panose="02020603050405020304" pitchFamily="18" charset="0"/>
                <a:cs typeface="Times New Roman" panose="02020603050405020304" pitchFamily="18" charset="0"/>
              </a:rPr>
              <a:t> temel dersleri olan muhasebe, finans yönetimi, işletme, iktisat ve hukuk derslerinin yanı sıra halk sağlığı, tıbbi terminoloji ve epidemiyoloji gibi sağlık konularını içeren derslerle birlikte sağlık kurumlarında yönetim, sağlık politikası, sağlık sigortacılığı, sağlık ekonomisi, sağlık yönetiminde istatistik, sağlık kurumlarında yönetim bilgi sistemleri ve sağlık kurumlarında pazarlama gibi dersler okutulmaktadır.</a:t>
            </a:r>
            <a:endParaRPr lang="tr-TR" altLang="tr-TR" sz="1600" dirty="0">
              <a:solidFill>
                <a:srgbClr val="990000"/>
              </a:solidFill>
              <a:latin typeface="Times New Roman" panose="02020603050405020304" pitchFamily="18" charset="0"/>
              <a:cs typeface="Times New Roman" panose="02020603050405020304" pitchFamily="18" charset="0"/>
            </a:endParaRPr>
          </a:p>
          <a:p>
            <a:pPr marL="0" indent="0" algn="just"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marL="0" indent="0" eaLnBrk="1" hangingPunct="1">
              <a:buNone/>
            </a:pPr>
            <a:r>
              <a:rPr lang="tr-TR" altLang="tr-TR" sz="1600" b="1" u="sng" dirty="0">
                <a:solidFill>
                  <a:srgbClr val="990000"/>
                </a:solidFill>
                <a:latin typeface="Times New Roman" panose="02020603050405020304" pitchFamily="18" charset="0"/>
                <a:cs typeface="Times New Roman" panose="02020603050405020304" pitchFamily="18" charset="0"/>
              </a:rPr>
              <a:t>Anabilim Dallarımız</a:t>
            </a:r>
          </a:p>
          <a:p>
            <a:pPr marL="0" indent="0"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Hastane İşletmeciliği Anabilim Dalı</a:t>
            </a: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Sağlık Ekonomisi ve Politikası Anabilim Dalı</a:t>
            </a: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Sağlık Hizmetleri Anabilim Dalı</a:t>
            </a: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Sağlık Hukuku Anabilim Dalı</a:t>
            </a:r>
          </a:p>
          <a:p>
            <a:pPr marL="0" indent="0" eaLnBrk="1" hangingPunct="1">
              <a:buNone/>
            </a:pPr>
            <a:endParaRPr lang="tr-TR" altLang="tr-TR" sz="1600" dirty="0">
              <a:latin typeface="Times New Roman" panose="02020603050405020304" pitchFamily="18" charset="0"/>
              <a:cs typeface="Times New Roman" panose="02020603050405020304" pitchFamily="18" charset="0"/>
            </a:endParaRPr>
          </a:p>
          <a:p>
            <a:pPr marL="0" indent="0" eaLnBrk="1" hangingPunct="1">
              <a:buNone/>
            </a:pPr>
            <a:endParaRPr lang="tr-TR" altLang="tr-TR" sz="1600" dirty="0">
              <a:latin typeface="Times New Roman" panose="02020603050405020304" pitchFamily="18" charset="0"/>
              <a:cs typeface="Times New Roman" panose="02020603050405020304" pitchFamily="18" charset="0"/>
            </a:endParaRPr>
          </a:p>
          <a:p>
            <a:pPr marL="0" indent="0" eaLnBrk="1" hangingPunct="1">
              <a:buNone/>
            </a:pPr>
            <a:endParaRPr lang="tr-TR" altLang="tr-TR" sz="1600" dirty="0">
              <a:solidFill>
                <a:srgbClr val="990000"/>
              </a:solidFill>
              <a:latin typeface="Times New Roman" panose="02020603050405020304" pitchFamily="18" charset="0"/>
              <a:cs typeface="Times New Roman" panose="02020603050405020304" pitchFamily="18" charset="0"/>
            </a:endParaRPr>
          </a:p>
          <a:p>
            <a:pPr marL="0" indent="0" eaLnBrk="1" hangingPunct="1">
              <a:buNone/>
            </a:pPr>
            <a:r>
              <a:rPr lang="tr-TR" altLang="tr-TR" sz="1600" b="1" dirty="0">
                <a:solidFill>
                  <a:srgbClr val="990000"/>
                </a:solidFill>
                <a:latin typeface="Times New Roman" panose="02020603050405020304" pitchFamily="18" charset="0"/>
                <a:cs typeface="Times New Roman" panose="02020603050405020304" pitchFamily="18" charset="0"/>
              </a:rPr>
              <a:t>                                   </a:t>
            </a:r>
          </a:p>
          <a:p>
            <a:pPr marL="0" indent="0"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marL="0" indent="0" algn="ctr" eaLnBrk="1" hangingPunct="1">
              <a:buNone/>
            </a:pPr>
            <a:endParaRPr lang="tr-TR" altLang="tr-TR" b="1" dirty="0">
              <a:solidFill>
                <a:srgbClr val="990000"/>
              </a:solidFill>
              <a:latin typeface="Times New Roman" panose="02020603050405020304" pitchFamily="18" charset="0"/>
              <a:cs typeface="Times New Roman" panose="02020603050405020304" pitchFamily="18" charset="0"/>
            </a:endParaRPr>
          </a:p>
          <a:p>
            <a:pPr marL="0" indent="0" algn="ctr"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marL="0" indent="0" algn="ctr"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p:txBody>
      </p:sp>
      <p:pic>
        <p:nvPicPr>
          <p:cNvPr id="59396" name="Picture 5">
            <a:extLst>
              <a:ext uri="{FF2B5EF4-FFF2-40B4-BE49-F238E27FC236}">
                <a16:creationId xmlns="" xmlns:a16="http://schemas.microsoft.com/office/drawing/2014/main" id="{294639A2-FB40-4785-BDC5-93CFDED5C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Veri Yer Tutucusu 5"/>
          <p:cNvSpPr>
            <a:spLocks noGrp="1"/>
          </p:cNvSpPr>
          <p:nvPr>
            <p:ph type="dt" sz="half" idx="10"/>
          </p:nvPr>
        </p:nvSpPr>
        <p:spPr>
          <a:xfrm>
            <a:off x="7391400" y="6527800"/>
            <a:ext cx="1752600" cy="330200"/>
          </a:xfrm>
        </p:spPr>
        <p:txBody>
          <a:bodyPr/>
          <a:lstStyle/>
          <a:p>
            <a:pPr>
              <a:defRPr/>
            </a:pPr>
            <a:endParaRPr lang="tr-TR" dirty="0"/>
          </a:p>
        </p:txBody>
      </p:sp>
      <p:pic>
        <p:nvPicPr>
          <p:cNvPr id="5"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618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5F7DBD66-B741-4027-97E5-DECD179706CC}"/>
              </a:ext>
            </a:extLst>
          </p:cNvPr>
          <p:cNvSpPr>
            <a:spLocks noGrp="1" noChangeArrowheads="1"/>
          </p:cNvSpPr>
          <p:nvPr>
            <p:ph type="title"/>
          </p:nvPr>
        </p:nvSpPr>
        <p:spPr>
          <a:xfrm>
            <a:off x="457200" y="152402"/>
            <a:ext cx="8229600" cy="944563"/>
          </a:xfrm>
        </p:spPr>
        <p:txBody>
          <a:bodyPr/>
          <a:lstStyle/>
          <a:p>
            <a:pPr eaLnBrk="1" hangingPunct="1"/>
            <a:r>
              <a:rPr lang="tr-TR" altLang="tr-TR" sz="3600" b="1" dirty="0">
                <a:solidFill>
                  <a:srgbClr val="990000"/>
                </a:solidFill>
                <a:latin typeface="Times New Roman" panose="02020603050405020304" pitchFamily="18" charset="0"/>
                <a:cs typeface="Times New Roman" panose="02020603050405020304" pitchFamily="18" charset="0"/>
              </a:rPr>
              <a:t>Sağlık Yönetimi Bölümü</a:t>
            </a:r>
            <a:br>
              <a:rPr lang="tr-TR" altLang="tr-TR" sz="3600" b="1" dirty="0">
                <a:solidFill>
                  <a:srgbClr val="990000"/>
                </a:solidFill>
                <a:latin typeface="Times New Roman" panose="02020603050405020304" pitchFamily="18" charset="0"/>
                <a:cs typeface="Times New Roman" panose="02020603050405020304" pitchFamily="18" charset="0"/>
              </a:rPr>
            </a:br>
            <a:r>
              <a:rPr lang="tr-TR" altLang="tr-TR" sz="3600" b="1" dirty="0">
                <a:solidFill>
                  <a:srgbClr val="990000"/>
                </a:solidFill>
                <a:latin typeface="Times New Roman" panose="02020603050405020304" pitchFamily="18" charset="0"/>
                <a:cs typeface="Times New Roman" panose="02020603050405020304" pitchFamily="18" charset="0"/>
              </a:rPr>
              <a:t>Akademik Kadrosu</a:t>
            </a:r>
          </a:p>
        </p:txBody>
      </p:sp>
      <p:sp>
        <p:nvSpPr>
          <p:cNvPr id="26627" name="Rectangle 4">
            <a:extLst>
              <a:ext uri="{FF2B5EF4-FFF2-40B4-BE49-F238E27FC236}">
                <a16:creationId xmlns="" xmlns:a16="http://schemas.microsoft.com/office/drawing/2014/main" id="{83EF0FDB-F329-4A8C-B4F5-188FC72AC468}"/>
              </a:ext>
            </a:extLst>
          </p:cNvPr>
          <p:cNvSpPr>
            <a:spLocks noGrp="1" noChangeArrowheads="1"/>
          </p:cNvSpPr>
          <p:nvPr>
            <p:ph type="body" sz="half" idx="1"/>
          </p:nvPr>
        </p:nvSpPr>
        <p:spPr>
          <a:xfrm>
            <a:off x="364265" y="5813255"/>
            <a:ext cx="2584451" cy="718403"/>
          </a:xfrm>
        </p:spPr>
        <p:txBody>
          <a:bodyPr/>
          <a:lstStyle/>
          <a:p>
            <a:pPr algn="ctr" eaLnBrk="1" hangingPunct="1">
              <a:spcAft>
                <a:spcPts val="0"/>
              </a:spcAft>
              <a:buNone/>
              <a:defRPr/>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ts val="0"/>
              </a:spcBef>
              <a:spcAft>
                <a:spcPts val="0"/>
              </a:spcAft>
              <a:buNone/>
              <a:defRPr/>
            </a:pPr>
            <a:r>
              <a:rPr lang="tr-TR" altLang="tr-TR" sz="1600" b="1" dirty="0" smtClean="0">
                <a:latin typeface="Times New Roman" panose="02020603050405020304" pitchFamily="18" charset="0"/>
                <a:cs typeface="Times New Roman" panose="02020603050405020304" pitchFamily="18" charset="0"/>
              </a:rPr>
              <a:t>Serhat BURMAOĞLU</a:t>
            </a:r>
            <a:endParaRPr lang="tr-TR" altLang="tr-TR" sz="1600" b="1" dirty="0">
              <a:latin typeface="Times New Roman" panose="02020603050405020304" pitchFamily="18" charset="0"/>
              <a:cs typeface="Times New Roman" panose="02020603050405020304" pitchFamily="18" charset="0"/>
            </a:endParaRPr>
          </a:p>
        </p:txBody>
      </p:sp>
      <p:pic>
        <p:nvPicPr>
          <p:cNvPr id="60420" name="Picture 5">
            <a:extLst>
              <a:ext uri="{FF2B5EF4-FFF2-40B4-BE49-F238E27FC236}">
                <a16:creationId xmlns="" xmlns:a16="http://schemas.microsoft.com/office/drawing/2014/main" id="{A202C705-F4DD-4C1A-ABF3-EBEB06C05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 xmlns:a16="http://schemas.microsoft.com/office/drawing/2014/main" id="{0F60FC41-7300-46B1-9CA2-C711E5045A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672" y="3853791"/>
            <a:ext cx="1944047" cy="2011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9" name="Picture 19">
            <a:extLst>
              <a:ext uri="{FF2B5EF4-FFF2-40B4-BE49-F238E27FC236}">
                <a16:creationId xmlns="" xmlns:a16="http://schemas.microsoft.com/office/drawing/2014/main" id="{DC8411AE-64AE-4E08-A11A-F203380D3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02972" y="1268046"/>
            <a:ext cx="1772467" cy="1997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3">
            <a:extLst>
              <a:ext uri="{FF2B5EF4-FFF2-40B4-BE49-F238E27FC236}">
                <a16:creationId xmlns="" xmlns:a16="http://schemas.microsoft.com/office/drawing/2014/main" id="{A3DFDF22-9CBD-475E-81AB-C804A71934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25667" y="1160842"/>
            <a:ext cx="1878819" cy="1954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0425" name="Dikdörtgen 2">
            <a:extLst>
              <a:ext uri="{FF2B5EF4-FFF2-40B4-BE49-F238E27FC236}">
                <a16:creationId xmlns="" xmlns:a16="http://schemas.microsoft.com/office/drawing/2014/main" id="{C0234772-F891-4BAD-BED0-F56439D2632B}"/>
              </a:ext>
            </a:extLst>
          </p:cNvPr>
          <p:cNvSpPr>
            <a:spLocks noChangeArrowheads="1"/>
          </p:cNvSpPr>
          <p:nvPr/>
        </p:nvSpPr>
        <p:spPr bwMode="auto">
          <a:xfrm>
            <a:off x="3024385" y="3194943"/>
            <a:ext cx="304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Esra Dündar  ARAVACIK</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sp>
        <p:nvSpPr>
          <p:cNvPr id="60427" name="Dikdörtgen 4">
            <a:extLst>
              <a:ext uri="{FF2B5EF4-FFF2-40B4-BE49-F238E27FC236}">
                <a16:creationId xmlns="" xmlns:a16="http://schemas.microsoft.com/office/drawing/2014/main" id="{012A67BC-3B85-4923-A0AB-489DD81E15D3}"/>
              </a:ext>
            </a:extLst>
          </p:cNvPr>
          <p:cNvSpPr>
            <a:spLocks noChangeArrowheads="1"/>
          </p:cNvSpPr>
          <p:nvPr/>
        </p:nvSpPr>
        <p:spPr bwMode="auto">
          <a:xfrm>
            <a:off x="6311141" y="3178791"/>
            <a:ext cx="24447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smtClean="0">
                <a:latin typeface="Times New Roman" panose="02020603050405020304" pitchFamily="18" charset="0"/>
                <a:cs typeface="Times New Roman" panose="02020603050405020304" pitchFamily="18" charset="0"/>
              </a:rPr>
              <a:t>Levent BEKİR KIDAK</a:t>
            </a:r>
            <a:endParaRPr lang="tr-TR" altLang="tr-TR" sz="1600" b="1" dirty="0">
              <a:latin typeface="Times New Roman" panose="02020603050405020304" pitchFamily="18" charset="0"/>
              <a:cs typeface="Times New Roman" panose="02020603050405020304" pitchFamily="18" charset="0"/>
            </a:endParaRPr>
          </a:p>
        </p:txBody>
      </p:sp>
      <p:sp>
        <p:nvSpPr>
          <p:cNvPr id="60428" name="Dikdörtgen 5">
            <a:extLst>
              <a:ext uri="{FF2B5EF4-FFF2-40B4-BE49-F238E27FC236}">
                <a16:creationId xmlns="" xmlns:a16="http://schemas.microsoft.com/office/drawing/2014/main" id="{C91E5B30-988E-4FC9-86B7-4A652BFA4414}"/>
              </a:ext>
            </a:extLst>
          </p:cNvPr>
          <p:cNvSpPr>
            <a:spLocks noChangeArrowheads="1"/>
          </p:cNvSpPr>
          <p:nvPr/>
        </p:nvSpPr>
        <p:spPr bwMode="auto">
          <a:xfrm>
            <a:off x="591827" y="3178791"/>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Elif Türkan ARSLAN</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BÖLÜM BAŞKANI</a:t>
            </a:r>
          </a:p>
        </p:txBody>
      </p:sp>
      <p:pic>
        <p:nvPicPr>
          <p:cNvPr id="5" name="Resim 4">
            <a:extLst>
              <a:ext uri="{FF2B5EF4-FFF2-40B4-BE49-F238E27FC236}">
                <a16:creationId xmlns="" xmlns:a16="http://schemas.microsoft.com/office/drawing/2014/main" id="{35772D11-64D9-4B18-8C75-19BC5720CC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2" y="1129515"/>
            <a:ext cx="1941379" cy="2069780"/>
          </a:xfrm>
          <a:prstGeom prst="rect">
            <a:avLst/>
          </a:prstGeom>
          <a:ln>
            <a:noFill/>
          </a:ln>
          <a:effectLst>
            <a:softEdge rad="112500"/>
          </a:effectLst>
        </p:spPr>
      </p:pic>
      <p:sp>
        <p:nvSpPr>
          <p:cNvPr id="60430" name="Dikdörtgen 2">
            <a:extLst>
              <a:ext uri="{FF2B5EF4-FFF2-40B4-BE49-F238E27FC236}">
                <a16:creationId xmlns="" xmlns:a16="http://schemas.microsoft.com/office/drawing/2014/main" id="{00E0CD8C-68B9-4D05-A2E8-0453BAB7A153}"/>
              </a:ext>
            </a:extLst>
          </p:cNvPr>
          <p:cNvSpPr>
            <a:spLocks noChangeArrowheads="1"/>
          </p:cNvSpPr>
          <p:nvPr/>
        </p:nvSpPr>
        <p:spPr bwMode="auto">
          <a:xfrm>
            <a:off x="3763383" y="5785722"/>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Hüseyin DEMİR</a:t>
            </a:r>
            <a:endParaRPr lang="tr-TR" altLang="en-US" sz="1600"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9787" y="3983591"/>
            <a:ext cx="1769016" cy="1881717"/>
          </a:xfrm>
          <a:prstGeom prst="rect">
            <a:avLst/>
          </a:prstGeom>
          <a:ln>
            <a:noFill/>
          </a:ln>
          <a:effectLst>
            <a:softEdge rad="112500"/>
          </a:effectLst>
        </p:spPr>
      </p:pic>
      <p:sp>
        <p:nvSpPr>
          <p:cNvPr id="9" name="Veri Yer Tutucusu 8"/>
          <p:cNvSpPr>
            <a:spLocks noGrp="1"/>
          </p:cNvSpPr>
          <p:nvPr>
            <p:ph type="dt" sz="half" idx="10"/>
          </p:nvPr>
        </p:nvSpPr>
        <p:spPr>
          <a:xfrm>
            <a:off x="7441614" y="6548069"/>
            <a:ext cx="1702387" cy="309933"/>
          </a:xfrm>
        </p:spPr>
        <p:txBody>
          <a:bodyPr/>
          <a:lstStyle/>
          <a:p>
            <a:pPr>
              <a:defRPr/>
            </a:pPr>
            <a:fld id="{EF6F8B9F-3D3F-4AF5-9AF6-852B2B280FD0}" type="datetime8">
              <a:rPr lang="tr-TR" smtClean="0"/>
              <a:t>12.11.2024 11:11</a:t>
            </a:fld>
            <a:endParaRPr lang="tr-TR" dirty="0"/>
          </a:p>
        </p:txBody>
      </p:sp>
      <p:pic>
        <p:nvPicPr>
          <p:cNvPr id="6" name="Resim 5">
            <a:extLst>
              <a:ext uri="{FF2B5EF4-FFF2-40B4-BE49-F238E27FC236}">
                <a16:creationId xmlns="" xmlns:a16="http://schemas.microsoft.com/office/drawing/2014/main" id="{AA703F4F-12F7-4D5D-BB1E-47D53E0E6C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2069" y="4063659"/>
            <a:ext cx="1599169" cy="1749596"/>
          </a:xfrm>
          <a:prstGeom prst="rect">
            <a:avLst/>
          </a:prstGeom>
          <a:ln>
            <a:noFill/>
          </a:ln>
          <a:effectLst>
            <a:softEdge rad="112500"/>
          </a:effectLst>
        </p:spPr>
      </p:pic>
      <p:sp>
        <p:nvSpPr>
          <p:cNvPr id="19" name="Dikdörtgen 2">
            <a:extLst>
              <a:ext uri="{FF2B5EF4-FFF2-40B4-BE49-F238E27FC236}">
                <a16:creationId xmlns="" xmlns:a16="http://schemas.microsoft.com/office/drawing/2014/main" id="{E6E1D882-5792-4972-AA5B-34BF4D0BFDC6}"/>
              </a:ext>
            </a:extLst>
          </p:cNvPr>
          <p:cNvSpPr>
            <a:spLocks noChangeArrowheads="1"/>
          </p:cNvSpPr>
          <p:nvPr/>
        </p:nvSpPr>
        <p:spPr bwMode="auto">
          <a:xfrm>
            <a:off x="5926566" y="5786438"/>
            <a:ext cx="2912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Zehra Özge ÇANDERELİ</a:t>
            </a:r>
          </a:p>
        </p:txBody>
      </p:sp>
      <p:pic>
        <p:nvPicPr>
          <p:cNvPr id="17"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 y="6415089"/>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5F7DBD66-B741-4027-97E5-DECD179706CC}"/>
              </a:ext>
            </a:extLst>
          </p:cNvPr>
          <p:cNvSpPr>
            <a:spLocks noGrp="1" noChangeArrowheads="1"/>
          </p:cNvSpPr>
          <p:nvPr>
            <p:ph type="title"/>
          </p:nvPr>
        </p:nvSpPr>
        <p:spPr>
          <a:xfrm>
            <a:off x="457200" y="152402"/>
            <a:ext cx="8229600" cy="944563"/>
          </a:xfrm>
        </p:spPr>
        <p:txBody>
          <a:bodyPr/>
          <a:lstStyle/>
          <a:p>
            <a:pPr eaLnBrk="1" hangingPunct="1"/>
            <a:r>
              <a:rPr lang="tr-TR" altLang="tr-TR" sz="3600" b="1" dirty="0">
                <a:solidFill>
                  <a:srgbClr val="990000"/>
                </a:solidFill>
                <a:latin typeface="Times New Roman" panose="02020603050405020304" pitchFamily="18" charset="0"/>
                <a:cs typeface="Times New Roman" panose="02020603050405020304" pitchFamily="18" charset="0"/>
              </a:rPr>
              <a:t>Sağlık Yönetimi Bölümü</a:t>
            </a:r>
            <a:br>
              <a:rPr lang="tr-TR" altLang="tr-TR" sz="3600" b="1" dirty="0">
                <a:solidFill>
                  <a:srgbClr val="990000"/>
                </a:solidFill>
                <a:latin typeface="Times New Roman" panose="02020603050405020304" pitchFamily="18" charset="0"/>
                <a:cs typeface="Times New Roman" panose="02020603050405020304" pitchFamily="18" charset="0"/>
              </a:rPr>
            </a:br>
            <a:r>
              <a:rPr lang="tr-TR" altLang="tr-TR" sz="36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60420" name="Picture 5">
            <a:extLst>
              <a:ext uri="{FF2B5EF4-FFF2-40B4-BE49-F238E27FC236}">
                <a16:creationId xmlns="" xmlns:a16="http://schemas.microsoft.com/office/drawing/2014/main" id="{A202C705-F4DD-4C1A-ABF3-EBEB06C05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Dikdörtgen 2">
            <a:extLst>
              <a:ext uri="{FF2B5EF4-FFF2-40B4-BE49-F238E27FC236}">
                <a16:creationId xmlns="" xmlns:a16="http://schemas.microsoft.com/office/drawing/2014/main" id="{00E0CD8C-68B9-4D05-A2E8-0453BAB7A153}"/>
              </a:ext>
            </a:extLst>
          </p:cNvPr>
          <p:cNvSpPr>
            <a:spLocks noChangeArrowheads="1"/>
          </p:cNvSpPr>
          <p:nvPr/>
        </p:nvSpPr>
        <p:spPr bwMode="auto">
          <a:xfrm>
            <a:off x="3352800" y="2819403"/>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İpek CAMUZ BERBER</a:t>
            </a:r>
          </a:p>
        </p:txBody>
      </p:sp>
      <p:sp>
        <p:nvSpPr>
          <p:cNvPr id="9" name="Veri Yer Tutucusu 8"/>
          <p:cNvSpPr>
            <a:spLocks noGrp="1"/>
          </p:cNvSpPr>
          <p:nvPr>
            <p:ph type="dt" sz="half" idx="10"/>
          </p:nvPr>
        </p:nvSpPr>
        <p:spPr>
          <a:xfrm>
            <a:off x="7441614" y="6548069"/>
            <a:ext cx="1702387" cy="309933"/>
          </a:xfrm>
        </p:spPr>
        <p:txBody>
          <a:bodyPr/>
          <a:lstStyle/>
          <a:p>
            <a:pPr>
              <a:defRPr/>
            </a:pPr>
            <a:endParaRPr lang="tr-TR" dirty="0"/>
          </a:p>
        </p:txBody>
      </p:sp>
      <p:pic>
        <p:nvPicPr>
          <p:cNvPr id="2" name="Resim 1"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143000"/>
            <a:ext cx="1524000" cy="1600200"/>
          </a:xfrm>
          <a:prstGeom prst="rect">
            <a:avLst/>
          </a:prstGeom>
          <a:ln>
            <a:noFill/>
          </a:ln>
          <a:effectLst>
            <a:softEdge rad="112500"/>
          </a:effectLst>
        </p:spPr>
      </p:pic>
      <p:pic>
        <p:nvPicPr>
          <p:cNvPr id="7"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9" y="643255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062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Başlık 1">
            <a:extLst>
              <a:ext uri="{FF2B5EF4-FFF2-40B4-BE49-F238E27FC236}">
                <a16:creationId xmlns="" xmlns:a16="http://schemas.microsoft.com/office/drawing/2014/main" id="{D1DD4A48-FF4F-4B22-82B2-8734253C1FD1}"/>
              </a:ext>
            </a:extLst>
          </p:cNvPr>
          <p:cNvSpPr>
            <a:spLocks noGrp="1"/>
          </p:cNvSpPr>
          <p:nvPr>
            <p:ph type="ctrTitle"/>
          </p:nvPr>
        </p:nvSpPr>
        <p:spPr>
          <a:xfrm>
            <a:off x="609600" y="4038603"/>
            <a:ext cx="8229600" cy="1470025"/>
          </a:xfrm>
        </p:spPr>
        <p:txBody>
          <a:bodyPr/>
          <a:lstStyle/>
          <a:p>
            <a:r>
              <a:rPr lang="tr-TR" altLang="tr-TR" b="1" dirty="0">
                <a:solidFill>
                  <a:srgbClr val="C00000"/>
                </a:solidFill>
                <a:latin typeface="Times New Roman" panose="02020603050405020304" pitchFamily="18" charset="0"/>
                <a:cs typeface="Times New Roman" panose="02020603050405020304" pitchFamily="18" charset="0"/>
              </a:rPr>
              <a:t>ULUSLARARASI TİCARET VE İŞLETMECİLİK  BÖLÜMÜ</a:t>
            </a:r>
          </a:p>
        </p:txBody>
      </p:sp>
      <p:pic>
        <p:nvPicPr>
          <p:cNvPr id="62467" name="Picture 5" descr="C:\Users\hp\Desktop\yenilogo.png">
            <a:extLst>
              <a:ext uri="{FF2B5EF4-FFF2-40B4-BE49-F238E27FC236}">
                <a16:creationId xmlns="" xmlns:a16="http://schemas.microsoft.com/office/drawing/2014/main" id="{E56F3E63-DF80-43D9-8E76-F46111330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 xmlns:a16="http://schemas.microsoft.com/office/drawing/2014/main" id="{57FE1948-7768-42C6-BCF2-B86739AF7854}"/>
              </a:ext>
            </a:extLst>
          </p:cNvPr>
          <p:cNvSpPr>
            <a:spLocks noGrp="1" noChangeArrowheads="1"/>
          </p:cNvSpPr>
          <p:nvPr>
            <p:ph type="body" sz="half" idx="2"/>
          </p:nvPr>
        </p:nvSpPr>
        <p:spPr>
          <a:xfrm>
            <a:off x="190500" y="0"/>
            <a:ext cx="8763000" cy="3581400"/>
          </a:xfrm>
        </p:spPr>
        <p:txBody>
          <a:bodyPr/>
          <a:lstStyle/>
          <a:p>
            <a:pPr marL="0" indent="0" algn="ctr">
              <a:buNone/>
            </a:pPr>
            <a:r>
              <a:rPr lang="tr-TR" altLang="tr-TR" b="1" dirty="0">
                <a:solidFill>
                  <a:srgbClr val="990000"/>
                </a:solidFill>
                <a:latin typeface="Times New Roman" panose="02020603050405020304" pitchFamily="18" charset="0"/>
                <a:cs typeface="Times New Roman" panose="02020603050405020304" pitchFamily="18" charset="0"/>
              </a:rPr>
              <a:t>Uluslararası Ticaret ve İşletmecilik Bölümü Eğitim</a:t>
            </a:r>
          </a:p>
          <a:p>
            <a:pPr marL="0" indent="0" algn="ctr">
              <a:buNone/>
            </a:pPr>
            <a:r>
              <a:rPr lang="tr-TR" altLang="tr-TR" b="1" dirty="0">
                <a:solidFill>
                  <a:srgbClr val="990000"/>
                </a:solidFill>
                <a:latin typeface="Times New Roman" panose="02020603050405020304" pitchFamily="18" charset="0"/>
                <a:cs typeface="Times New Roman" panose="02020603050405020304" pitchFamily="18" charset="0"/>
              </a:rPr>
              <a:t>Kapsamı </a:t>
            </a:r>
          </a:p>
          <a:p>
            <a:pPr marL="0" indent="0" algn="ctr">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marL="0" indent="0">
              <a:buNone/>
            </a:pPr>
            <a:r>
              <a:rPr lang="tr-TR" altLang="tr-TR" sz="1600" dirty="0">
                <a:latin typeface="Times New Roman" panose="02020603050405020304" pitchFamily="18" charset="0"/>
                <a:cs typeface="Times New Roman" panose="02020603050405020304" pitchFamily="18" charset="0"/>
              </a:rPr>
              <a:t> 	 Uluslararası Ticaret ve İşletmecilik Bölümü; dış ticaret, ekonomi, finans, muhasebe ve pazarlama gibi iktisat ve işletme derslerini kapsayan disiplinler arası bir programdır. Programımız </a:t>
            </a:r>
            <a:r>
              <a:rPr lang="tr-TR" altLang="tr-TR" sz="1600" b="1" u="sng" dirty="0">
                <a:solidFill>
                  <a:srgbClr val="FF0000"/>
                </a:solidFill>
                <a:latin typeface="Times New Roman" panose="02020603050405020304" pitchFamily="18" charset="0"/>
                <a:cs typeface="Times New Roman" panose="02020603050405020304" pitchFamily="18" charset="0"/>
              </a:rPr>
              <a:t>%100 İngilizce</a:t>
            </a:r>
            <a:r>
              <a:rPr lang="tr-TR" altLang="tr-TR" sz="1600" b="1" dirty="0">
                <a:solidFill>
                  <a:srgbClr val="FF0000"/>
                </a:solidFill>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olarak öğrenim hayatını sürdürmektedir.</a:t>
            </a:r>
          </a:p>
          <a:p>
            <a:pPr marL="0" indent="0">
              <a:buNone/>
            </a:pPr>
            <a:r>
              <a:rPr lang="tr-TR" altLang="tr-TR" sz="1400" b="1" dirty="0">
                <a:solidFill>
                  <a:srgbClr val="990000"/>
                </a:solidFill>
                <a:latin typeface="Times New Roman" panose="02020603050405020304" pitchFamily="18" charset="0"/>
                <a:cs typeface="Times New Roman" panose="02020603050405020304" pitchFamily="18" charset="0"/>
              </a:rPr>
              <a:t>                     Lisansüstü Programlarımız</a:t>
            </a:r>
            <a:endParaRPr lang="tr-TR" altLang="tr-TR" sz="1400" dirty="0">
              <a:latin typeface="Times New Roman" panose="02020603050405020304" pitchFamily="18" charset="0"/>
              <a:cs typeface="Times New Roman" panose="02020603050405020304" pitchFamily="18" charset="0"/>
            </a:endParaRPr>
          </a:p>
          <a:p>
            <a:pPr marL="285744" indent="-285744" eaLnBrk="1" hangingPunct="1">
              <a:lnSpc>
                <a:spcPct val="90000"/>
              </a:lnSpc>
              <a:buFont typeface="Wingdings" panose="05000000000000000000" pitchFamily="2" charset="2"/>
              <a:buChar char="Ø"/>
              <a:defRPr/>
            </a:pPr>
            <a:r>
              <a:rPr lang="tr-TR" altLang="tr-TR" sz="1400" dirty="0">
                <a:latin typeface="Times New Roman" panose="02020603050405020304" pitchFamily="18" charset="0"/>
                <a:cs typeface="Times New Roman" panose="02020603050405020304" pitchFamily="18" charset="0"/>
              </a:rPr>
              <a:t>Uluslararası Ticaret ve İşletmecilik Tezli Yüksek Lisans</a:t>
            </a:r>
          </a:p>
          <a:p>
            <a:pPr marL="285744" indent="-285744" eaLnBrk="1" hangingPunct="1">
              <a:lnSpc>
                <a:spcPct val="90000"/>
              </a:lnSpc>
              <a:buFont typeface="Wingdings" panose="05000000000000000000" pitchFamily="2" charset="2"/>
              <a:buChar char="Ø"/>
              <a:defRPr/>
            </a:pPr>
            <a:r>
              <a:rPr lang="tr-TR" altLang="tr-TR" sz="1400" dirty="0">
                <a:latin typeface="Times New Roman" panose="02020603050405020304" pitchFamily="18" charset="0"/>
                <a:cs typeface="Times New Roman" panose="02020603050405020304" pitchFamily="18" charset="0"/>
              </a:rPr>
              <a:t>Uluslararası Ticaret ve İşletmecilik %100 İngilizce Tezli Yüksek Lisans</a:t>
            </a:r>
            <a:endParaRPr lang="tr-TR" altLang="tr-TR" sz="2400" b="1" dirty="0">
              <a:solidFill>
                <a:srgbClr val="990000"/>
              </a:solidFill>
              <a:latin typeface="Times New Roman" panose="02020603050405020304" pitchFamily="18" charset="0"/>
              <a:cs typeface="Times New Roman" panose="02020603050405020304" pitchFamily="18" charset="0"/>
            </a:endParaRPr>
          </a:p>
          <a:p>
            <a:pPr marL="0" indent="0" algn="ctr">
              <a:buNone/>
            </a:pPr>
            <a:endParaRPr lang="tr-TR" altLang="tr-TR" sz="2400" b="1" dirty="0">
              <a:solidFill>
                <a:srgbClr val="990000"/>
              </a:solidFill>
              <a:latin typeface="Times New Roman" panose="02020603050405020304" pitchFamily="18" charset="0"/>
              <a:cs typeface="Times New Roman" panose="02020603050405020304" pitchFamily="18" charset="0"/>
            </a:endParaRPr>
          </a:p>
          <a:p>
            <a:pPr marL="0" indent="0" algn="ctr">
              <a:buNone/>
            </a:pPr>
            <a:endParaRPr lang="tr-TR" altLang="tr-TR" sz="2400" b="1" dirty="0">
              <a:solidFill>
                <a:srgbClr val="990000"/>
              </a:solidFill>
              <a:latin typeface="Times New Roman" panose="02020603050405020304" pitchFamily="18" charset="0"/>
              <a:cs typeface="Times New Roman" panose="02020603050405020304" pitchFamily="18" charset="0"/>
            </a:endParaRPr>
          </a:p>
          <a:p>
            <a:pPr marL="0" indent="0" algn="just">
              <a:buNone/>
            </a:pPr>
            <a:r>
              <a:rPr lang="tr-TR" altLang="tr-TR" sz="1600" dirty="0">
                <a:latin typeface="Times New Roman" panose="02020603050405020304" pitchFamily="18" charset="0"/>
                <a:cs typeface="Times New Roman" panose="02020603050405020304" pitchFamily="18" charset="0"/>
              </a:rPr>
              <a:t>   </a:t>
            </a:r>
          </a:p>
        </p:txBody>
      </p:sp>
      <p:pic>
        <p:nvPicPr>
          <p:cNvPr id="64515" name="Picture 5">
            <a:extLst>
              <a:ext uri="{FF2B5EF4-FFF2-40B4-BE49-F238E27FC236}">
                <a16:creationId xmlns="" xmlns:a16="http://schemas.microsoft.com/office/drawing/2014/main" id="{7618F6AF-F007-470C-9109-1B8006E6D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67600" y="6553203"/>
            <a:ext cx="1676400" cy="315913"/>
          </a:xfrm>
        </p:spPr>
        <p:txBody>
          <a:bodyPr/>
          <a:lstStyle/>
          <a:p>
            <a:pPr>
              <a:defRPr/>
            </a:pPr>
            <a:fld id="{70784CC9-7411-4CB1-914B-C280D3675056}" type="datetime8">
              <a:rPr lang="tr-TR" smtClean="0"/>
              <a:t>12.11.2024 11:11</a:t>
            </a:fld>
            <a:endParaRPr lang="tr-TR" dirty="0"/>
          </a:p>
        </p:txBody>
      </p:sp>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29001"/>
            <a:ext cx="3352800" cy="2187131"/>
          </a:xfrm>
          <a:prstGeom prst="rect">
            <a:avLst/>
          </a:prstGeom>
        </p:spPr>
      </p:pic>
      <p:pic>
        <p:nvPicPr>
          <p:cNvPr id="4" name="Resim 3"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422075"/>
            <a:ext cx="3429000" cy="2194057"/>
          </a:xfrm>
          <a:prstGeom prst="rect">
            <a:avLst/>
          </a:prstGeom>
        </p:spPr>
      </p:pic>
      <p:pic>
        <p:nvPicPr>
          <p:cNvPr id="7"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059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46D4514B-E0CB-4AC1-9AD1-0D51B56B2E43}"/>
              </a:ext>
            </a:extLst>
          </p:cNvPr>
          <p:cNvSpPr>
            <a:spLocks noGrp="1" noChangeArrowheads="1"/>
          </p:cNvSpPr>
          <p:nvPr>
            <p:ph type="title"/>
          </p:nvPr>
        </p:nvSpPr>
        <p:spPr>
          <a:xfrm>
            <a:off x="457200" y="274638"/>
            <a:ext cx="8229600" cy="792163"/>
          </a:xfrm>
        </p:spPr>
        <p:txBody>
          <a:bodyPr/>
          <a:lstStyle/>
          <a:p>
            <a:pPr eaLnBrk="1" hangingPunct="1"/>
            <a:r>
              <a:rPr lang="tr-TR" altLang="tr-TR" sz="6000" b="1">
                <a:solidFill>
                  <a:srgbClr val="990000"/>
                </a:solidFill>
                <a:latin typeface="Times New Roman" panose="02020603050405020304" pitchFamily="18" charset="0"/>
                <a:cs typeface="Times New Roman" panose="02020603050405020304" pitchFamily="18" charset="0"/>
              </a:rPr>
              <a:t>MİSYONUMUZ</a:t>
            </a:r>
          </a:p>
        </p:txBody>
      </p:sp>
      <p:sp>
        <p:nvSpPr>
          <p:cNvPr id="8195" name="Rectangle 3">
            <a:extLst>
              <a:ext uri="{FF2B5EF4-FFF2-40B4-BE49-F238E27FC236}">
                <a16:creationId xmlns="" xmlns:a16="http://schemas.microsoft.com/office/drawing/2014/main" id="{BCD7B998-3273-4346-A49B-569C940224AB}"/>
              </a:ext>
            </a:extLst>
          </p:cNvPr>
          <p:cNvSpPr>
            <a:spLocks noGrp="1" noChangeArrowheads="1"/>
          </p:cNvSpPr>
          <p:nvPr>
            <p:ph type="body" idx="1"/>
          </p:nvPr>
        </p:nvSpPr>
        <p:spPr>
          <a:xfrm>
            <a:off x="381000" y="1676400"/>
            <a:ext cx="8229600" cy="2590800"/>
          </a:xfrm>
        </p:spPr>
        <p:txBody>
          <a:bodyPr/>
          <a:lstStyle/>
          <a:p>
            <a:pPr>
              <a:defRPr/>
            </a:pPr>
            <a:r>
              <a:rPr lang="tr-TR" altLang="tr-TR" sz="2400" b="1" dirty="0">
                <a:solidFill>
                  <a:srgbClr val="990000"/>
                </a:solidFill>
                <a:latin typeface="Times New Roman" panose="02020603050405020304" pitchFamily="18" charset="0"/>
                <a:ea typeface="+mj-ea"/>
                <a:cs typeface="Times New Roman" panose="02020603050405020304" pitchFamily="18" charset="0"/>
              </a:rPr>
              <a:t>Misyonumuz; </a:t>
            </a:r>
          </a:p>
          <a:p>
            <a:pPr marL="0" indent="0" algn="just">
              <a:buNone/>
            </a:pPr>
            <a:r>
              <a:rPr lang="tr-TR" sz="2400" b="1" dirty="0">
                <a:solidFill>
                  <a:srgbClr val="990000"/>
                </a:solidFill>
                <a:latin typeface="Times New Roman" panose="02020603050405020304" pitchFamily="18" charset="0"/>
                <a:ea typeface="+mj-ea"/>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Yetkin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akademik</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kadrosu</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yenilikçi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iş</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dünyası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ile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entegre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yaklaşımı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ile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nitelikli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araştırmalar</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gerçekleştiren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çalışma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hayatı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konusunda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donanımlı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girişimci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özelliklere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eleştirel</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bakış</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açısına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sahip</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mezunlar</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veren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toplumsal</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sorunlara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çözüm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arayan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bir</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fakülte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olmak</a:t>
            </a:r>
            <a:r>
              <a:rPr lang="en-US" sz="1800" i="1" dirty="0">
                <a:latin typeface="Times New Roman" panose="02020603050405020304" pitchFamily="18" charset="0"/>
                <a:cs typeface="Times New Roman" panose="02020603050405020304" pitchFamily="18" charset="0"/>
              </a:rPr>
              <a:t>,</a:t>
            </a:r>
            <a:endParaRPr lang="tr-TR" sz="1800" i="1" dirty="0">
              <a:latin typeface="Times New Roman" panose="02020603050405020304" pitchFamily="18" charset="0"/>
              <a:cs typeface="Times New Roman" panose="02020603050405020304" pitchFamily="18" charset="0"/>
            </a:endParaRPr>
          </a:p>
        </p:txBody>
      </p:sp>
      <p:pic>
        <p:nvPicPr>
          <p:cNvPr id="8196" name="Picture 5">
            <a:extLst>
              <a:ext uri="{FF2B5EF4-FFF2-40B4-BE49-F238E27FC236}">
                <a16:creationId xmlns="" xmlns:a16="http://schemas.microsoft.com/office/drawing/2014/main" id="{D3449C2A-CE89-41F6-9657-D15385638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mission vector ile ilgili görsel sonucu">
            <a:extLst>
              <a:ext uri="{FF2B5EF4-FFF2-40B4-BE49-F238E27FC236}">
                <a16:creationId xmlns="" xmlns:a16="http://schemas.microsoft.com/office/drawing/2014/main" id="{4238B80A-4322-434C-B4E8-E30988F80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956730"/>
            <a:ext cx="2438400"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391400" y="6476092"/>
            <a:ext cx="1676400" cy="305711"/>
          </a:xfrm>
        </p:spPr>
        <p:txBody>
          <a:bodyPr/>
          <a:lstStyle/>
          <a:p>
            <a:pPr>
              <a:defRPr/>
            </a:pPr>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2"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 xmlns:a16="http://schemas.microsoft.com/office/drawing/2014/main" id="{99598F35-CABA-402E-BABA-96B43594BB9A}"/>
              </a:ext>
            </a:extLst>
          </p:cNvPr>
          <p:cNvSpPr>
            <a:spLocks noGrp="1" noChangeArrowheads="1"/>
          </p:cNvSpPr>
          <p:nvPr>
            <p:ph type="title"/>
          </p:nvPr>
        </p:nvSpPr>
        <p:spPr>
          <a:xfrm>
            <a:off x="709573" y="152405"/>
            <a:ext cx="7673789" cy="944563"/>
          </a:xfrm>
        </p:spPr>
        <p:txBody>
          <a:bodyPr/>
          <a:lstStyle/>
          <a:p>
            <a:pPr algn="ct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Ticaret ve İşletmecilik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65539" name="Picture 5">
            <a:extLst>
              <a:ext uri="{FF2B5EF4-FFF2-40B4-BE49-F238E27FC236}">
                <a16:creationId xmlns="" xmlns:a16="http://schemas.microsoft.com/office/drawing/2014/main" id="{99AAFDCB-8D22-481E-91F8-623828F5B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a:extLst>
              <a:ext uri="{FF2B5EF4-FFF2-40B4-BE49-F238E27FC236}">
                <a16:creationId xmlns="" xmlns:a16="http://schemas.microsoft.com/office/drawing/2014/main" id="{E6830FDC-C906-4C01-AA17-E5320DABAE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6489" y="1203763"/>
            <a:ext cx="2057399" cy="1963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5541" name="Dikdörtgen 5">
            <a:extLst>
              <a:ext uri="{FF2B5EF4-FFF2-40B4-BE49-F238E27FC236}">
                <a16:creationId xmlns="" xmlns:a16="http://schemas.microsoft.com/office/drawing/2014/main" id="{FEA4906E-3986-4D30-8B09-89DC3D90A735}"/>
              </a:ext>
            </a:extLst>
          </p:cNvPr>
          <p:cNvSpPr>
            <a:spLocks noChangeArrowheads="1"/>
          </p:cNvSpPr>
          <p:nvPr/>
        </p:nvSpPr>
        <p:spPr bwMode="auto">
          <a:xfrm>
            <a:off x="617720" y="3109410"/>
            <a:ext cx="1995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Sevtap ÜNAL</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DEKAN</a:t>
            </a:r>
          </a:p>
        </p:txBody>
      </p:sp>
      <p:pic>
        <p:nvPicPr>
          <p:cNvPr id="6" name="Picture 16">
            <a:extLst>
              <a:ext uri="{FF2B5EF4-FFF2-40B4-BE49-F238E27FC236}">
                <a16:creationId xmlns="" xmlns:a16="http://schemas.microsoft.com/office/drawing/2014/main" id="{ED18C142-9BE9-48C6-86DA-917CC3C026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09627" y="3896452"/>
            <a:ext cx="2080061" cy="2011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5543" name="Dikdörtgen 4">
            <a:extLst>
              <a:ext uri="{FF2B5EF4-FFF2-40B4-BE49-F238E27FC236}">
                <a16:creationId xmlns="" xmlns:a16="http://schemas.microsoft.com/office/drawing/2014/main" id="{A5BE1823-DBB8-4A92-9094-68EB61695280}"/>
              </a:ext>
            </a:extLst>
          </p:cNvPr>
          <p:cNvSpPr>
            <a:spLocks noChangeArrowheads="1"/>
          </p:cNvSpPr>
          <p:nvPr/>
        </p:nvSpPr>
        <p:spPr bwMode="auto">
          <a:xfrm>
            <a:off x="5589688" y="3175014"/>
            <a:ext cx="36305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Mehmet Fatih ACAR</a:t>
            </a:r>
          </a:p>
          <a:p>
            <a:pPr algn="ctr" eaLnBrk="1" hangingPunct="1">
              <a:spcBef>
                <a:spcPts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sp>
        <p:nvSpPr>
          <p:cNvPr id="65544" name="Dikdörtgen 4">
            <a:extLst>
              <a:ext uri="{FF2B5EF4-FFF2-40B4-BE49-F238E27FC236}">
                <a16:creationId xmlns="" xmlns:a16="http://schemas.microsoft.com/office/drawing/2014/main" id="{BDEF742B-69CC-473C-B74B-D2F7B014D8C9}"/>
              </a:ext>
            </a:extLst>
          </p:cNvPr>
          <p:cNvSpPr>
            <a:spLocks noChangeArrowheads="1"/>
          </p:cNvSpPr>
          <p:nvPr/>
        </p:nvSpPr>
        <p:spPr bwMode="auto">
          <a:xfrm>
            <a:off x="-269070" y="5607227"/>
            <a:ext cx="3913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Yeşim ŞENDUR</a:t>
            </a:r>
          </a:p>
          <a:p>
            <a:pPr algn="ctr" eaLnBrk="1" hangingPunct="1">
              <a:spcBef>
                <a:spcPts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sp>
        <p:nvSpPr>
          <p:cNvPr id="2" name="AutoShape 2" descr="image being cropped"/>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573" y="3850840"/>
            <a:ext cx="1976730" cy="1800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8487" y="1240679"/>
            <a:ext cx="1923369" cy="1900820"/>
          </a:xfrm>
          <a:prstGeom prst="rect">
            <a:avLst/>
          </a:prstGeom>
          <a:ln>
            <a:noFill/>
          </a:ln>
          <a:effectLst>
            <a:softEdge rad="112500"/>
          </a:effectLst>
        </p:spPr>
      </p:pic>
      <p:sp>
        <p:nvSpPr>
          <p:cNvPr id="12" name="Dikdörtgen 5">
            <a:extLst>
              <a:ext uri="{FF2B5EF4-FFF2-40B4-BE49-F238E27FC236}">
                <a16:creationId xmlns="" xmlns:a16="http://schemas.microsoft.com/office/drawing/2014/main" id="{FEA4906E-3986-4D30-8B09-89DC3D90A735}"/>
              </a:ext>
            </a:extLst>
          </p:cNvPr>
          <p:cNvSpPr>
            <a:spLocks noChangeArrowheads="1"/>
          </p:cNvSpPr>
          <p:nvPr/>
        </p:nvSpPr>
        <p:spPr bwMode="auto">
          <a:xfrm>
            <a:off x="3135601" y="3201163"/>
            <a:ext cx="266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Ertuğrul DELİKTAŞ</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BÖLÜM BAŞKANI</a:t>
            </a:r>
          </a:p>
        </p:txBody>
      </p:sp>
      <p:pic>
        <p:nvPicPr>
          <p:cNvPr id="4"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1275734"/>
            <a:ext cx="1981200" cy="1833675"/>
          </a:xfrm>
          <a:prstGeom prst="rect">
            <a:avLst/>
          </a:prstGeom>
          <a:ln>
            <a:noFill/>
          </a:ln>
          <a:effectLst>
            <a:softEdge rad="112500"/>
          </a:effectLst>
        </p:spPr>
      </p:pic>
      <p:sp>
        <p:nvSpPr>
          <p:cNvPr id="17" name="Dikdörtgen 4">
            <a:extLst>
              <a:ext uri="{FF2B5EF4-FFF2-40B4-BE49-F238E27FC236}">
                <a16:creationId xmlns="" xmlns:a16="http://schemas.microsoft.com/office/drawing/2014/main" id="{BDEF742B-69CC-473C-B74B-D2F7B014D8C9}"/>
              </a:ext>
            </a:extLst>
          </p:cNvPr>
          <p:cNvSpPr>
            <a:spLocks noChangeArrowheads="1"/>
          </p:cNvSpPr>
          <p:nvPr/>
        </p:nvSpPr>
        <p:spPr bwMode="auto">
          <a:xfrm>
            <a:off x="3395574" y="5758444"/>
            <a:ext cx="24070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İsmail ERKAN</a:t>
            </a:r>
          </a:p>
        </p:txBody>
      </p:sp>
      <p:sp>
        <p:nvSpPr>
          <p:cNvPr id="9" name="Veri Yer Tutucusu 8"/>
          <p:cNvSpPr>
            <a:spLocks noGrp="1"/>
          </p:cNvSpPr>
          <p:nvPr>
            <p:ph type="dt" sz="half" idx="10"/>
          </p:nvPr>
        </p:nvSpPr>
        <p:spPr>
          <a:xfrm>
            <a:off x="7543800" y="6496915"/>
            <a:ext cx="1600200" cy="361087"/>
          </a:xfrm>
        </p:spPr>
        <p:txBody>
          <a:bodyPr/>
          <a:lstStyle/>
          <a:p>
            <a:pPr>
              <a:defRPr/>
            </a:pPr>
            <a:endParaRPr lang="tr-TR" dirty="0"/>
          </a:p>
        </p:txBody>
      </p:sp>
      <p:pic>
        <p:nvPicPr>
          <p:cNvPr id="18" name="Picture 18">
            <a:extLst>
              <a:ext uri="{FF2B5EF4-FFF2-40B4-BE49-F238E27FC236}">
                <a16:creationId xmlns="" xmlns:a16="http://schemas.microsoft.com/office/drawing/2014/main" id="{07B24428-AE3A-4E42-B821-37D69B7AE6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62463" y="4032160"/>
            <a:ext cx="1920900" cy="1800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Dikdörtgen 3">
            <a:extLst>
              <a:ext uri="{FF2B5EF4-FFF2-40B4-BE49-F238E27FC236}">
                <a16:creationId xmlns="" xmlns:a16="http://schemas.microsoft.com/office/drawing/2014/main" id="{E504989E-E256-49DE-8E96-C373CC3F0F87}"/>
              </a:ext>
            </a:extLst>
          </p:cNvPr>
          <p:cNvSpPr>
            <a:spLocks noChangeArrowheads="1"/>
          </p:cNvSpPr>
          <p:nvPr/>
        </p:nvSpPr>
        <p:spPr bwMode="auto">
          <a:xfrm>
            <a:off x="6092824" y="5738609"/>
            <a:ext cx="2901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Dilek Özdemir  GÜNGÖR</a:t>
            </a:r>
            <a:endParaRPr lang="tr-TR" altLang="en-US" sz="1600" b="1" dirty="0">
              <a:latin typeface="Times New Roman" panose="02020603050405020304" pitchFamily="18" charset="0"/>
              <a:cs typeface="Times New Roman" panose="02020603050405020304" pitchFamily="18" charset="0"/>
            </a:endParaRPr>
          </a:p>
        </p:txBody>
      </p:sp>
      <p:pic>
        <p:nvPicPr>
          <p:cNvPr id="20"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31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 xmlns:a16="http://schemas.microsoft.com/office/drawing/2014/main" id="{99598F35-CABA-402E-BABA-96B43594BB9A}"/>
              </a:ext>
            </a:extLst>
          </p:cNvPr>
          <p:cNvSpPr>
            <a:spLocks noGrp="1" noChangeArrowheads="1"/>
          </p:cNvSpPr>
          <p:nvPr>
            <p:ph type="title"/>
          </p:nvPr>
        </p:nvSpPr>
        <p:spPr>
          <a:xfrm>
            <a:off x="838200" y="152405"/>
            <a:ext cx="7620000" cy="944563"/>
          </a:xfrm>
        </p:spPr>
        <p:txBody>
          <a:bodyPr/>
          <a:lstStyle/>
          <a:p>
            <a:pPr algn="ct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Ticaret ve İşletmecilik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65539" name="Picture 5">
            <a:extLst>
              <a:ext uri="{FF2B5EF4-FFF2-40B4-BE49-F238E27FC236}">
                <a16:creationId xmlns="" xmlns:a16="http://schemas.microsoft.com/office/drawing/2014/main" id="{99AAFDCB-8D22-481E-91F8-623828F5B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being cropped"/>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Veri Yer Tutucusu 8"/>
          <p:cNvSpPr>
            <a:spLocks noGrp="1"/>
          </p:cNvSpPr>
          <p:nvPr>
            <p:ph type="dt" sz="half" idx="10"/>
          </p:nvPr>
        </p:nvSpPr>
        <p:spPr>
          <a:xfrm>
            <a:off x="7543800" y="6496915"/>
            <a:ext cx="1600200" cy="361087"/>
          </a:xfrm>
        </p:spPr>
        <p:txBody>
          <a:bodyPr/>
          <a:lstStyle/>
          <a:p>
            <a:pPr>
              <a:defRPr/>
            </a:pPr>
            <a:fld id="{32B2212B-149B-44E9-839F-36415FFB2E1E}" type="datetime8">
              <a:rPr lang="tr-TR" smtClean="0"/>
              <a:t>12.11.2024 11:11</a:t>
            </a:fld>
            <a:endParaRPr lang="tr-TR" dirty="0"/>
          </a:p>
        </p:txBody>
      </p:sp>
      <p:pic>
        <p:nvPicPr>
          <p:cNvPr id="7" name="Resim 6">
            <a:extLst>
              <a:ext uri="{FF2B5EF4-FFF2-40B4-BE49-F238E27FC236}">
                <a16:creationId xmlns="" xmlns:a16="http://schemas.microsoft.com/office/drawing/2014/main" id="{5704C2FB-D508-45E6-8696-8732048D9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331023"/>
            <a:ext cx="1778845" cy="1793589"/>
          </a:xfrm>
          <a:prstGeom prst="rect">
            <a:avLst/>
          </a:prstGeom>
          <a:ln>
            <a:noFill/>
          </a:ln>
          <a:effectLst>
            <a:softEdge rad="112500"/>
          </a:effectLst>
        </p:spPr>
      </p:pic>
      <p:sp>
        <p:nvSpPr>
          <p:cNvPr id="20" name="Dikdörtgen 2">
            <a:extLst>
              <a:ext uri="{FF2B5EF4-FFF2-40B4-BE49-F238E27FC236}">
                <a16:creationId xmlns="" xmlns:a16="http://schemas.microsoft.com/office/drawing/2014/main" id="{AD319B3E-80CF-4857-9EB2-7A29369F1C66}"/>
              </a:ext>
            </a:extLst>
          </p:cNvPr>
          <p:cNvSpPr>
            <a:spLocks noChangeArrowheads="1"/>
          </p:cNvSpPr>
          <p:nvPr/>
        </p:nvSpPr>
        <p:spPr bwMode="auto">
          <a:xfrm>
            <a:off x="3352799" y="3124612"/>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Nur KOÇ</a:t>
            </a:r>
          </a:p>
        </p:txBody>
      </p:sp>
      <p:pic>
        <p:nvPicPr>
          <p:cNvPr id="3" name="Resim 2" descr="Ekran Kırpm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1345248"/>
            <a:ext cx="1629141" cy="1765138"/>
          </a:xfrm>
          <a:prstGeom prst="rect">
            <a:avLst/>
          </a:prstGeom>
          <a:ln>
            <a:noFill/>
          </a:ln>
          <a:effectLst>
            <a:softEdge rad="112500"/>
          </a:effectLst>
        </p:spPr>
      </p:pic>
      <p:sp>
        <p:nvSpPr>
          <p:cNvPr id="10" name="Dikdörtgen 2">
            <a:extLst>
              <a:ext uri="{FF2B5EF4-FFF2-40B4-BE49-F238E27FC236}">
                <a16:creationId xmlns="" xmlns:a16="http://schemas.microsoft.com/office/drawing/2014/main" id="{AD319B3E-80CF-4857-9EB2-7A29369F1C66}"/>
              </a:ext>
            </a:extLst>
          </p:cNvPr>
          <p:cNvSpPr>
            <a:spLocks noChangeArrowheads="1"/>
          </p:cNvSpPr>
          <p:nvPr/>
        </p:nvSpPr>
        <p:spPr bwMode="auto">
          <a:xfrm>
            <a:off x="6148570" y="3095304"/>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Aslı DUMAN</a:t>
            </a:r>
          </a:p>
        </p:txBody>
      </p:sp>
      <p:pic>
        <p:nvPicPr>
          <p:cNvPr id="4" name="Resim 3" descr="Ekran Kırpm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300" y="1345248"/>
            <a:ext cx="1638300" cy="1750056"/>
          </a:xfrm>
          <a:prstGeom prst="rect">
            <a:avLst/>
          </a:prstGeom>
          <a:ln>
            <a:noFill/>
          </a:ln>
          <a:effectLst>
            <a:softEdge rad="112500"/>
          </a:effectLst>
        </p:spPr>
      </p:pic>
      <p:sp>
        <p:nvSpPr>
          <p:cNvPr id="11" name="Dikdörtgen 4">
            <a:extLst>
              <a:ext uri="{FF2B5EF4-FFF2-40B4-BE49-F238E27FC236}">
                <a16:creationId xmlns="" xmlns:a16="http://schemas.microsoft.com/office/drawing/2014/main" id="{BDEF742B-69CC-473C-B74B-D2F7B014D8C9}"/>
              </a:ext>
            </a:extLst>
          </p:cNvPr>
          <p:cNvSpPr>
            <a:spLocks noChangeArrowheads="1"/>
          </p:cNvSpPr>
          <p:nvPr/>
        </p:nvSpPr>
        <p:spPr bwMode="auto">
          <a:xfrm>
            <a:off x="345281" y="3095304"/>
            <a:ext cx="25921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ts val="0"/>
              </a:spcBef>
              <a:buFontTx/>
              <a:buNone/>
            </a:pPr>
            <a:r>
              <a:rPr lang="tr-TR" altLang="en-US" sz="1600" b="1" dirty="0">
                <a:latin typeface="Times New Roman" panose="02020603050405020304" pitchFamily="18" charset="0"/>
                <a:cs typeface="Times New Roman" panose="02020603050405020304" pitchFamily="18" charset="0"/>
              </a:rPr>
              <a:t>Ela Burcu UÇEL</a:t>
            </a:r>
          </a:p>
          <a:p>
            <a:pPr algn="ctr" eaLnBrk="1" hangingPunct="1">
              <a:spcBef>
                <a:spcPts val="0"/>
              </a:spcBef>
              <a:buFontTx/>
              <a:buNone/>
            </a:pPr>
            <a:r>
              <a:rPr lang="tr-TR" altLang="en-US" sz="1600" b="1" i="1" dirty="0">
                <a:latin typeface="Times New Roman" panose="02020603050405020304" pitchFamily="18" charset="0"/>
                <a:cs typeface="Times New Roman" panose="02020603050405020304" pitchFamily="18" charset="0"/>
              </a:rPr>
              <a:t>Dekan Yardımcısı</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5" name="Resim 4" descr="Ekran Kırpm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3917509"/>
            <a:ext cx="1676400" cy="1701508"/>
          </a:xfrm>
          <a:prstGeom prst="rect">
            <a:avLst/>
          </a:prstGeom>
          <a:ln>
            <a:noFill/>
          </a:ln>
          <a:effectLst>
            <a:softEdge rad="112500"/>
          </a:effectLst>
        </p:spPr>
      </p:pic>
      <p:sp>
        <p:nvSpPr>
          <p:cNvPr id="13" name="Dikdörtgen 2">
            <a:extLst>
              <a:ext uri="{FF2B5EF4-FFF2-40B4-BE49-F238E27FC236}">
                <a16:creationId xmlns="" xmlns:a16="http://schemas.microsoft.com/office/drawing/2014/main" id="{AD319B3E-80CF-4857-9EB2-7A29369F1C66}"/>
              </a:ext>
            </a:extLst>
          </p:cNvPr>
          <p:cNvSpPr>
            <a:spLocks noChangeArrowheads="1"/>
          </p:cNvSpPr>
          <p:nvPr/>
        </p:nvSpPr>
        <p:spPr bwMode="auto">
          <a:xfrm>
            <a:off x="345281" y="5632249"/>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Seray Deniz GÜRBÜZ</a:t>
            </a:r>
          </a:p>
        </p:txBody>
      </p:sp>
      <p:pic>
        <p:nvPicPr>
          <p:cNvPr id="14"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520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 xmlns:a16="http://schemas.microsoft.com/office/drawing/2014/main" id="{7C0D7D7A-FDE2-4B4E-B352-56A2F0697B2B}"/>
              </a:ext>
            </a:extLst>
          </p:cNvPr>
          <p:cNvSpPr>
            <a:spLocks noGrp="1" noChangeArrowheads="1"/>
          </p:cNvSpPr>
          <p:nvPr>
            <p:ph type="body" idx="1"/>
          </p:nvPr>
        </p:nvSpPr>
        <p:spPr>
          <a:xfrm>
            <a:off x="1524000" y="3505200"/>
            <a:ext cx="6705600" cy="2209800"/>
          </a:xfrm>
        </p:spPr>
        <p:txBody>
          <a:bodyPr/>
          <a:lstStyle/>
          <a:p>
            <a:pPr algn="just" eaLnBrk="1" hangingPunct="1">
              <a:lnSpc>
                <a:spcPct val="80000"/>
              </a:lnSpc>
              <a:buFontTx/>
              <a:buNone/>
            </a:pPr>
            <a:r>
              <a:rPr lang="tr-TR" altLang="tr-TR" sz="2000" b="1">
                <a:latin typeface="Times New Roman" panose="02020603050405020304" pitchFamily="18" charset="0"/>
                <a:cs typeface="Times New Roman" panose="02020603050405020304" pitchFamily="18" charset="0"/>
              </a:rPr>
              <a:t>Adres          </a:t>
            </a:r>
            <a:r>
              <a:rPr lang="tr-TR" altLang="tr-TR" sz="2000">
                <a:latin typeface="Times New Roman" panose="02020603050405020304" pitchFamily="18" charset="0"/>
                <a:cs typeface="Times New Roman" panose="02020603050405020304" pitchFamily="18" charset="0"/>
              </a:rPr>
              <a:t>:   Çiğli Ana Yerleşkesi 35620 Balatçık - Çiğli –                                               	              İzmir</a:t>
            </a:r>
          </a:p>
          <a:p>
            <a:pPr algn="just" eaLnBrk="1" hangingPunct="1">
              <a:lnSpc>
                <a:spcPct val="80000"/>
              </a:lnSpc>
              <a:buFontTx/>
              <a:buNone/>
            </a:pPr>
            <a:endParaRPr lang="tr-TR" altLang="tr-TR" sz="2000" b="1">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tr-TR" altLang="tr-TR" sz="2000" b="1">
                <a:latin typeface="Times New Roman" panose="02020603050405020304" pitchFamily="18" charset="0"/>
                <a:cs typeface="Times New Roman" panose="02020603050405020304" pitchFamily="18" charset="0"/>
              </a:rPr>
              <a:t>Web Sayfası  </a:t>
            </a:r>
            <a:r>
              <a:rPr lang="tr-TR" altLang="tr-TR" sz="2000">
                <a:latin typeface="Times New Roman" panose="02020603050405020304" pitchFamily="18" charset="0"/>
                <a:cs typeface="Times New Roman" panose="02020603050405020304" pitchFamily="18" charset="0"/>
              </a:rPr>
              <a:t>:     </a:t>
            </a:r>
            <a:r>
              <a:rPr lang="tr-TR" altLang="tr-TR" sz="2000">
                <a:latin typeface="Times New Roman" panose="02020603050405020304" pitchFamily="18" charset="0"/>
                <a:cs typeface="Times New Roman" panose="02020603050405020304" pitchFamily="18" charset="0"/>
                <a:hlinkClick r:id="rId2"/>
              </a:rPr>
              <a:t>http://iibf.ikcu.edu.tr/</a:t>
            </a:r>
            <a:r>
              <a:rPr lang="tr-TR" altLang="tr-TR" sz="2000">
                <a:latin typeface="Times New Roman" panose="02020603050405020304" pitchFamily="18" charset="0"/>
                <a:cs typeface="Times New Roman" panose="02020603050405020304" pitchFamily="18" charset="0"/>
              </a:rPr>
              <a:t> </a:t>
            </a:r>
          </a:p>
          <a:p>
            <a:pPr algn="just" eaLnBrk="1" hangingPunct="1">
              <a:lnSpc>
                <a:spcPct val="80000"/>
              </a:lnSpc>
              <a:buFontTx/>
              <a:buNone/>
            </a:pPr>
            <a:endParaRPr lang="tr-TR" altLang="tr-TR" sz="2000" b="1">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tr-TR" altLang="tr-TR" sz="2000" b="1">
                <a:latin typeface="Times New Roman" panose="02020603050405020304" pitchFamily="18" charset="0"/>
                <a:cs typeface="Times New Roman" panose="02020603050405020304" pitchFamily="18" charset="0"/>
              </a:rPr>
              <a:t>Tel                 </a:t>
            </a:r>
            <a:r>
              <a:rPr lang="tr-TR" altLang="tr-TR" sz="2000">
                <a:latin typeface="Times New Roman" panose="02020603050405020304" pitchFamily="18" charset="0"/>
                <a:cs typeface="Times New Roman" panose="02020603050405020304" pitchFamily="18" charset="0"/>
              </a:rPr>
              <a:t>:     0232 329 35 35 </a:t>
            </a:r>
          </a:p>
          <a:p>
            <a:pPr algn="just" eaLnBrk="1" hangingPunct="1">
              <a:lnSpc>
                <a:spcPct val="80000"/>
              </a:lnSpc>
              <a:buFontTx/>
              <a:buNone/>
            </a:pPr>
            <a:endParaRPr lang="tr-TR" altLang="tr-TR" sz="2000" b="1">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tr-TR" altLang="tr-TR" sz="2000" b="1">
                <a:latin typeface="Times New Roman" panose="02020603050405020304" pitchFamily="18" charset="0"/>
                <a:cs typeface="Times New Roman" panose="02020603050405020304" pitchFamily="18" charset="0"/>
              </a:rPr>
              <a:t>Fax                </a:t>
            </a:r>
            <a:r>
              <a:rPr lang="tr-TR" altLang="tr-TR" sz="2000">
                <a:latin typeface="Times New Roman" panose="02020603050405020304" pitchFamily="18" charset="0"/>
                <a:cs typeface="Times New Roman" panose="02020603050405020304" pitchFamily="18" charset="0"/>
              </a:rPr>
              <a:t>:     0232 329 35 19</a:t>
            </a:r>
          </a:p>
        </p:txBody>
      </p:sp>
      <p:pic>
        <p:nvPicPr>
          <p:cNvPr id="97283" name="Picture 6" descr="C:\Users\hp\Desktop\yenilogo.png">
            <a:extLst>
              <a:ext uri="{FF2B5EF4-FFF2-40B4-BE49-F238E27FC236}">
                <a16:creationId xmlns="" xmlns:a16="http://schemas.microsoft.com/office/drawing/2014/main" id="{A607D86C-8504-4B42-AABC-38E01972DF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6667" y="1447800"/>
            <a:ext cx="37369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5">
            <a:extLst>
              <a:ext uri="{FF2B5EF4-FFF2-40B4-BE49-F238E27FC236}">
                <a16:creationId xmlns="" xmlns:a16="http://schemas.microsoft.com/office/drawing/2014/main" id="{C16C66E6-1463-4997-A46A-763C5F4B0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3890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375236" y="6471229"/>
            <a:ext cx="1752600" cy="386773"/>
          </a:xfrm>
        </p:spPr>
        <p:txBody>
          <a:bodyPr/>
          <a:lstStyle/>
          <a:p>
            <a:pPr>
              <a:defRPr/>
            </a:pPr>
            <a:endParaRPr lang="tr-TR" dirty="0"/>
          </a:p>
        </p:txBody>
      </p:sp>
      <p:pic>
        <p:nvPicPr>
          <p:cNvPr id="6" name="Picture 5">
            <a:extLst>
              <a:ext uri="{FF2B5EF4-FFF2-40B4-BE49-F238E27FC236}">
                <a16:creationId xmlns="" xmlns:a16="http://schemas.microsoft.com/office/drawing/2014/main" id="{490F5F97-DC60-449C-BF97-DE4C9430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3C59F692-84F9-4B6D-9FCB-AE8119B87D49}"/>
              </a:ext>
            </a:extLst>
          </p:cNvPr>
          <p:cNvSpPr>
            <a:spLocks noGrp="1" noChangeArrowheads="1"/>
          </p:cNvSpPr>
          <p:nvPr>
            <p:ph type="title"/>
          </p:nvPr>
        </p:nvSpPr>
        <p:spPr>
          <a:xfrm>
            <a:off x="457200" y="381002"/>
            <a:ext cx="8229600" cy="868363"/>
          </a:xfrm>
        </p:spPr>
        <p:txBody>
          <a:bodyPr/>
          <a:lstStyle/>
          <a:p>
            <a:pPr eaLnBrk="1" hangingPunct="1"/>
            <a:r>
              <a:rPr lang="tr-TR" altLang="tr-TR" sz="5400" b="1">
                <a:solidFill>
                  <a:srgbClr val="990000"/>
                </a:solidFill>
                <a:latin typeface="Times New Roman" panose="02020603050405020304" pitchFamily="18" charset="0"/>
                <a:cs typeface="Times New Roman" panose="02020603050405020304" pitchFamily="18" charset="0"/>
              </a:rPr>
              <a:t>VİZYONUMUZ</a:t>
            </a:r>
          </a:p>
        </p:txBody>
      </p:sp>
      <p:sp>
        <p:nvSpPr>
          <p:cNvPr id="10243" name="Rectangle 3">
            <a:extLst>
              <a:ext uri="{FF2B5EF4-FFF2-40B4-BE49-F238E27FC236}">
                <a16:creationId xmlns="" xmlns:a16="http://schemas.microsoft.com/office/drawing/2014/main" id="{FC325653-16EC-4D41-900C-8B78705CAB17}"/>
              </a:ext>
            </a:extLst>
          </p:cNvPr>
          <p:cNvSpPr>
            <a:spLocks noGrp="1" noChangeArrowheads="1"/>
          </p:cNvSpPr>
          <p:nvPr>
            <p:ph type="body" idx="1"/>
          </p:nvPr>
        </p:nvSpPr>
        <p:spPr>
          <a:xfrm>
            <a:off x="457200" y="2209800"/>
            <a:ext cx="8001000" cy="1752600"/>
          </a:xfrm>
        </p:spPr>
        <p:txBody>
          <a:bodyPr/>
          <a:lstStyle/>
          <a:p>
            <a:pPr algn="just">
              <a:defRPr/>
            </a:pPr>
            <a:r>
              <a:rPr lang="tr-TR" altLang="tr-TR" sz="2400" b="1" dirty="0">
                <a:solidFill>
                  <a:srgbClr val="990000"/>
                </a:solidFill>
                <a:latin typeface="Times New Roman" panose="02020603050405020304" pitchFamily="18" charset="0"/>
                <a:cs typeface="Times New Roman" panose="02020603050405020304" pitchFamily="18" charset="0"/>
              </a:rPr>
              <a:t>Vizyonumuz;</a:t>
            </a:r>
          </a:p>
          <a:p>
            <a:pPr marL="0" indent="0" algn="just">
              <a:buNone/>
              <a:defRPr/>
            </a:pPr>
            <a:r>
              <a:rPr lang="tr-TR" sz="1800" b="1" i="1" kern="1200" dirty="0">
                <a:solidFill>
                  <a:srgbClr val="990000"/>
                </a:solidFill>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Eğitim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kalitesi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bilimsel</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faaliyetleri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topluma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hizmet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önceliği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ile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iktisadi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idari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bilimler</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alanında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dünyada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öncü</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fakültelerden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biri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olmak</a:t>
            </a:r>
            <a:r>
              <a:rPr lang="en-US" sz="1800" i="1" dirty="0">
                <a:latin typeface="Times New Roman" panose="02020603050405020304" pitchFamily="18" charset="0"/>
                <a:cs typeface="Times New Roman" panose="02020603050405020304" pitchFamily="18" charset="0"/>
              </a:rPr>
              <a:t>,</a:t>
            </a:r>
            <a:endParaRPr lang="tr-TR" sz="1800" i="1" kern="1200" dirty="0">
              <a:latin typeface="Times New Roman" panose="02020603050405020304" pitchFamily="18" charset="0"/>
              <a:cs typeface="Times New Roman" panose="02020603050405020304" pitchFamily="18" charset="0"/>
            </a:endParaRPr>
          </a:p>
        </p:txBody>
      </p:sp>
      <p:pic>
        <p:nvPicPr>
          <p:cNvPr id="10244" name="Picture 5">
            <a:extLst>
              <a:ext uri="{FF2B5EF4-FFF2-40B4-BE49-F238E27FC236}">
                <a16:creationId xmlns="" xmlns:a16="http://schemas.microsoft.com/office/drawing/2014/main" id="{CA8B9DE4-927E-4BDF-BC40-3BB30B7AB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vision vector ile ilgili görsel sonucu">
            <a:extLst>
              <a:ext uri="{FF2B5EF4-FFF2-40B4-BE49-F238E27FC236}">
                <a16:creationId xmlns="" xmlns:a16="http://schemas.microsoft.com/office/drawing/2014/main" id="{4329C2F0-8EA7-4C38-95BA-29E26ABF3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67202"/>
            <a:ext cx="2743200" cy="14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391400" y="6462986"/>
            <a:ext cx="1600200" cy="395017"/>
          </a:xfrm>
        </p:spPr>
        <p:txBody>
          <a:bodyPr/>
          <a:lstStyle/>
          <a:p>
            <a:pPr>
              <a:defRPr/>
            </a:pPr>
            <a:fld id="{BECC0D15-4BA2-4B1D-86CA-6A9110130C71}" type="datetime8">
              <a:rPr lang="tr-TR" smtClean="0"/>
              <a:t>12.11.2024 11:11</a:t>
            </a:fld>
            <a:endParaRPr lang="tr-TR" dirty="0"/>
          </a:p>
        </p:txBody>
      </p:sp>
      <p:pic>
        <p:nvPicPr>
          <p:cNvPr id="7"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2986"/>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0BD81F36-A847-450E-8292-86A997D6044B}"/>
              </a:ext>
            </a:extLst>
          </p:cNvPr>
          <p:cNvSpPr>
            <a:spLocks noGrp="1" noChangeArrowheads="1"/>
          </p:cNvSpPr>
          <p:nvPr>
            <p:ph type="title"/>
          </p:nvPr>
        </p:nvSpPr>
        <p:spPr>
          <a:xfrm>
            <a:off x="457200" y="-76200"/>
            <a:ext cx="8229600" cy="868363"/>
          </a:xfrm>
        </p:spPr>
        <p:txBody>
          <a:bodyPr/>
          <a:lstStyle/>
          <a:p>
            <a:pPr eaLnBrk="1" hangingPunct="1"/>
            <a:r>
              <a:rPr lang="tr-TR" altLang="tr-TR" b="1" dirty="0">
                <a:solidFill>
                  <a:srgbClr val="990000"/>
                </a:solidFill>
                <a:latin typeface="Times New Roman" panose="02020603050405020304" pitchFamily="18" charset="0"/>
                <a:cs typeface="Times New Roman" panose="02020603050405020304" pitchFamily="18" charset="0"/>
              </a:rPr>
              <a:t>DEKANIN MESAJI</a:t>
            </a:r>
          </a:p>
        </p:txBody>
      </p:sp>
      <p:sp>
        <p:nvSpPr>
          <p:cNvPr id="11267" name="Rectangle 3">
            <a:extLst>
              <a:ext uri="{FF2B5EF4-FFF2-40B4-BE49-F238E27FC236}">
                <a16:creationId xmlns="" xmlns:a16="http://schemas.microsoft.com/office/drawing/2014/main" id="{92812B7B-1CCE-49F5-B5F7-6708E9FFD338}"/>
              </a:ext>
            </a:extLst>
          </p:cNvPr>
          <p:cNvSpPr>
            <a:spLocks noGrp="1" noChangeArrowheads="1"/>
          </p:cNvSpPr>
          <p:nvPr>
            <p:ph type="body" idx="1"/>
          </p:nvPr>
        </p:nvSpPr>
        <p:spPr>
          <a:xfrm>
            <a:off x="152400" y="3068656"/>
            <a:ext cx="8839200" cy="2814529"/>
          </a:xfrm>
        </p:spPr>
        <p:txBody>
          <a:bodyPr/>
          <a:lstStyle/>
          <a:p>
            <a:pPr marL="0" indent="0" algn="just">
              <a:buNone/>
            </a:pPr>
            <a:endParaRPr lang="tr-TR" altLang="tr-TR" sz="1600" b="1" dirty="0">
              <a:latin typeface="Times New Roman" panose="02020603050405020304" pitchFamily="18" charset="0"/>
              <a:cs typeface="Times New Roman" panose="02020603050405020304" pitchFamily="18" charset="0"/>
            </a:endParaRPr>
          </a:p>
          <a:p>
            <a:pPr marL="0" indent="0" algn="just">
              <a:buNone/>
            </a:pPr>
            <a:r>
              <a:rPr lang="tr-TR" altLang="tr-TR" sz="1600" b="1" i="1" dirty="0">
                <a:latin typeface="Times New Roman" panose="02020603050405020304" pitchFamily="18" charset="0"/>
                <a:cs typeface="Times New Roman" panose="02020603050405020304" pitchFamily="18" charset="0"/>
              </a:rPr>
              <a:t>Sevgili Öğrenciler,</a:t>
            </a:r>
            <a:endParaRPr lang="tr-TR" altLang="tr-TR" sz="1600" i="1" dirty="0">
              <a:latin typeface="Times New Roman" panose="02020603050405020304" pitchFamily="18" charset="0"/>
              <a:cs typeface="Times New Roman" panose="02020603050405020304" pitchFamily="18" charset="0"/>
            </a:endParaRPr>
          </a:p>
          <a:p>
            <a:pPr marL="0" indent="0" algn="just">
              <a:buFontTx/>
              <a:buNone/>
            </a:pPr>
            <a:r>
              <a:rPr lang="tr-TR" altLang="tr-TR" sz="1600" dirty="0">
                <a:latin typeface="Times New Roman" panose="02020603050405020304" pitchFamily="18" charset="0"/>
                <a:cs typeface="Times New Roman" panose="02020603050405020304" pitchFamily="18" charset="0"/>
              </a:rPr>
              <a:t>             </a:t>
            </a:r>
            <a:r>
              <a:rPr lang="tr-TR" altLang="tr-TR" sz="1600" i="1" dirty="0">
                <a:latin typeface="Times New Roman" panose="02020603050405020304" pitchFamily="18" charset="0"/>
                <a:cs typeface="Times New Roman" panose="02020603050405020304" pitchFamily="18" charset="0"/>
              </a:rPr>
              <a:t>Fakültemiz 2011 yılında kurulmuş olup yedi bölüm ile eğitim ve öğretimine devam etmektedir.</a:t>
            </a:r>
            <a:r>
              <a:rPr lang="tr-TR" sz="1800" i="1" dirty="0">
                <a:solidFill>
                  <a:srgbClr val="000000"/>
                </a:solidFill>
                <a:latin typeface="Times New Roman" panose="02020603050405020304" pitchFamily="18" charset="0"/>
              </a:rPr>
              <a:t> İ</a:t>
            </a:r>
            <a:r>
              <a:rPr lang="tr-TR" sz="1600" i="1" dirty="0">
                <a:solidFill>
                  <a:srgbClr val="000000"/>
                </a:solidFill>
                <a:latin typeface="Times New Roman" panose="02020603050405020304" pitchFamily="18" charset="0"/>
              </a:rPr>
              <a:t>lk mezunlarımızı 2016-2017 eğitim öğretim döneminde verdik. Bu süre zarfında 1500’den fazla mezunumuz oldu.</a:t>
            </a:r>
            <a:r>
              <a:rPr lang="tr-TR" altLang="tr-TR" sz="1600" i="1" dirty="0">
                <a:latin typeface="Times New Roman" panose="02020603050405020304" pitchFamily="18" charset="0"/>
                <a:cs typeface="Times New Roman" panose="02020603050405020304" pitchFamily="18" charset="0"/>
              </a:rPr>
              <a:t> Amacımız e</a:t>
            </a:r>
            <a:r>
              <a:rPr lang="tr-TR" sz="1600" i="1" dirty="0">
                <a:solidFill>
                  <a:srgbClr val="000000"/>
                </a:solidFill>
                <a:latin typeface="Times New Roman" panose="02020603050405020304" pitchFamily="18" charset="0"/>
              </a:rPr>
              <a:t>konomiye yön veren, ulusal ve uluslararası arenada yer alacak, çağın gereklerine uygun bilgi, beceri ve yetkinlikler ile donatılmış</a:t>
            </a:r>
            <a:r>
              <a:rPr lang="tr-TR" sz="1600" i="1" dirty="0">
                <a:solidFill>
                  <a:srgbClr val="000000"/>
                </a:solidFill>
                <a:latin typeface="Times New Roman" panose="02020603050405020304" pitchFamily="18" charset="0"/>
                <a:cs typeface="Times New Roman" panose="02020603050405020304" pitchFamily="18" charset="0"/>
              </a:rPr>
              <a:t>,</a:t>
            </a:r>
            <a:r>
              <a:rPr lang="tr-TR" altLang="tr-TR" sz="1600" i="1" dirty="0">
                <a:latin typeface="Times New Roman" panose="02020603050405020304" pitchFamily="18" charset="0"/>
                <a:cs typeface="Times New Roman" panose="02020603050405020304" pitchFamily="18" charset="0"/>
              </a:rPr>
              <a:t>  kamu ve özel sektörün ihtiyaç duyduğu girişimciler yetiştirebilmektir.   </a:t>
            </a:r>
            <a:r>
              <a:rPr lang="tr-TR" sz="1600" i="1" dirty="0">
                <a:solidFill>
                  <a:srgbClr val="000000"/>
                </a:solidFill>
                <a:latin typeface="Times New Roman" panose="02020603050405020304" pitchFamily="18" charset="0"/>
              </a:rPr>
              <a:t>Bu emel için akademik ve idari kadromuz ile seferber olduk. </a:t>
            </a:r>
            <a:r>
              <a:rPr lang="tr-TR" altLang="tr-TR" sz="1600" i="1" dirty="0">
                <a:latin typeface="Times New Roman" panose="02020603050405020304" pitchFamily="18" charset="0"/>
                <a:cs typeface="Times New Roman" panose="02020603050405020304" pitchFamily="18" charset="0"/>
              </a:rPr>
              <a:t>Siz sevgili öğrencilerimizin gerekli eğitim-öğretim ve bireysel çabalarınız ile yüksek değerler üreterek gerek bireysel refahın gerekse toplumsal refahın yükselmesine katkı yapabileceğinize olan inancımız tamdır.</a:t>
            </a:r>
          </a:p>
          <a:p>
            <a:pPr marL="0" indent="0" algn="just">
              <a:buNone/>
            </a:pPr>
            <a:endParaRPr lang="tr-TR" altLang="tr-TR" sz="1600" dirty="0">
              <a:latin typeface="Times New Roman" panose="02020603050405020304" pitchFamily="18" charset="0"/>
              <a:cs typeface="Times New Roman" panose="02020603050405020304" pitchFamily="18" charset="0"/>
            </a:endParaRPr>
          </a:p>
          <a:p>
            <a:pPr marL="0" indent="0" algn="just">
              <a:buNone/>
            </a:pPr>
            <a:endParaRPr lang="tr-TR" altLang="tr-TR" sz="1600" b="1" dirty="0">
              <a:latin typeface="Times New Roman" panose="02020603050405020304" pitchFamily="18" charset="0"/>
              <a:cs typeface="Times New Roman" panose="02020603050405020304" pitchFamily="18" charset="0"/>
            </a:endParaRPr>
          </a:p>
        </p:txBody>
      </p:sp>
      <p:pic>
        <p:nvPicPr>
          <p:cNvPr id="11268" name="Picture 5">
            <a:extLst>
              <a:ext uri="{FF2B5EF4-FFF2-40B4-BE49-F238E27FC236}">
                <a16:creationId xmlns="" xmlns:a16="http://schemas.microsoft.com/office/drawing/2014/main" id="{6659D9B7-9150-4094-9ADD-4B8503EC3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Dikdörtgen 1">
            <a:extLst>
              <a:ext uri="{FF2B5EF4-FFF2-40B4-BE49-F238E27FC236}">
                <a16:creationId xmlns="" xmlns:a16="http://schemas.microsoft.com/office/drawing/2014/main" id="{8FE8CDF2-F590-4DC4-836D-5F0E24C14C78}"/>
              </a:ext>
            </a:extLst>
          </p:cNvPr>
          <p:cNvSpPr>
            <a:spLocks noChangeArrowheads="1"/>
          </p:cNvSpPr>
          <p:nvPr/>
        </p:nvSpPr>
        <p:spPr bwMode="auto">
          <a:xfrm>
            <a:off x="5334000" y="5334000"/>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8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tr-TR" altLang="tr-TR" sz="1800" b="1" dirty="0">
                <a:latin typeface="Times New Roman" panose="02020603050405020304" pitchFamily="18" charset="0"/>
                <a:cs typeface="Times New Roman" panose="02020603050405020304" pitchFamily="18" charset="0"/>
              </a:rPr>
              <a:t>Prof. Dr.  Sevtap ÜNAL</a:t>
            </a:r>
          </a:p>
          <a:p>
            <a:pPr algn="ctr" eaLnBrk="1" hangingPunct="1">
              <a:spcBef>
                <a:spcPct val="0"/>
              </a:spcBef>
              <a:buFontTx/>
              <a:buNone/>
            </a:pPr>
            <a:r>
              <a:rPr lang="tr-TR" altLang="tr-TR" sz="1800" b="1" dirty="0">
                <a:latin typeface="Times New Roman" panose="02020603050405020304" pitchFamily="18" charset="0"/>
                <a:cs typeface="Times New Roman" panose="02020603050405020304" pitchFamily="18" charset="0"/>
              </a:rPr>
              <a:t>DEKAN</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793468"/>
            <a:ext cx="3886200" cy="2526030"/>
          </a:xfrm>
          <a:prstGeom prst="rect">
            <a:avLst/>
          </a:prstGeom>
        </p:spPr>
      </p:pic>
      <p:sp>
        <p:nvSpPr>
          <p:cNvPr id="7" name="Veri Yer Tutucusu 6"/>
          <p:cNvSpPr>
            <a:spLocks noGrp="1"/>
          </p:cNvSpPr>
          <p:nvPr>
            <p:ph type="dt" sz="half" idx="10"/>
          </p:nvPr>
        </p:nvSpPr>
        <p:spPr>
          <a:xfrm>
            <a:off x="7391400" y="6462986"/>
            <a:ext cx="1752600" cy="318817"/>
          </a:xfrm>
        </p:spPr>
        <p:txBody>
          <a:bodyPr/>
          <a:lstStyle/>
          <a:p>
            <a:pPr>
              <a:defRPr/>
            </a:pPr>
            <a:endParaRPr lang="tr-TR" dirty="0"/>
          </a:p>
        </p:txBody>
      </p:sp>
      <p:pic>
        <p:nvPicPr>
          <p:cNvPr id="8"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0B483239-DF6A-44FA-9A1B-069734EB293C}"/>
              </a:ext>
            </a:extLst>
          </p:cNvPr>
          <p:cNvSpPr>
            <a:spLocks noGrp="1" noChangeArrowheads="1"/>
          </p:cNvSpPr>
          <p:nvPr>
            <p:ph type="title"/>
          </p:nvPr>
        </p:nvSpPr>
        <p:spPr>
          <a:xfrm>
            <a:off x="457200" y="2255840"/>
            <a:ext cx="8229600" cy="1477963"/>
          </a:xfrm>
        </p:spPr>
        <p:txBody>
          <a:bodyPr/>
          <a:lstStyle/>
          <a:p>
            <a:pPr eaLnBrk="1" hangingPunct="1"/>
            <a:r>
              <a:rPr lang="tr-TR" altLang="tr-TR" sz="3200" b="1" dirty="0">
                <a:solidFill>
                  <a:srgbClr val="990000"/>
                </a:solidFill>
                <a:latin typeface="Times New Roman" panose="02020603050405020304" pitchFamily="18" charset="0"/>
                <a:cs typeface="Times New Roman" panose="02020603050405020304" pitchFamily="18" charset="0"/>
              </a:rPr>
              <a:t>İzmir Katip Çelebi Üniversitesi </a:t>
            </a:r>
            <a:br>
              <a:rPr lang="tr-TR" altLang="tr-TR" sz="3200" b="1" dirty="0">
                <a:solidFill>
                  <a:srgbClr val="990000"/>
                </a:solidFill>
                <a:latin typeface="Times New Roman" panose="02020603050405020304" pitchFamily="18" charset="0"/>
                <a:cs typeface="Times New Roman" panose="02020603050405020304" pitchFamily="18" charset="0"/>
              </a:rPr>
            </a:br>
            <a:r>
              <a:rPr lang="tr-TR" altLang="tr-TR" sz="3200" b="1" dirty="0">
                <a:solidFill>
                  <a:srgbClr val="990000"/>
                </a:solidFill>
                <a:latin typeface="Times New Roman" panose="02020603050405020304" pitchFamily="18" charset="0"/>
                <a:cs typeface="Times New Roman" panose="02020603050405020304" pitchFamily="18" charset="0"/>
              </a:rPr>
              <a:t>İktisadi ve İdari Bilimler Fakültesi Bünyesinde ;</a:t>
            </a:r>
          </a:p>
        </p:txBody>
      </p:sp>
      <p:sp>
        <p:nvSpPr>
          <p:cNvPr id="12291" name="Rectangle 3">
            <a:extLst>
              <a:ext uri="{FF2B5EF4-FFF2-40B4-BE49-F238E27FC236}">
                <a16:creationId xmlns="" xmlns:a16="http://schemas.microsoft.com/office/drawing/2014/main" id="{641CF812-B58B-4779-BB9A-277FB931BA54}"/>
              </a:ext>
            </a:extLst>
          </p:cNvPr>
          <p:cNvSpPr>
            <a:spLocks noGrp="1" noChangeArrowheads="1"/>
          </p:cNvSpPr>
          <p:nvPr>
            <p:ph type="body" idx="1"/>
          </p:nvPr>
        </p:nvSpPr>
        <p:spPr>
          <a:xfrm>
            <a:off x="314327" y="3657602"/>
            <a:ext cx="8515351" cy="2789239"/>
          </a:xfrm>
        </p:spPr>
        <p:txBody>
          <a:bodyPr/>
          <a:lstStyle/>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İktisat,  </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İşletme, </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Siyaset Bilimi ve Kamu Yönetimi, </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Maliye,</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Uluslararası İlişkiler,</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Sağlık Yönetimi, </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Uluslararası Ticaret ve İşletmecilik</a:t>
            </a:r>
          </a:p>
          <a:p>
            <a:pPr marL="0" indent="0" eaLnBrk="1" hangingPunct="1">
              <a:buNone/>
            </a:pPr>
            <a:r>
              <a:rPr lang="tr-TR" altLang="tr-TR" sz="1800" dirty="0">
                <a:latin typeface="Times New Roman" panose="02020603050405020304" pitchFamily="18" charset="0"/>
                <a:cs typeface="Times New Roman" panose="02020603050405020304" pitchFamily="18" charset="0"/>
              </a:rPr>
              <a:t>      olmak üzere 7 bölüm bulunmaktadır. </a:t>
            </a:r>
          </a:p>
          <a:p>
            <a:pPr marL="0" indent="0" eaLnBrk="1" hangingPunct="1">
              <a:buNone/>
            </a:pPr>
            <a:r>
              <a:rPr lang="tr-TR" altLang="tr-TR" sz="1800" b="1" dirty="0">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Char char="Ø"/>
            </a:pPr>
            <a:endParaRPr lang="tr-TR" altLang="tr-TR" sz="1800" b="1" dirty="0">
              <a:latin typeface="Times New Roman" panose="02020603050405020304" pitchFamily="18" charset="0"/>
              <a:cs typeface="Times New Roman" panose="02020603050405020304" pitchFamily="18" charset="0"/>
            </a:endParaRPr>
          </a:p>
        </p:txBody>
      </p:sp>
      <p:pic>
        <p:nvPicPr>
          <p:cNvPr id="12292" name="Picture 5">
            <a:extLst>
              <a:ext uri="{FF2B5EF4-FFF2-40B4-BE49-F238E27FC236}">
                <a16:creationId xmlns="" xmlns:a16="http://schemas.microsoft.com/office/drawing/2014/main" id="{0E23B6EE-ADD2-4FDE-B2D0-A5127BB9D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 xmlns:a16="http://schemas.microsoft.com/office/drawing/2014/main" id="{805185BF-2E4A-49D7-A07C-0C735AE681E2}"/>
              </a:ext>
            </a:extLst>
          </p:cNvPr>
          <p:cNvPicPr>
            <a:picLocks noChangeAspect="1" noChangeArrowheads="1"/>
          </p:cNvPicPr>
          <p:nvPr/>
        </p:nvPicPr>
        <p:blipFill>
          <a:blip r:embed="rId4"/>
          <a:stretch>
            <a:fillRect/>
          </a:stretch>
        </p:blipFill>
        <p:spPr bwMode="auto">
          <a:xfrm>
            <a:off x="-46037" y="15879"/>
            <a:ext cx="3227388" cy="2136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9" name="Picture 9">
            <a:extLst>
              <a:ext uri="{FF2B5EF4-FFF2-40B4-BE49-F238E27FC236}">
                <a16:creationId xmlns="" xmlns:a16="http://schemas.microsoft.com/office/drawing/2014/main" id="{37ACE04C-D8A7-4474-9DD9-0C17291C5C5B}"/>
              </a:ext>
            </a:extLst>
          </p:cNvPr>
          <p:cNvPicPr>
            <a:picLocks noChangeAspect="1" noChangeArrowheads="1"/>
          </p:cNvPicPr>
          <p:nvPr/>
        </p:nvPicPr>
        <p:blipFill>
          <a:blip r:embed="rId5"/>
          <a:stretch>
            <a:fillRect/>
          </a:stretch>
        </p:blipFill>
        <p:spPr bwMode="auto">
          <a:xfrm>
            <a:off x="2855916" y="7939"/>
            <a:ext cx="3163887" cy="2144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 xmlns:a16="http://schemas.microsoft.com/office/drawing/2014/main" id="{1857DF9D-D4ED-4F5D-82F8-DD8FBD87069A}"/>
              </a:ext>
            </a:extLst>
          </p:cNvPr>
          <p:cNvPicPr>
            <a:picLocks noChangeAspect="1" noChangeArrowheads="1"/>
          </p:cNvPicPr>
          <p:nvPr/>
        </p:nvPicPr>
        <p:blipFill>
          <a:blip r:embed="rId6"/>
          <a:stretch>
            <a:fillRect/>
          </a:stretch>
        </p:blipFill>
        <p:spPr bwMode="auto">
          <a:xfrm>
            <a:off x="6019800" y="7942"/>
            <a:ext cx="3124200" cy="2147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Veri Yer Tutucusu 4"/>
          <p:cNvSpPr>
            <a:spLocks noGrp="1"/>
          </p:cNvSpPr>
          <p:nvPr>
            <p:ph type="dt" sz="half" idx="10"/>
          </p:nvPr>
        </p:nvSpPr>
        <p:spPr>
          <a:xfrm>
            <a:off x="7391400" y="6553203"/>
            <a:ext cx="1600200" cy="315913"/>
          </a:xfrm>
        </p:spPr>
        <p:txBody>
          <a:bodyPr/>
          <a:lstStyle/>
          <a:p>
            <a:pPr>
              <a:defRPr/>
            </a:pPr>
            <a:endParaRPr lang="tr-TR" dirty="0"/>
          </a:p>
        </p:txBody>
      </p:sp>
      <p:pic>
        <p:nvPicPr>
          <p:cNvPr id="9"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3189"/>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a:extLst>
              <a:ext uri="{FF2B5EF4-FFF2-40B4-BE49-F238E27FC236}">
                <a16:creationId xmlns="" xmlns:a16="http://schemas.microsoft.com/office/drawing/2014/main" id="{313CDEB4-26D4-4808-8C15-5C0C838D1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west university of timisoara ile ilgili görsel sonucu">
            <a:extLst>
              <a:ext uri="{FF2B5EF4-FFF2-40B4-BE49-F238E27FC236}">
                <a16:creationId xmlns="" xmlns:a16="http://schemas.microsoft.com/office/drawing/2014/main" id="{739A085B-7E67-4AD4-A78A-656B6E2A0FB9}"/>
              </a:ext>
            </a:extLst>
          </p:cNvPr>
          <p:cNvPicPr>
            <a:picLocks noChangeAspect="1" noChangeArrowheads="1"/>
          </p:cNvPicPr>
          <p:nvPr/>
        </p:nvPicPr>
        <p:blipFill>
          <a:blip r:embed="rId3">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38151"/>
            <a:ext cx="1143000" cy="1143000"/>
          </a:xfrm>
          <a:prstGeom prst="rect">
            <a:avLst/>
          </a:prstGeom>
          <a:blipFill dpi="0" rotWithShape="1">
            <a:blip r:embed="rId4">
              <a:alphaModFix amt="0"/>
            </a:blip>
            <a:srcRect/>
            <a:tile tx="0" ty="0" sx="100000" sy="100000" flip="none" algn="tl"/>
          </a:blipFill>
          <a:effectLst>
            <a:glow>
              <a:schemeClr val="accent1"/>
            </a:glow>
          </a:effectLst>
        </p:spPr>
      </p:pic>
      <p:pic>
        <p:nvPicPr>
          <p:cNvPr id="12" name="Picture 8" descr="katholische universität eichstätt-ingolstadt ile ilgili görsel sonucu">
            <a:extLst>
              <a:ext uri="{FF2B5EF4-FFF2-40B4-BE49-F238E27FC236}">
                <a16:creationId xmlns="" xmlns:a16="http://schemas.microsoft.com/office/drawing/2014/main" id="{01989C90-7435-4EE6-9F91-E676C3305799}"/>
              </a:ext>
            </a:extLst>
          </p:cNvPr>
          <p:cNvPicPr>
            <a:picLocks noChangeAspect="1" noChangeArrowheads="1"/>
          </p:cNvPicPr>
          <p:nvPr/>
        </p:nvPicPr>
        <p:blipFill>
          <a:blip r:embed="rId5"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0301" y="1352555"/>
            <a:ext cx="1530259" cy="1371599"/>
          </a:xfrm>
          <a:prstGeom prst="rect">
            <a:avLst/>
          </a:prstGeom>
          <a:blipFill dpi="0" rotWithShape="1">
            <a:blip r:embed="rId4">
              <a:alphaModFix amt="0"/>
            </a:blip>
            <a:srcRect/>
            <a:tile tx="0" ty="0" sx="100000" sy="100000" flip="none" algn="tl"/>
          </a:blipFill>
          <a:effectLst>
            <a:glow>
              <a:schemeClr val="accent1"/>
            </a:glow>
          </a:effectLst>
        </p:spPr>
      </p:pic>
      <p:pic>
        <p:nvPicPr>
          <p:cNvPr id="13" name="Picture 10" descr="university of eastern finland ile ilgili görsel sonucu">
            <a:extLst>
              <a:ext uri="{FF2B5EF4-FFF2-40B4-BE49-F238E27FC236}">
                <a16:creationId xmlns="" xmlns:a16="http://schemas.microsoft.com/office/drawing/2014/main" id="{60E5E48C-AB7A-4900-A517-7C803E87BBBA}"/>
              </a:ext>
            </a:extLst>
          </p:cNvPr>
          <p:cNvPicPr>
            <a:picLocks noChangeAspect="1" noChangeArrowheads="1"/>
          </p:cNvPicPr>
          <p:nvPr/>
        </p:nvPicPr>
        <p:blipFill>
          <a:blip r:embed="rId6"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998" y="2420939"/>
            <a:ext cx="1249203" cy="1617663"/>
          </a:xfrm>
          <a:prstGeom prst="rect">
            <a:avLst/>
          </a:prstGeom>
          <a:blipFill dpi="0" rotWithShape="1">
            <a:blip r:embed="rId4">
              <a:alphaModFix amt="0"/>
            </a:blip>
            <a:srcRect/>
            <a:tile tx="0" ty="0" sx="100000" sy="100000" flip="none" algn="tl"/>
          </a:blipFill>
          <a:effectLst>
            <a:glow>
              <a:schemeClr val="accent1"/>
            </a:glow>
          </a:effectLst>
        </p:spPr>
      </p:pic>
      <p:pic>
        <p:nvPicPr>
          <p:cNvPr id="14" name="Picture 6" descr="international school of law and business ile ilgili görsel sonucu">
            <a:extLst>
              <a:ext uri="{FF2B5EF4-FFF2-40B4-BE49-F238E27FC236}">
                <a16:creationId xmlns="" xmlns:a16="http://schemas.microsoft.com/office/drawing/2014/main" id="{685DC84C-FCB4-4D88-8E4C-021A862CB71D}"/>
              </a:ext>
            </a:extLst>
          </p:cNvPr>
          <p:cNvPicPr>
            <a:picLocks noChangeAspect="1" noChangeArrowheads="1"/>
          </p:cNvPicPr>
          <p:nvPr/>
        </p:nvPicPr>
        <p:blipFill>
          <a:blip r:embed="rId7">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2398" y="3333751"/>
            <a:ext cx="1037020" cy="1219200"/>
          </a:xfrm>
          <a:prstGeom prst="rect">
            <a:avLst/>
          </a:prstGeom>
          <a:blipFill dpi="0" rotWithShape="1">
            <a:blip r:embed="rId4">
              <a:alphaModFix amt="0"/>
            </a:blip>
            <a:srcRect/>
            <a:tile tx="0" ty="0" sx="100000" sy="100000" flip="none" algn="tl"/>
          </a:blipFill>
          <a:effectLst>
            <a:glow>
              <a:schemeClr val="accent1"/>
            </a:glow>
          </a:effectLst>
        </p:spPr>
      </p:pic>
      <p:pic>
        <p:nvPicPr>
          <p:cNvPr id="15" name="Picture 12" descr="vilnius university ile ilgili görsel sonucu">
            <a:extLst>
              <a:ext uri="{FF2B5EF4-FFF2-40B4-BE49-F238E27FC236}">
                <a16:creationId xmlns="" xmlns:a16="http://schemas.microsoft.com/office/drawing/2014/main" id="{90EE83FE-DF40-4CB6-A3B7-50E68EEC8D96}"/>
              </a:ext>
            </a:extLst>
          </p:cNvPr>
          <p:cNvPicPr>
            <a:picLocks noChangeAspect="1" noChangeArrowheads="1"/>
          </p:cNvPicPr>
          <p:nvPr/>
        </p:nvPicPr>
        <p:blipFill>
          <a:blip r:embed="rId8"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1" y="4781550"/>
            <a:ext cx="1009651" cy="1009651"/>
          </a:xfrm>
          <a:prstGeom prst="rect">
            <a:avLst/>
          </a:prstGeom>
          <a:blipFill dpi="0" rotWithShape="1">
            <a:blip r:embed="rId4">
              <a:alphaModFix amt="0"/>
            </a:blip>
            <a:srcRect/>
            <a:tile tx="0" ty="0" sx="100000" sy="100000" flip="none" algn="tl"/>
          </a:blipFill>
          <a:effectLst>
            <a:glow>
              <a:schemeClr val="accent1"/>
            </a:glow>
          </a:effectLst>
        </p:spPr>
      </p:pic>
      <p:pic>
        <p:nvPicPr>
          <p:cNvPr id="16" name="Picture 14" descr="magnus university ile ilgili görsel sonucu">
            <a:extLst>
              <a:ext uri="{FF2B5EF4-FFF2-40B4-BE49-F238E27FC236}">
                <a16:creationId xmlns="" xmlns:a16="http://schemas.microsoft.com/office/drawing/2014/main" id="{E1461CEF-2A1C-4F83-93B3-DEBDB330781C}"/>
              </a:ext>
            </a:extLst>
          </p:cNvPr>
          <p:cNvPicPr>
            <a:picLocks noChangeAspect="1" noChangeArrowheads="1"/>
          </p:cNvPicPr>
          <p:nvPr/>
        </p:nvPicPr>
        <p:blipFill>
          <a:blip r:embed="rId9">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5866" y="438154"/>
            <a:ext cx="1020937" cy="1020937"/>
          </a:xfrm>
          <a:prstGeom prst="rect">
            <a:avLst/>
          </a:prstGeom>
          <a:blipFill dpi="0" rotWithShape="1">
            <a:blip r:embed="rId4">
              <a:alphaModFix amt="0"/>
            </a:blip>
            <a:srcRect/>
            <a:tile tx="0" ty="0" sx="100000" sy="100000" flip="none" algn="tl"/>
          </a:blipFill>
          <a:effectLst>
            <a:glow>
              <a:schemeClr val="accent1"/>
            </a:glow>
          </a:effectLst>
        </p:spPr>
      </p:pic>
      <p:pic>
        <p:nvPicPr>
          <p:cNvPr id="17" name="Picture 16" descr="baltic international academy ile ilgili görsel sonucu">
            <a:extLst>
              <a:ext uri="{FF2B5EF4-FFF2-40B4-BE49-F238E27FC236}">
                <a16:creationId xmlns="" xmlns:a16="http://schemas.microsoft.com/office/drawing/2014/main" id="{BFC08A39-48AE-4084-B9E0-90A012F1036B}"/>
              </a:ext>
            </a:extLst>
          </p:cNvPr>
          <p:cNvPicPr>
            <a:picLocks noChangeAspect="1" noChangeArrowheads="1"/>
          </p:cNvPicPr>
          <p:nvPr/>
        </p:nvPicPr>
        <p:blipFill>
          <a:blip r:embed="rId10"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35768" y="2587280"/>
            <a:ext cx="1117235" cy="1070320"/>
          </a:xfrm>
          <a:prstGeom prst="rect">
            <a:avLst/>
          </a:prstGeom>
          <a:blipFill dpi="0" rotWithShape="1">
            <a:blip r:embed="rId4">
              <a:alphaModFix amt="0"/>
            </a:blip>
            <a:srcRect/>
            <a:tile tx="0" ty="0" sx="100000" sy="100000" flip="none" algn="tl"/>
          </a:blipFill>
          <a:effectLst>
            <a:glow>
              <a:schemeClr val="accent1"/>
            </a:glow>
          </a:effectLst>
        </p:spPr>
      </p:pic>
      <p:pic>
        <p:nvPicPr>
          <p:cNvPr id="18" name="Picture 17">
            <a:extLst>
              <a:ext uri="{FF2B5EF4-FFF2-40B4-BE49-F238E27FC236}">
                <a16:creationId xmlns="" xmlns:a16="http://schemas.microsoft.com/office/drawing/2014/main" id="{8C546C15-6BA3-4F84-AB71-2D826A9F0032}"/>
              </a:ext>
            </a:extLst>
          </p:cNvPr>
          <p:cNvPicPr>
            <a:picLocks noChangeAspect="1" noChangeArrowheads="1"/>
          </p:cNvPicPr>
          <p:nvPr/>
        </p:nvPicPr>
        <p:blipFill>
          <a:blip r:embed="rId11"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2400" y="4673120"/>
            <a:ext cx="1066800" cy="1094271"/>
          </a:xfrm>
          <a:prstGeom prst="rect">
            <a:avLst/>
          </a:prstGeom>
          <a:blipFill dpi="0" rotWithShape="1">
            <a:blip r:embed="rId4">
              <a:alphaModFix amt="0"/>
            </a:blip>
            <a:srcRect/>
            <a:tile tx="0" ty="0" sx="100000" sy="100000" flip="none" algn="tl"/>
          </a:blipFill>
          <a:ln>
            <a:noFill/>
          </a:ln>
          <a:effectLst>
            <a:glow>
              <a:schemeClr val="accent1"/>
            </a:glow>
          </a:effectLst>
        </p:spPr>
      </p:pic>
      <p:pic>
        <p:nvPicPr>
          <p:cNvPr id="19" name="Picture 19" descr="tallin university ile ilgili görsel sonucu">
            <a:extLst>
              <a:ext uri="{FF2B5EF4-FFF2-40B4-BE49-F238E27FC236}">
                <a16:creationId xmlns="" xmlns:a16="http://schemas.microsoft.com/office/drawing/2014/main" id="{257CCC42-019D-4802-AF69-575A328EAF86}"/>
              </a:ext>
            </a:extLst>
          </p:cNvPr>
          <p:cNvPicPr>
            <a:picLocks noChangeAspect="1" noChangeArrowheads="1"/>
          </p:cNvPicPr>
          <p:nvPr/>
        </p:nvPicPr>
        <p:blipFill>
          <a:blip r:embed="rId12">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06820" y="1623693"/>
            <a:ext cx="1879783" cy="829316"/>
          </a:xfrm>
          <a:prstGeom prst="rect">
            <a:avLst/>
          </a:prstGeom>
          <a:blipFill dpi="0" rotWithShape="1">
            <a:blip r:embed="rId4">
              <a:alphaModFix amt="0"/>
            </a:blip>
            <a:srcRect/>
            <a:tile tx="0" ty="0" sx="100000" sy="100000" flip="none" algn="tl"/>
          </a:blipFill>
          <a:effectLst>
            <a:glow>
              <a:schemeClr val="accent1"/>
            </a:glow>
          </a:effectLst>
        </p:spPr>
      </p:pic>
      <p:pic>
        <p:nvPicPr>
          <p:cNvPr id="20" name="Picture 21" descr="utenos kolegija ile ilgili görsel sonucu">
            <a:extLst>
              <a:ext uri="{FF2B5EF4-FFF2-40B4-BE49-F238E27FC236}">
                <a16:creationId xmlns="" xmlns:a16="http://schemas.microsoft.com/office/drawing/2014/main" id="{D5B22CC5-11A9-45A8-9A1B-6556E1BB0420}"/>
              </a:ext>
            </a:extLst>
          </p:cNvPr>
          <p:cNvPicPr>
            <a:picLocks noChangeAspect="1" noChangeArrowheads="1"/>
          </p:cNvPicPr>
          <p:nvPr/>
        </p:nvPicPr>
        <p:blipFill>
          <a:blip r:embed="rId13"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4432" y="3429001"/>
            <a:ext cx="1031171" cy="1162051"/>
          </a:xfrm>
          <a:prstGeom prst="rect">
            <a:avLst/>
          </a:prstGeom>
          <a:blipFill dpi="0" rotWithShape="1">
            <a:blip r:embed="rId4">
              <a:alphaModFix amt="0"/>
            </a:blip>
            <a:srcRect/>
            <a:tile tx="0" ty="0" sx="100000" sy="100000" flip="none" algn="tl"/>
          </a:blipFill>
          <a:effectLst>
            <a:glow>
              <a:schemeClr val="accent1"/>
            </a:glow>
          </a:effectLst>
        </p:spPr>
      </p:pic>
      <p:pic>
        <p:nvPicPr>
          <p:cNvPr id="21" name="Picture 23" descr="international balkan university ile ilgili görsel sonucu">
            <a:extLst>
              <a:ext uri="{FF2B5EF4-FFF2-40B4-BE49-F238E27FC236}">
                <a16:creationId xmlns="" xmlns:a16="http://schemas.microsoft.com/office/drawing/2014/main" id="{BA56D2D9-8143-49A1-945E-C4D7CB96D88C}"/>
              </a:ext>
            </a:extLst>
          </p:cNvPr>
          <p:cNvPicPr>
            <a:picLocks noChangeAspect="1" noChangeArrowheads="1"/>
          </p:cNvPicPr>
          <p:nvPr/>
        </p:nvPicPr>
        <p:blipFill>
          <a:blip r:embed="rId14">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2040" y="376831"/>
            <a:ext cx="1072360" cy="1072360"/>
          </a:xfrm>
          <a:prstGeom prst="rect">
            <a:avLst/>
          </a:prstGeom>
          <a:blipFill dpi="0" rotWithShape="1">
            <a:blip r:embed="rId4">
              <a:alphaModFix amt="0"/>
            </a:blip>
            <a:srcRect/>
            <a:tile tx="0" ty="0" sx="100000" sy="100000" flip="none" algn="tl"/>
          </a:blipFill>
          <a:effectLst>
            <a:glow>
              <a:schemeClr val="accent1"/>
            </a:glow>
          </a:effectLst>
        </p:spPr>
      </p:pic>
      <p:pic>
        <p:nvPicPr>
          <p:cNvPr id="22" name="Picture 25" descr="İlgili resim">
            <a:extLst>
              <a:ext uri="{FF2B5EF4-FFF2-40B4-BE49-F238E27FC236}">
                <a16:creationId xmlns="" xmlns:a16="http://schemas.microsoft.com/office/drawing/2014/main" id="{3EF7DCA9-F17B-4347-AA05-4501E2CC8207}"/>
              </a:ext>
            </a:extLst>
          </p:cNvPr>
          <p:cNvPicPr>
            <a:picLocks noChangeAspect="1" noChangeArrowheads="1"/>
          </p:cNvPicPr>
          <p:nvPr/>
        </p:nvPicPr>
        <p:blipFill>
          <a:blip r:embed="rId15"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7520" y="2521293"/>
            <a:ext cx="1076883" cy="1060109"/>
          </a:xfrm>
          <a:prstGeom prst="rect">
            <a:avLst/>
          </a:prstGeom>
          <a:blipFill dpi="0" rotWithShape="1">
            <a:blip r:embed="rId4">
              <a:alphaModFix amt="0"/>
            </a:blip>
            <a:srcRect/>
            <a:tile tx="0" ty="0" sx="100000" sy="100000" flip="none" algn="tl"/>
          </a:blipFill>
          <a:effectLst>
            <a:glow>
              <a:schemeClr val="accent1"/>
            </a:glow>
          </a:effectLst>
        </p:spPr>
      </p:pic>
      <p:pic>
        <p:nvPicPr>
          <p:cNvPr id="23" name="Picture 27" descr="wsb poznan ile ilgili görsel sonucu">
            <a:extLst>
              <a:ext uri="{FF2B5EF4-FFF2-40B4-BE49-F238E27FC236}">
                <a16:creationId xmlns="" xmlns:a16="http://schemas.microsoft.com/office/drawing/2014/main" id="{4E496D0C-C09A-4652-867F-510DE9DE28C0}"/>
              </a:ext>
            </a:extLst>
          </p:cNvPr>
          <p:cNvPicPr>
            <a:picLocks noChangeAspect="1" noChangeArrowheads="1"/>
          </p:cNvPicPr>
          <p:nvPr/>
        </p:nvPicPr>
        <p:blipFill>
          <a:blip r:embed="rId16">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3469" y="4646859"/>
            <a:ext cx="1237132" cy="1237132"/>
          </a:xfrm>
          <a:prstGeom prst="rect">
            <a:avLst/>
          </a:prstGeom>
          <a:blipFill dpi="0" rotWithShape="1">
            <a:blip r:embed="rId4">
              <a:alphaModFix amt="0"/>
            </a:blip>
            <a:srcRect/>
            <a:tile tx="0" ty="0" sx="100000" sy="100000" flip="none" algn="tl"/>
          </a:blipFill>
          <a:effectLst>
            <a:glow>
              <a:schemeClr val="accent1"/>
            </a:glow>
          </a:effectLst>
        </p:spPr>
      </p:pic>
      <p:sp>
        <p:nvSpPr>
          <p:cNvPr id="7" name="Dikdörtgen 6">
            <a:extLst>
              <a:ext uri="{FF2B5EF4-FFF2-40B4-BE49-F238E27FC236}">
                <a16:creationId xmlns="" xmlns:a16="http://schemas.microsoft.com/office/drawing/2014/main" id="{203E17F0-D6F9-4DF9-867C-572645119F90}"/>
              </a:ext>
            </a:extLst>
          </p:cNvPr>
          <p:cNvSpPr/>
          <p:nvPr/>
        </p:nvSpPr>
        <p:spPr>
          <a:xfrm>
            <a:off x="0" y="0"/>
            <a:ext cx="9144000" cy="6400800"/>
          </a:xfrm>
          <a:prstGeom prst="rect">
            <a:avLst/>
          </a:prstGeom>
          <a:solidFill>
            <a:schemeClr val="accent3">
              <a:alpha val="39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tr-TR"/>
          </a:p>
        </p:txBody>
      </p:sp>
      <p:sp>
        <p:nvSpPr>
          <p:cNvPr id="69649" name="Rectangle 2">
            <a:extLst>
              <a:ext uri="{FF2B5EF4-FFF2-40B4-BE49-F238E27FC236}">
                <a16:creationId xmlns="" xmlns:a16="http://schemas.microsoft.com/office/drawing/2014/main" id="{FC5D95A8-B0F4-4FF3-984C-807501CF2DCE}"/>
              </a:ext>
            </a:extLst>
          </p:cNvPr>
          <p:cNvSpPr>
            <a:spLocks noGrp="1" noChangeArrowheads="1"/>
          </p:cNvSpPr>
          <p:nvPr>
            <p:ph type="title"/>
          </p:nvPr>
        </p:nvSpPr>
        <p:spPr>
          <a:xfrm>
            <a:off x="457200" y="96838"/>
            <a:ext cx="8229600" cy="868363"/>
          </a:xfrm>
        </p:spPr>
        <p:txBody>
          <a:bodyPr/>
          <a:lstStyle/>
          <a:p>
            <a:pPr eaLnBrk="1" hangingPunct="1"/>
            <a:r>
              <a:rPr lang="tr-TR" altLang="tr-TR" sz="2400" b="1" dirty="0">
                <a:latin typeface="Times New Roman" panose="02020603050405020304" pitchFamily="18" charset="0"/>
                <a:cs typeface="Times New Roman" panose="02020603050405020304" pitchFamily="18" charset="0"/>
              </a:rPr>
              <a:t>İKTİSADİ VE İDARİ BİLİMLER FAKÜLTESİ</a:t>
            </a:r>
            <a:br>
              <a:rPr lang="tr-TR" altLang="tr-TR" sz="2400" b="1" dirty="0">
                <a:latin typeface="Times New Roman" panose="02020603050405020304" pitchFamily="18" charset="0"/>
                <a:cs typeface="Times New Roman" panose="02020603050405020304" pitchFamily="18" charset="0"/>
              </a:rPr>
            </a:br>
            <a:r>
              <a:rPr lang="tr-TR" altLang="tr-TR" sz="2400" b="1" dirty="0" err="1">
                <a:solidFill>
                  <a:srgbClr val="990000"/>
                </a:solidFill>
                <a:latin typeface="Times New Roman" panose="02020603050405020304" pitchFamily="18" charset="0"/>
                <a:cs typeface="Times New Roman" panose="02020603050405020304" pitchFamily="18" charset="0"/>
              </a:rPr>
              <a:t>Erasmus</a:t>
            </a:r>
            <a:r>
              <a:rPr lang="tr-TR" altLang="tr-TR" sz="2400" b="1" dirty="0">
                <a:solidFill>
                  <a:srgbClr val="990000"/>
                </a:solidFill>
                <a:latin typeface="Times New Roman" panose="02020603050405020304" pitchFamily="18" charset="0"/>
                <a:cs typeface="Times New Roman" panose="02020603050405020304" pitchFamily="18" charset="0"/>
              </a:rPr>
              <a:t> Anlaşması Yapılan Ülke ve Üniversiteler </a:t>
            </a:r>
          </a:p>
        </p:txBody>
      </p:sp>
      <p:sp>
        <p:nvSpPr>
          <p:cNvPr id="69650" name="Rectangle 3">
            <a:extLst>
              <a:ext uri="{FF2B5EF4-FFF2-40B4-BE49-F238E27FC236}">
                <a16:creationId xmlns="" xmlns:a16="http://schemas.microsoft.com/office/drawing/2014/main" id="{A1AD7E42-51FA-4752-AEC4-8A892B3F101A}"/>
              </a:ext>
            </a:extLst>
          </p:cNvPr>
          <p:cNvSpPr txBox="1">
            <a:spLocks noChangeArrowheads="1"/>
          </p:cNvSpPr>
          <p:nvPr/>
        </p:nvSpPr>
        <p:spPr bwMode="auto">
          <a:xfrm>
            <a:off x="533400" y="1163639"/>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rabicPeriod"/>
            </a:pPr>
            <a:r>
              <a:rPr lang="tr-TR" altLang="tr-TR" sz="1600" b="1" dirty="0">
                <a:latin typeface="Times New Roman" panose="02020603050405020304" pitchFamily="18" charset="0"/>
                <a:cs typeface="Times New Roman" panose="02020603050405020304" pitchFamily="18" charset="0"/>
              </a:rPr>
              <a:t>West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Timisoara</a:t>
            </a:r>
            <a:r>
              <a:rPr lang="tr-TR" altLang="tr-TR" sz="1600" b="1" dirty="0">
                <a:latin typeface="Times New Roman" panose="02020603050405020304" pitchFamily="18" charset="0"/>
                <a:cs typeface="Times New Roman" panose="02020603050405020304" pitchFamily="18" charset="0"/>
              </a:rPr>
              <a:t> – </a:t>
            </a:r>
            <a:r>
              <a:rPr lang="tr-TR" altLang="tr-TR" sz="1600" b="1" dirty="0" err="1">
                <a:latin typeface="Times New Roman" panose="02020603050405020304" pitchFamily="18" charset="0"/>
                <a:cs typeface="Times New Roman" panose="02020603050405020304" pitchFamily="18" charset="0"/>
              </a:rPr>
              <a:t>Romania</a:t>
            </a:r>
            <a:endParaRPr lang="tr-TR" altLang="tr-TR" sz="1600" b="1" dirty="0">
              <a:latin typeface="Times New Roman" panose="02020603050405020304" pitchFamily="18" charset="0"/>
              <a:cs typeface="Times New Roman" panose="02020603050405020304" pitchFamily="18" charset="0"/>
            </a:endParaRP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Katholische</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Universitat</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Eichstatt-Ingolstadt</a:t>
            </a:r>
            <a:r>
              <a:rPr lang="tr-TR" altLang="tr-TR" sz="1600" b="1" dirty="0">
                <a:latin typeface="Times New Roman" panose="02020603050405020304" pitchFamily="18" charset="0"/>
                <a:cs typeface="Times New Roman" panose="02020603050405020304" pitchFamily="18" charset="0"/>
              </a:rPr>
              <a:t> (KU) – Almanya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Eastern</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Finland</a:t>
            </a:r>
            <a:r>
              <a:rPr lang="tr-TR" altLang="tr-TR" sz="1600" b="1" dirty="0">
                <a:latin typeface="Times New Roman" panose="02020603050405020304" pitchFamily="18" charset="0"/>
                <a:cs typeface="Times New Roman" panose="02020603050405020304" pitchFamily="18" charset="0"/>
              </a:rPr>
              <a:t> – Finlandiya</a:t>
            </a:r>
          </a:p>
          <a:p>
            <a:pPr eaLnBrk="1" hangingPunct="1">
              <a:buFontTx/>
              <a:buAutoNum type="arabicPeriod"/>
            </a:pPr>
            <a:r>
              <a:rPr lang="tr-TR" altLang="tr-TR" sz="1600" b="1" dirty="0">
                <a:latin typeface="Times New Roman" panose="02020603050405020304" pitchFamily="18" charset="0"/>
                <a:cs typeface="Times New Roman" panose="02020603050405020304" pitchFamily="18" charset="0"/>
              </a:rPr>
              <a:t>International School of </a:t>
            </a:r>
            <a:r>
              <a:rPr lang="tr-TR" altLang="tr-TR" sz="1600" b="1" dirty="0" err="1">
                <a:latin typeface="Times New Roman" panose="02020603050405020304" pitchFamily="18" charset="0"/>
                <a:cs typeface="Times New Roman" panose="02020603050405020304" pitchFamily="18" charset="0"/>
              </a:rPr>
              <a:t>Law</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and</a:t>
            </a:r>
            <a:r>
              <a:rPr lang="tr-TR" altLang="tr-TR" sz="1600" b="1" dirty="0">
                <a:latin typeface="Times New Roman" panose="02020603050405020304" pitchFamily="18" charset="0"/>
                <a:cs typeface="Times New Roman" panose="02020603050405020304" pitchFamily="18" charset="0"/>
              </a:rPr>
              <a:t> Business – Litvanya</a:t>
            </a:r>
          </a:p>
          <a:p>
            <a:pPr eaLnBrk="1" hangingPunct="1">
              <a:buFontTx/>
              <a:buAutoNum type="arabicPeriod"/>
            </a:pPr>
            <a:r>
              <a:rPr lang="tr-TR" altLang="tr-TR" sz="1600" b="1" dirty="0">
                <a:latin typeface="Times New Roman" panose="02020603050405020304" pitchFamily="18" charset="0"/>
                <a:cs typeface="Times New Roman" panose="02020603050405020304" pitchFamily="18" charset="0"/>
              </a:rPr>
              <a:t>Vilnius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 Litvanya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Magnus</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 Litvanya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Baltic</a:t>
            </a:r>
            <a:r>
              <a:rPr lang="tr-TR" altLang="tr-TR" sz="1600" b="1" dirty="0">
                <a:latin typeface="Times New Roman" panose="02020603050405020304" pitchFamily="18" charset="0"/>
                <a:cs typeface="Times New Roman" panose="02020603050405020304" pitchFamily="18" charset="0"/>
              </a:rPr>
              <a:t> International Academy – Letonya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Petroleum</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Gas</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Ploieşti</a:t>
            </a:r>
            <a:r>
              <a:rPr lang="tr-TR" altLang="tr-TR" sz="1600" b="1" dirty="0">
                <a:latin typeface="Times New Roman" panose="02020603050405020304" pitchFamily="18" charset="0"/>
                <a:cs typeface="Times New Roman" panose="02020603050405020304" pitchFamily="18" charset="0"/>
              </a:rPr>
              <a:t> – Romanya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Tallin</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Technology</a:t>
            </a:r>
            <a:r>
              <a:rPr lang="tr-TR" altLang="tr-TR" sz="1600" b="1" dirty="0">
                <a:latin typeface="Times New Roman" panose="02020603050405020304" pitchFamily="18" charset="0"/>
                <a:cs typeface="Times New Roman" panose="02020603050405020304" pitchFamily="18" charset="0"/>
              </a:rPr>
              <a:t> – Estonya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Utenos</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Kolegija</a:t>
            </a:r>
            <a:r>
              <a:rPr lang="tr-TR" altLang="tr-TR" sz="1600" b="1" dirty="0">
                <a:latin typeface="Times New Roman" panose="02020603050405020304" pitchFamily="18" charset="0"/>
                <a:cs typeface="Times New Roman" panose="02020603050405020304" pitchFamily="18" charset="0"/>
              </a:rPr>
              <a:t> – Litvanya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Universitatea</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Lucian</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Blaga</a:t>
            </a:r>
            <a:r>
              <a:rPr lang="tr-TR" altLang="tr-TR" sz="1600" b="1" dirty="0">
                <a:latin typeface="Times New Roman" panose="02020603050405020304" pitchFamily="18" charset="0"/>
                <a:cs typeface="Times New Roman" panose="02020603050405020304" pitchFamily="18" charset="0"/>
              </a:rPr>
              <a:t>» din </a:t>
            </a:r>
            <a:r>
              <a:rPr lang="tr-TR" altLang="tr-TR" sz="1600" b="1" dirty="0" err="1">
                <a:latin typeface="Times New Roman" panose="02020603050405020304" pitchFamily="18" charset="0"/>
                <a:cs typeface="Times New Roman" panose="02020603050405020304" pitchFamily="18" charset="0"/>
              </a:rPr>
              <a:t>Sibiu</a:t>
            </a:r>
            <a:r>
              <a:rPr lang="tr-TR" altLang="tr-TR" sz="1600" b="1" dirty="0">
                <a:latin typeface="Times New Roman" panose="02020603050405020304" pitchFamily="18" charset="0"/>
                <a:cs typeface="Times New Roman" panose="02020603050405020304" pitchFamily="18" charset="0"/>
              </a:rPr>
              <a:t> – Romanya</a:t>
            </a:r>
          </a:p>
          <a:p>
            <a:pPr eaLnBrk="1" hangingPunct="1">
              <a:buFontTx/>
              <a:buAutoNum type="arabicPeriod"/>
            </a:pPr>
            <a:r>
              <a:rPr lang="tr-TR" altLang="tr-TR" sz="1600" b="1" dirty="0">
                <a:latin typeface="Times New Roman" panose="02020603050405020304" pitchFamily="18" charset="0"/>
                <a:cs typeface="Times New Roman" panose="02020603050405020304" pitchFamily="18" charset="0"/>
              </a:rPr>
              <a:t>International Balkan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 Makedonya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Opole</a:t>
            </a:r>
            <a:r>
              <a:rPr lang="tr-TR" altLang="tr-TR" sz="1600" b="1" dirty="0">
                <a:latin typeface="Times New Roman" panose="02020603050405020304" pitchFamily="18" charset="0"/>
                <a:cs typeface="Times New Roman" panose="02020603050405020304" pitchFamily="18" charset="0"/>
              </a:rPr>
              <a:t> – Polonya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Universita</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Degli</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Studi</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di</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Salerno</a:t>
            </a:r>
            <a:r>
              <a:rPr lang="tr-TR" altLang="tr-TR" sz="1600" b="1" dirty="0">
                <a:latin typeface="Times New Roman" panose="02020603050405020304" pitchFamily="18" charset="0"/>
                <a:cs typeface="Times New Roman" panose="02020603050405020304" pitchFamily="18" charset="0"/>
              </a:rPr>
              <a:t> – İtalya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Eszterhazy</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Karoly</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Foiskola</a:t>
            </a:r>
            <a:r>
              <a:rPr lang="tr-TR" altLang="tr-TR" sz="1600" b="1" dirty="0">
                <a:latin typeface="Times New Roman" panose="02020603050405020304" pitchFamily="18" charset="0"/>
                <a:cs typeface="Times New Roman" panose="02020603050405020304" pitchFamily="18" charset="0"/>
              </a:rPr>
              <a:t> – Macaristan</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Constantin</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Brancuşi</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Tg-Jiu</a:t>
            </a:r>
            <a:r>
              <a:rPr lang="tr-TR" altLang="tr-TR" sz="1600" b="1" dirty="0">
                <a:latin typeface="Times New Roman" panose="02020603050405020304" pitchFamily="18" charset="0"/>
                <a:cs typeface="Times New Roman" panose="02020603050405020304" pitchFamily="18" charset="0"/>
              </a:rPr>
              <a:t> – Romanya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Poznan</a:t>
            </a:r>
            <a:r>
              <a:rPr lang="tr-TR" altLang="tr-TR" sz="1600" b="1" dirty="0">
                <a:latin typeface="Times New Roman" panose="02020603050405020304" pitchFamily="18" charset="0"/>
                <a:cs typeface="Times New Roman" panose="02020603050405020304" pitchFamily="18" charset="0"/>
              </a:rPr>
              <a:t> School of </a:t>
            </a:r>
            <a:r>
              <a:rPr lang="tr-TR" altLang="tr-TR" sz="1600" b="1" dirty="0" err="1">
                <a:latin typeface="Times New Roman" panose="02020603050405020304" pitchFamily="18" charset="0"/>
                <a:cs typeface="Times New Roman" panose="02020603050405020304" pitchFamily="18" charset="0"/>
              </a:rPr>
              <a:t>Banking</a:t>
            </a:r>
            <a:r>
              <a:rPr lang="tr-TR" altLang="tr-TR" sz="1600" b="1" dirty="0">
                <a:latin typeface="Times New Roman" panose="02020603050405020304" pitchFamily="18" charset="0"/>
                <a:cs typeface="Times New Roman" panose="02020603050405020304" pitchFamily="18" charset="0"/>
              </a:rPr>
              <a:t> - Polonya</a:t>
            </a:r>
          </a:p>
        </p:txBody>
      </p:sp>
      <p:sp>
        <p:nvSpPr>
          <p:cNvPr id="5" name="Veri Yer Tutucusu 4"/>
          <p:cNvSpPr>
            <a:spLocks noGrp="1"/>
          </p:cNvSpPr>
          <p:nvPr>
            <p:ph type="dt" sz="half" idx="10"/>
          </p:nvPr>
        </p:nvSpPr>
        <p:spPr>
          <a:xfrm>
            <a:off x="7457520" y="6540946"/>
            <a:ext cx="1610283" cy="317057"/>
          </a:xfrm>
        </p:spPr>
        <p:txBody>
          <a:bodyPr/>
          <a:lstStyle/>
          <a:p>
            <a:pPr>
              <a:defRPr/>
            </a:pPr>
            <a:endParaRPr lang="tr-TR" dirty="0"/>
          </a:p>
        </p:txBody>
      </p:sp>
      <p:pic>
        <p:nvPicPr>
          <p:cNvPr id="24" name="Picture 5">
            <a:extLst>
              <a:ext uri="{FF2B5EF4-FFF2-40B4-BE49-F238E27FC236}">
                <a16:creationId xmlns=""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0" y="6441545"/>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472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7250</TotalTime>
  <Words>2165</Words>
  <Application>Microsoft Office PowerPoint</Application>
  <PresentationFormat>Ekran Gösterisi (4:3)</PresentationFormat>
  <Paragraphs>530</Paragraphs>
  <Slides>52</Slides>
  <Notes>17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52</vt:i4>
      </vt:variant>
    </vt:vector>
  </HeadingPairs>
  <TitlesOfParts>
    <vt:vector size="58" baseType="lpstr">
      <vt:lpstr>Arial</vt:lpstr>
      <vt:lpstr>Calibri</vt:lpstr>
      <vt:lpstr>Constantia</vt:lpstr>
      <vt:lpstr>Times New Roman</vt:lpstr>
      <vt:lpstr>Wingdings</vt:lpstr>
      <vt:lpstr>Varsayılan Tasarım</vt:lpstr>
      <vt:lpstr>İKTİSADİ VE İDARİ BİLİMLER FAKÜLTESİ</vt:lpstr>
      <vt:lpstr>İzmir Kâtip Çelebi Üniversitesi  İktisadi ve İdari Bilimler Fakültesi;</vt:lpstr>
      <vt:lpstr>PowerPoint Sunusu</vt:lpstr>
      <vt:lpstr>PowerPoint Sunusu</vt:lpstr>
      <vt:lpstr>MİSYONUMUZ</vt:lpstr>
      <vt:lpstr>VİZYONUMUZ</vt:lpstr>
      <vt:lpstr>DEKANIN MESAJI</vt:lpstr>
      <vt:lpstr>İzmir Katip Çelebi Üniversitesi  İktisadi ve İdari Bilimler Fakültesi Bünyesinde ;</vt:lpstr>
      <vt:lpstr>İKTİSADİ VE İDARİ BİLİMLER FAKÜLTESİ Erasmus Anlaşması Yapılan Ülke ve Üniversiteler </vt:lpstr>
      <vt:lpstr>İKTİSADİ VE İDARİ BİLİMLER FAKÜLTESİ Akademik Kadromuz</vt:lpstr>
      <vt:lpstr>Üniversitemizde;</vt:lpstr>
      <vt:lpstr>İKTİSADİ VE İDARİ BİLİMLER FAKÜLTESİ Çift Anadal ve Yandal Programları</vt:lpstr>
      <vt:lpstr>İKTİSADİ VE İDARİ BİLİMLER FAKÜLTESİ Stratejik Amaçlarımız</vt:lpstr>
      <vt:lpstr>İKTİSADİ VE İDARİ BİLİMLER FAKÜLTESİ Stratejik Amaçlarımız</vt:lpstr>
      <vt:lpstr>İKTİSADİ VE İDARİ BİLİMLER FAKÜLTESİ Stratejik Amaçlarımız</vt:lpstr>
      <vt:lpstr>İKTİSADİ VE İDARİ BİLİMLER FAKÜLTESİ Stratejik Amaçlarımız</vt:lpstr>
      <vt:lpstr>FAKÜLTEMİZDE BULUNAN ÖĞRENCİ TOPLULUKLARI</vt:lpstr>
      <vt:lpstr>İKTİSAT BÖLÜMÜ</vt:lpstr>
      <vt:lpstr>PowerPoint Sunusu</vt:lpstr>
      <vt:lpstr>İktisat Bölümü Akademik Kadrosu</vt:lpstr>
      <vt:lpstr>İktisat Bölümü Akademik Kadrosu</vt:lpstr>
      <vt:lpstr>İktisat Bölümü Akademik Kadrosu</vt:lpstr>
      <vt:lpstr>İŞLETME BÖLÜMÜ</vt:lpstr>
      <vt:lpstr>PowerPoint Sunusu</vt:lpstr>
      <vt:lpstr>İşletme Bölümü Akademik Kadrosu</vt:lpstr>
      <vt:lpstr>İşletme Bölümü Akademik Kadrosu</vt:lpstr>
      <vt:lpstr>İşletme Bölümü Akademik Kadrosu</vt:lpstr>
      <vt:lpstr>İşletme Bölümü Akademik Kadrosu</vt:lpstr>
      <vt:lpstr>İşletme Bölümü Akademik Kadrosu</vt:lpstr>
      <vt:lpstr>MALİYE BÖLÜMÜ</vt:lpstr>
      <vt:lpstr>PowerPoint Sunusu</vt:lpstr>
      <vt:lpstr>Maliye Bölümü Akademik Kadrosu</vt:lpstr>
      <vt:lpstr>Maliye Bölümü Akademik Kadrosu</vt:lpstr>
      <vt:lpstr>SİYASET BİLİMİ VE KAMU YÖNETİMİ BÖLÜMÜ</vt:lpstr>
      <vt:lpstr>PowerPoint Sunusu</vt:lpstr>
      <vt:lpstr>Siyaset Bilimi ve Kamu Yönetimi Bölümü Akademik Kadrosu</vt:lpstr>
      <vt:lpstr>Siyaset Bilimi ve Kamu Yönetimi Bölümü Akademik Kadrosu</vt:lpstr>
      <vt:lpstr>Siyaset Bilimi ve Kamu Yönetimi Bölümü Akademik Kadrosu</vt:lpstr>
      <vt:lpstr>ULUSLARARASI İLİŞKİLER BÖLÜMÜ</vt:lpstr>
      <vt:lpstr>PowerPoint Sunusu</vt:lpstr>
      <vt:lpstr>Uluslararası İlişkiler Bölümü Akademik Kadrosu</vt:lpstr>
      <vt:lpstr>Uluslararası İlişkiler Bölümü Akademik Kadrosu</vt:lpstr>
      <vt:lpstr>Uluslararası İlişkiler Bölümü Akademik Kadrosu</vt:lpstr>
      <vt:lpstr>SAĞLIK YÖNETİMİ BÖLÜMÜ</vt:lpstr>
      <vt:lpstr>PowerPoint Sunusu</vt:lpstr>
      <vt:lpstr>Sağlık Yönetimi Bölümü Akademik Kadrosu</vt:lpstr>
      <vt:lpstr>Sağlık Yönetimi Bölümü Akademik Kadrosu</vt:lpstr>
      <vt:lpstr>ULUSLARARASI TİCARET VE İŞLETMECİLİK  BÖLÜMÜ</vt:lpstr>
      <vt:lpstr>PowerPoint Sunusu</vt:lpstr>
      <vt:lpstr>Uluslararası Ticaret ve İşletmecilik Bölümü Akademik Kadrosu</vt:lpstr>
      <vt:lpstr>Uluslararası Ticaret ve İşletmecilik Bölümü Akademik Kadrosu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Dell-9030</cp:lastModifiedBy>
  <cp:revision>725</cp:revision>
  <cp:lastPrinted>2023-07-07T08:04:25Z</cp:lastPrinted>
  <dcterms:created xsi:type="dcterms:W3CDTF">1601-01-01T00:00:00Z</dcterms:created>
  <dcterms:modified xsi:type="dcterms:W3CDTF">2024-11-12T08:11:46Z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