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4"/>
  </p:notesMasterIdLst>
  <p:sldIdLst>
    <p:sldId id="256" r:id="rId2"/>
    <p:sldId id="257" r:id="rId3"/>
    <p:sldId id="263" r:id="rId4"/>
    <p:sldId id="385" r:id="rId5"/>
    <p:sldId id="260" r:id="rId6"/>
    <p:sldId id="261" r:id="rId7"/>
    <p:sldId id="368" r:id="rId8"/>
    <p:sldId id="258" r:id="rId9"/>
    <p:sldId id="299" r:id="rId10"/>
    <p:sldId id="269" r:id="rId11"/>
    <p:sldId id="270" r:id="rId12"/>
    <p:sldId id="452" r:id="rId13"/>
    <p:sldId id="275" r:id="rId14"/>
    <p:sldId id="276" r:id="rId15"/>
    <p:sldId id="354" r:id="rId16"/>
    <p:sldId id="279" r:id="rId17"/>
    <p:sldId id="312" r:id="rId18"/>
    <p:sldId id="400" r:id="rId19"/>
    <p:sldId id="342" r:id="rId20"/>
    <p:sldId id="370" r:id="rId21"/>
    <p:sldId id="405" r:id="rId22"/>
    <p:sldId id="406" r:id="rId23"/>
    <p:sldId id="407" r:id="rId24"/>
    <p:sldId id="408" r:id="rId25"/>
    <p:sldId id="399" r:id="rId26"/>
    <p:sldId id="265" r:id="rId27"/>
    <p:sldId id="442" r:id="rId28"/>
    <p:sldId id="443" r:id="rId29"/>
    <p:sldId id="444" r:id="rId30"/>
    <p:sldId id="475" r:id="rId31"/>
    <p:sldId id="445" r:id="rId32"/>
    <p:sldId id="271" r:id="rId33"/>
    <p:sldId id="281" r:id="rId34"/>
    <p:sldId id="355" r:id="rId35"/>
    <p:sldId id="356" r:id="rId36"/>
    <p:sldId id="357" r:id="rId37"/>
    <p:sldId id="413" r:id="rId38"/>
    <p:sldId id="401" r:id="rId39"/>
    <p:sldId id="343" r:id="rId40"/>
    <p:sldId id="371" r:id="rId41"/>
    <p:sldId id="350" r:id="rId42"/>
    <p:sldId id="363" r:id="rId43"/>
    <p:sldId id="364" r:id="rId44"/>
    <p:sldId id="402" r:id="rId45"/>
    <p:sldId id="474" r:id="rId46"/>
    <p:sldId id="464" r:id="rId47"/>
    <p:sldId id="467" r:id="rId48"/>
    <p:sldId id="466" r:id="rId49"/>
    <p:sldId id="465" r:id="rId50"/>
    <p:sldId id="417" r:id="rId51"/>
    <p:sldId id="418" r:id="rId52"/>
    <p:sldId id="361" r:id="rId53"/>
    <p:sldId id="362" r:id="rId54"/>
    <p:sldId id="453" r:id="rId55"/>
    <p:sldId id="403" r:id="rId56"/>
    <p:sldId id="345" r:id="rId57"/>
    <p:sldId id="455" r:id="rId58"/>
    <p:sldId id="380" r:id="rId59"/>
    <p:sldId id="351" r:id="rId60"/>
    <p:sldId id="456" r:id="rId61"/>
    <p:sldId id="365" r:id="rId62"/>
    <p:sldId id="366" r:id="rId63"/>
    <p:sldId id="454" r:id="rId64"/>
    <p:sldId id="404" r:id="rId65"/>
    <p:sldId id="353" r:id="rId66"/>
    <p:sldId id="447" r:id="rId67"/>
    <p:sldId id="448" r:id="rId68"/>
    <p:sldId id="449" r:id="rId69"/>
    <p:sldId id="433" r:id="rId70"/>
    <p:sldId id="450" r:id="rId71"/>
    <p:sldId id="451" r:id="rId72"/>
    <p:sldId id="367" r:id="rId73"/>
    <p:sldId id="437" r:id="rId74"/>
    <p:sldId id="410" r:id="rId75"/>
    <p:sldId id="419" r:id="rId76"/>
    <p:sldId id="435" r:id="rId77"/>
    <p:sldId id="468" r:id="rId78"/>
    <p:sldId id="436" r:id="rId79"/>
    <p:sldId id="469" r:id="rId80"/>
    <p:sldId id="420" r:id="rId81"/>
    <p:sldId id="441" r:id="rId82"/>
    <p:sldId id="470" r:id="rId83"/>
    <p:sldId id="471" r:id="rId84"/>
    <p:sldId id="386" r:id="rId85"/>
    <p:sldId id="387" r:id="rId86"/>
    <p:sldId id="388" r:id="rId87"/>
    <p:sldId id="389" r:id="rId88"/>
    <p:sldId id="390" r:id="rId89"/>
    <p:sldId id="391" r:id="rId90"/>
    <p:sldId id="395" r:id="rId91"/>
    <p:sldId id="392" r:id="rId92"/>
    <p:sldId id="424" r:id="rId93"/>
    <p:sldId id="425" r:id="rId94"/>
    <p:sldId id="426" r:id="rId95"/>
    <p:sldId id="427" r:id="rId96"/>
    <p:sldId id="428" r:id="rId97"/>
    <p:sldId id="377" r:id="rId98"/>
    <p:sldId id="393" r:id="rId99"/>
    <p:sldId id="394" r:id="rId100"/>
    <p:sldId id="429" r:id="rId101"/>
    <p:sldId id="430" r:id="rId102"/>
    <p:sldId id="396" r:id="rId103"/>
    <p:sldId id="397" r:id="rId104"/>
    <p:sldId id="398" r:id="rId105"/>
    <p:sldId id="378" r:id="rId106"/>
    <p:sldId id="373" r:id="rId107"/>
    <p:sldId id="374" r:id="rId108"/>
    <p:sldId id="431" r:id="rId109"/>
    <p:sldId id="372" r:id="rId110"/>
    <p:sldId id="432" r:id="rId111"/>
    <p:sldId id="379" r:id="rId112"/>
    <p:sldId id="277" r:id="rId113"/>
  </p:sldIdLst>
  <p:sldSz cx="9144000" cy="6858000" type="screen4x3"/>
  <p:notesSz cx="6797675" cy="9928225"/>
  <p:defaultTex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5590"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5332" autoAdjust="0"/>
  </p:normalViewPr>
  <p:slideViewPr>
    <p:cSldViewPr>
      <p:cViewPr varScale="1">
        <p:scale>
          <a:sx n="69" d="100"/>
          <a:sy n="69" d="100"/>
        </p:scale>
        <p:origin x="1422"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199;al&#305;&#351;ma%20Kitab&#305;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tr-TR"/>
              <a:t>Öğrenci sayılarımız</a:t>
            </a:r>
          </a:p>
        </c:rich>
      </c:tx>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F1C-49A9-A52A-DD7B677297F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F1C-49A9-A52A-DD7B677297F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Sayfa3!$A$1:$B$1</c:f>
              <c:strCache>
                <c:ptCount val="2"/>
                <c:pt idx="0">
                  <c:v>Kız </c:v>
                </c:pt>
                <c:pt idx="1">
                  <c:v>Erkek</c:v>
                </c:pt>
              </c:strCache>
            </c:strRef>
          </c:cat>
          <c:val>
            <c:numRef>
              <c:f>Sayfa3!$A$2:$B$2</c:f>
              <c:numCache>
                <c:formatCode>General</c:formatCode>
                <c:ptCount val="2"/>
                <c:pt idx="0">
                  <c:v>139</c:v>
                </c:pt>
                <c:pt idx="1">
                  <c:v>121</c:v>
                </c:pt>
              </c:numCache>
            </c:numRef>
          </c:val>
          <c:extLst>
            <c:ext xmlns:c16="http://schemas.microsoft.com/office/drawing/2014/chart" uri="{C3380CC4-5D6E-409C-BE32-E72D297353CC}">
              <c16:uniqueId val="{00000004-8F1C-49A9-A52A-DD7B677297F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bilgi Yer Tutucusu 1">
            <a:extLst>
              <a:ext uri="{FF2B5EF4-FFF2-40B4-BE49-F238E27FC236}">
                <a16:creationId xmlns:a16="http://schemas.microsoft.com/office/drawing/2014/main" id="{FD61731F-C6D1-4B38-AFD2-9C15906CB9A1}"/>
              </a:ext>
            </a:extLst>
          </p:cNvPr>
          <p:cNvSpPr>
            <a:spLocks noGrp="1"/>
          </p:cNvSpPr>
          <p:nvPr>
            <p:ph type="hdr" sz="quarter"/>
          </p:nvPr>
        </p:nvSpPr>
        <p:spPr>
          <a:xfrm>
            <a:off x="0" y="0"/>
            <a:ext cx="2946400" cy="496967"/>
          </a:xfrm>
          <a:prstGeom prst="rect">
            <a:avLst/>
          </a:prstGeom>
        </p:spPr>
        <p:txBody>
          <a:bodyPr vert="horz" lIns="91440" tIns="45720" rIns="91440" bIns="45720" rtlCol="0"/>
          <a:lstStyle>
            <a:lvl1pPr algn="l" eaLnBrk="1" hangingPunct="1">
              <a:defRPr sz="1200">
                <a:latin typeface="Arial" charset="0"/>
              </a:defRPr>
            </a:lvl1pPr>
          </a:lstStyle>
          <a:p>
            <a:pPr>
              <a:defRPr/>
            </a:pPr>
            <a:endParaRPr lang="tr-TR"/>
          </a:p>
        </p:txBody>
      </p:sp>
      <p:sp>
        <p:nvSpPr>
          <p:cNvPr id="3" name="Veri Yer Tutucusu 2">
            <a:extLst>
              <a:ext uri="{FF2B5EF4-FFF2-40B4-BE49-F238E27FC236}">
                <a16:creationId xmlns:a16="http://schemas.microsoft.com/office/drawing/2014/main" id="{AA0A79C3-BAF5-41C3-9779-EE4418954B42}"/>
              </a:ext>
            </a:extLst>
          </p:cNvPr>
          <p:cNvSpPr>
            <a:spLocks noGrp="1"/>
          </p:cNvSpPr>
          <p:nvPr>
            <p:ph type="dt" idx="1"/>
          </p:nvPr>
        </p:nvSpPr>
        <p:spPr>
          <a:xfrm>
            <a:off x="3849688" y="0"/>
            <a:ext cx="2946400" cy="496967"/>
          </a:xfrm>
          <a:prstGeom prst="rect">
            <a:avLst/>
          </a:prstGeom>
        </p:spPr>
        <p:txBody>
          <a:bodyPr vert="horz" lIns="91440" tIns="45720" rIns="91440" bIns="45720" rtlCol="0"/>
          <a:lstStyle>
            <a:lvl1pPr algn="r" eaLnBrk="1" hangingPunct="1">
              <a:defRPr sz="1200">
                <a:latin typeface="Arial" charset="0"/>
              </a:defRPr>
            </a:lvl1pPr>
          </a:lstStyle>
          <a:p>
            <a:pPr>
              <a:defRPr/>
            </a:pPr>
            <a:fld id="{4AC7B25C-E0B2-4AED-9AA9-834A3F1C36F1}" type="datetimeFigureOut">
              <a:rPr lang="tr-TR"/>
              <a:pPr>
                <a:defRPr/>
              </a:pPr>
              <a:t>7.10.2024</a:t>
            </a:fld>
            <a:endParaRPr lang="tr-TR"/>
          </a:p>
        </p:txBody>
      </p:sp>
      <p:sp>
        <p:nvSpPr>
          <p:cNvPr id="4" name="Slayt Görüntüsü Yer Tutucusu 3">
            <a:extLst>
              <a:ext uri="{FF2B5EF4-FFF2-40B4-BE49-F238E27FC236}">
                <a16:creationId xmlns:a16="http://schemas.microsoft.com/office/drawing/2014/main" id="{AA9610AD-6528-449A-9EFF-85C56F1781DC}"/>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 Yer Tutucusu 4">
            <a:extLst>
              <a:ext uri="{FF2B5EF4-FFF2-40B4-BE49-F238E27FC236}">
                <a16:creationId xmlns:a16="http://schemas.microsoft.com/office/drawing/2014/main" id="{E4747633-BF1F-4A43-926F-63AF4A9B8C15}"/>
              </a:ext>
            </a:extLst>
          </p:cNvPr>
          <p:cNvSpPr>
            <a:spLocks noGrp="1"/>
          </p:cNvSpPr>
          <p:nvPr>
            <p:ph type="body" sz="quarter" idx="3"/>
          </p:nvPr>
        </p:nvSpPr>
        <p:spPr>
          <a:xfrm>
            <a:off x="679450" y="4715629"/>
            <a:ext cx="5438775" cy="4467939"/>
          </a:xfrm>
          <a:prstGeom prst="rect">
            <a:avLst/>
          </a:prstGeom>
        </p:spPr>
        <p:txBody>
          <a:bodyPr vert="horz" lIns="91440" tIns="45720" rIns="91440" bIns="45720" rtlCol="0"/>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Altbilgi Yer Tutucusu 5">
            <a:extLst>
              <a:ext uri="{FF2B5EF4-FFF2-40B4-BE49-F238E27FC236}">
                <a16:creationId xmlns:a16="http://schemas.microsoft.com/office/drawing/2014/main" id="{85049B39-6D76-4B89-8D81-FF94F99D1D94}"/>
              </a:ext>
            </a:extLst>
          </p:cNvPr>
          <p:cNvSpPr>
            <a:spLocks noGrp="1"/>
          </p:cNvSpPr>
          <p:nvPr>
            <p:ph type="ftr" sz="quarter" idx="4"/>
          </p:nvPr>
        </p:nvSpPr>
        <p:spPr>
          <a:xfrm>
            <a:off x="0" y="9429671"/>
            <a:ext cx="2946400" cy="496966"/>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tr-TR"/>
          </a:p>
        </p:txBody>
      </p:sp>
      <p:sp>
        <p:nvSpPr>
          <p:cNvPr id="7" name="Slayt Numarası Yer Tutucusu 6">
            <a:extLst>
              <a:ext uri="{FF2B5EF4-FFF2-40B4-BE49-F238E27FC236}">
                <a16:creationId xmlns:a16="http://schemas.microsoft.com/office/drawing/2014/main" id="{0DCCA183-31E8-4667-9E5E-8BBFA4933681}"/>
              </a:ext>
            </a:extLst>
          </p:cNvPr>
          <p:cNvSpPr>
            <a:spLocks noGrp="1"/>
          </p:cNvSpPr>
          <p:nvPr>
            <p:ph type="sldNum" sz="quarter" idx="5"/>
          </p:nvPr>
        </p:nvSpPr>
        <p:spPr>
          <a:xfrm>
            <a:off x="3849688" y="9429671"/>
            <a:ext cx="2946400" cy="49696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60B11E2-86C9-46A9-8FCA-92FD9EF3C96D}" type="slidenum">
              <a:rPr lang="tr-TR" altLang="tr-TR"/>
              <a:pPr/>
              <a:t>‹#›</a:t>
            </a:fld>
            <a:endParaRPr lang="tr-TR" altLang="tr-TR"/>
          </a:p>
        </p:txBody>
      </p:sp>
    </p:spTree>
    <p:extLst>
      <p:ext uri="{BB962C8B-B14F-4D97-AF65-F5344CB8AC3E}">
        <p14:creationId xmlns:p14="http://schemas.microsoft.com/office/powerpoint/2010/main" val="487674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ayt Görüntüsü Yer Tutucusu 1">
            <a:extLst>
              <a:ext uri="{FF2B5EF4-FFF2-40B4-BE49-F238E27FC236}">
                <a16:creationId xmlns:a16="http://schemas.microsoft.com/office/drawing/2014/main" id="{09929C05-1258-4200-8F7F-DD8CE5E8920C}"/>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 Yer Tutucusu 2">
            <a:extLst>
              <a:ext uri="{FF2B5EF4-FFF2-40B4-BE49-F238E27FC236}">
                <a16:creationId xmlns:a16="http://schemas.microsoft.com/office/drawing/2014/main" id="{141D930D-4AC6-4556-A149-08189A0D1E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100" name="Slayt Numarası Yer Tutucusu 3">
            <a:extLst>
              <a:ext uri="{FF2B5EF4-FFF2-40B4-BE49-F238E27FC236}">
                <a16:creationId xmlns:a16="http://schemas.microsoft.com/office/drawing/2014/main" id="{9556AF1F-E1E5-4978-8AEE-B86B0BDB22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E411D3-E1EC-477C-A216-94E8B0C0C3F3}" type="slidenum">
              <a:rPr lang="tr-TR" altLang="tr-TR">
                <a:latin typeface="Arial" panose="020B0604020202020204" pitchFamily="34" charset="0"/>
              </a:rPr>
              <a:pPr>
                <a:spcBef>
                  <a:spcPct val="0"/>
                </a:spcBef>
              </a:pPr>
              <a:t>1</a:t>
            </a:fld>
            <a:endParaRPr lang="tr-TR" altLang="tr-TR">
              <a:latin typeface="Arial" panose="020B0604020202020204" pitchFamily="34" charset="0"/>
            </a:endParaRPr>
          </a:p>
        </p:txBody>
      </p:sp>
    </p:spTree>
    <p:extLst>
      <p:ext uri="{BB962C8B-B14F-4D97-AF65-F5344CB8AC3E}">
        <p14:creationId xmlns:p14="http://schemas.microsoft.com/office/powerpoint/2010/main" val="2221346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17575" y="744538"/>
            <a:ext cx="4962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60B11E2-86C9-46A9-8FCA-92FD9EF3C96D}" type="slidenum">
              <a:rPr lang="tr-TR" altLang="tr-TR" smtClean="0"/>
              <a:pPr/>
              <a:t>52</a:t>
            </a:fld>
            <a:endParaRPr lang="tr-TR" altLang="tr-TR"/>
          </a:p>
        </p:txBody>
      </p:sp>
    </p:spTree>
    <p:extLst>
      <p:ext uri="{BB962C8B-B14F-4D97-AF65-F5344CB8AC3E}">
        <p14:creationId xmlns:p14="http://schemas.microsoft.com/office/powerpoint/2010/main" val="346850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ayt Görüntüsü Yer Tutucusu 1">
            <a:extLst>
              <a:ext uri="{FF2B5EF4-FFF2-40B4-BE49-F238E27FC236}">
                <a16:creationId xmlns:a16="http://schemas.microsoft.com/office/drawing/2014/main" id="{3B5360BA-F129-4C4B-8F07-6B2D0CBE0020}"/>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 Yer Tutucusu 2">
            <a:extLst>
              <a:ext uri="{FF2B5EF4-FFF2-40B4-BE49-F238E27FC236}">
                <a16:creationId xmlns:a16="http://schemas.microsoft.com/office/drawing/2014/main" id="{EFDE409D-8E3E-4654-8FAC-176D4F0ECD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0180" name="Slayt Numarası Yer Tutucusu 3">
            <a:extLst>
              <a:ext uri="{FF2B5EF4-FFF2-40B4-BE49-F238E27FC236}">
                <a16:creationId xmlns:a16="http://schemas.microsoft.com/office/drawing/2014/main" id="{5876ECC5-4281-40F3-B15E-EB4DD8101A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7D4C38-3369-43DF-A679-64F99379B146}" type="slidenum">
              <a:rPr lang="tr-TR" altLang="tr-TR">
                <a:latin typeface="Arial" panose="020B0604020202020204" pitchFamily="34" charset="0"/>
              </a:rPr>
              <a:pPr>
                <a:spcBef>
                  <a:spcPct val="0"/>
                </a:spcBef>
              </a:pPr>
              <a:t>55</a:t>
            </a:fld>
            <a:endParaRPr lang="tr-TR" altLang="tr-TR">
              <a:latin typeface="Arial" panose="020B0604020202020204" pitchFamily="34" charset="0"/>
            </a:endParaRPr>
          </a:p>
        </p:txBody>
      </p:sp>
    </p:spTree>
    <p:extLst>
      <p:ext uri="{BB962C8B-B14F-4D97-AF65-F5344CB8AC3E}">
        <p14:creationId xmlns:p14="http://schemas.microsoft.com/office/powerpoint/2010/main" val="219522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ayt Görüntüsü Yer Tutucusu 1">
            <a:extLst>
              <a:ext uri="{FF2B5EF4-FFF2-40B4-BE49-F238E27FC236}">
                <a16:creationId xmlns:a16="http://schemas.microsoft.com/office/drawing/2014/main" id="{863378EE-7BB4-42C6-B135-0504D30FD97B}"/>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 Yer Tutucusu 2">
            <a:extLst>
              <a:ext uri="{FF2B5EF4-FFF2-40B4-BE49-F238E27FC236}">
                <a16:creationId xmlns:a16="http://schemas.microsoft.com/office/drawing/2014/main" id="{DC02D875-BE83-495F-9797-2651932AB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8372" name="Slayt Numarası Yer Tutucusu 3">
            <a:extLst>
              <a:ext uri="{FF2B5EF4-FFF2-40B4-BE49-F238E27FC236}">
                <a16:creationId xmlns:a16="http://schemas.microsoft.com/office/drawing/2014/main" id="{2A03C365-E7EE-4825-8729-27A313D4B4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E28DAB-00EB-4178-9A3B-242F97B1FD16}" type="slidenum">
              <a:rPr lang="tr-TR" altLang="tr-TR">
                <a:latin typeface="Arial" panose="020B0604020202020204" pitchFamily="34" charset="0"/>
              </a:rPr>
              <a:pPr>
                <a:spcBef>
                  <a:spcPct val="0"/>
                </a:spcBef>
              </a:pPr>
              <a:t>64</a:t>
            </a:fld>
            <a:endParaRPr lang="tr-TR" altLang="tr-TR">
              <a:latin typeface="Arial" panose="020B0604020202020204" pitchFamily="34" charset="0"/>
            </a:endParaRPr>
          </a:p>
        </p:txBody>
      </p:sp>
    </p:spTree>
    <p:extLst>
      <p:ext uri="{BB962C8B-B14F-4D97-AF65-F5344CB8AC3E}">
        <p14:creationId xmlns:p14="http://schemas.microsoft.com/office/powerpoint/2010/main" val="357495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ayt Görüntüsü Yer Tutucusu 1">
            <a:extLst>
              <a:ext uri="{FF2B5EF4-FFF2-40B4-BE49-F238E27FC236}">
                <a16:creationId xmlns:a16="http://schemas.microsoft.com/office/drawing/2014/main" id="{43F53F6E-9AB7-4E3D-A312-9AA9A2959334}"/>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 Yer Tutucusu 2">
            <a:extLst>
              <a:ext uri="{FF2B5EF4-FFF2-40B4-BE49-F238E27FC236}">
                <a16:creationId xmlns:a16="http://schemas.microsoft.com/office/drawing/2014/main" id="{8E5C57FF-CCA3-4EE7-8DA0-495E7A931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1444" name="Slayt Numarası Yer Tutucusu 3">
            <a:extLst>
              <a:ext uri="{FF2B5EF4-FFF2-40B4-BE49-F238E27FC236}">
                <a16:creationId xmlns:a16="http://schemas.microsoft.com/office/drawing/2014/main" id="{BAB307CC-D072-4425-9840-C508AFEAC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3C49E7-CEC0-4D74-971B-B2E5518E35B4}" type="slidenum">
              <a:rPr lang="tr-TR" altLang="tr-TR"/>
              <a:pPr/>
              <a:t>72</a:t>
            </a:fld>
            <a:endParaRPr lang="tr-TR" altLang="tr-TR"/>
          </a:p>
        </p:txBody>
      </p:sp>
    </p:spTree>
    <p:extLst>
      <p:ext uri="{BB962C8B-B14F-4D97-AF65-F5344CB8AC3E}">
        <p14:creationId xmlns:p14="http://schemas.microsoft.com/office/powerpoint/2010/main" val="2294464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ayt Görüntüsü Yer Tutucusu 1">
            <a:extLst>
              <a:ext uri="{FF2B5EF4-FFF2-40B4-BE49-F238E27FC236}">
                <a16:creationId xmlns:a16="http://schemas.microsoft.com/office/drawing/2014/main" id="{43F53F6E-9AB7-4E3D-A312-9AA9A2959334}"/>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 Yer Tutucusu 2">
            <a:extLst>
              <a:ext uri="{FF2B5EF4-FFF2-40B4-BE49-F238E27FC236}">
                <a16:creationId xmlns:a16="http://schemas.microsoft.com/office/drawing/2014/main" id="{8E5C57FF-CCA3-4EE7-8DA0-495E7A931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1444" name="Slayt Numarası Yer Tutucusu 3">
            <a:extLst>
              <a:ext uri="{FF2B5EF4-FFF2-40B4-BE49-F238E27FC236}">
                <a16:creationId xmlns:a16="http://schemas.microsoft.com/office/drawing/2014/main" id="{BAB307CC-D072-4425-9840-C508AFEAC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3C49E7-CEC0-4D74-971B-B2E5518E35B4}" type="slidenum">
              <a:rPr lang="tr-TR" altLang="tr-TR"/>
              <a:pPr/>
              <a:t>73</a:t>
            </a:fld>
            <a:endParaRPr lang="tr-TR" altLang="tr-TR"/>
          </a:p>
        </p:txBody>
      </p:sp>
    </p:spTree>
    <p:extLst>
      <p:ext uri="{BB962C8B-B14F-4D97-AF65-F5344CB8AC3E}">
        <p14:creationId xmlns:p14="http://schemas.microsoft.com/office/powerpoint/2010/main" val="2849755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ayt Görüntüsü Yer Tutucusu 1">
            <a:extLst>
              <a:ext uri="{FF2B5EF4-FFF2-40B4-BE49-F238E27FC236}">
                <a16:creationId xmlns:a16="http://schemas.microsoft.com/office/drawing/2014/main" id="{872DAEC2-0BEF-423A-AA57-D7BF55D3713E}"/>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 Yer Tutucusu 2">
            <a:extLst>
              <a:ext uri="{FF2B5EF4-FFF2-40B4-BE49-F238E27FC236}">
                <a16:creationId xmlns:a16="http://schemas.microsoft.com/office/drawing/2014/main" id="{71BE0979-7171-4FDA-8D70-DE79ECB230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3492" name="Slayt Numarası Yer Tutucusu 3">
            <a:extLst>
              <a:ext uri="{FF2B5EF4-FFF2-40B4-BE49-F238E27FC236}">
                <a16:creationId xmlns:a16="http://schemas.microsoft.com/office/drawing/2014/main" id="{D48818EC-A856-4144-8C38-456B16D06B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C10A09-D01E-43DA-A034-4B832A36B7DF}" type="slidenum">
              <a:rPr lang="tr-TR" altLang="tr-TR">
                <a:latin typeface="Arial" panose="020B0604020202020204" pitchFamily="34" charset="0"/>
              </a:rPr>
              <a:pPr>
                <a:spcBef>
                  <a:spcPct val="0"/>
                </a:spcBef>
              </a:pPr>
              <a:t>74</a:t>
            </a:fld>
            <a:endParaRPr lang="tr-TR" altLang="tr-TR">
              <a:latin typeface="Arial" panose="020B0604020202020204" pitchFamily="34" charset="0"/>
            </a:endParaRPr>
          </a:p>
        </p:txBody>
      </p:sp>
    </p:spTree>
    <p:extLst>
      <p:ext uri="{BB962C8B-B14F-4D97-AF65-F5344CB8AC3E}">
        <p14:creationId xmlns:p14="http://schemas.microsoft.com/office/powerpoint/2010/main" val="94431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a16="http://schemas.microsoft.com/office/drawing/2014/main" id="{049A36AC-222C-4CEE-A23D-55DD6DEED90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a16="http://schemas.microsoft.com/office/drawing/2014/main" id="{4146CE88-6BC4-41EA-A353-EE9982B27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a16="http://schemas.microsoft.com/office/drawing/2014/main" id="{6C38F7D7-1B0F-4F37-9C9B-B76BD1D0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8367-2C8E-455B-983C-AE1B47673723}" type="slidenum">
              <a:rPr lang="tr-TR" altLang="tr-TR"/>
              <a:pPr/>
              <a:t>80</a:t>
            </a:fld>
            <a:endParaRPr lang="tr-TR" altLang="tr-TR"/>
          </a:p>
        </p:txBody>
      </p:sp>
    </p:spTree>
    <p:extLst>
      <p:ext uri="{BB962C8B-B14F-4D97-AF65-F5344CB8AC3E}">
        <p14:creationId xmlns:p14="http://schemas.microsoft.com/office/powerpoint/2010/main" val="394200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a16="http://schemas.microsoft.com/office/drawing/2014/main" id="{049A36AC-222C-4CEE-A23D-55DD6DEED90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a16="http://schemas.microsoft.com/office/drawing/2014/main" id="{4146CE88-6BC4-41EA-A353-EE9982B27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a16="http://schemas.microsoft.com/office/drawing/2014/main" id="{6C38F7D7-1B0F-4F37-9C9B-B76BD1D0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8367-2C8E-455B-983C-AE1B47673723}" type="slidenum">
              <a:rPr lang="tr-TR" altLang="tr-TR"/>
              <a:pPr/>
              <a:t>81</a:t>
            </a:fld>
            <a:endParaRPr lang="tr-TR" altLang="tr-TR"/>
          </a:p>
        </p:txBody>
      </p:sp>
    </p:spTree>
    <p:extLst>
      <p:ext uri="{BB962C8B-B14F-4D97-AF65-F5344CB8AC3E}">
        <p14:creationId xmlns:p14="http://schemas.microsoft.com/office/powerpoint/2010/main" val="2033409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a16="http://schemas.microsoft.com/office/drawing/2014/main" id="{049A36AC-222C-4CEE-A23D-55DD6DEED90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a16="http://schemas.microsoft.com/office/drawing/2014/main" id="{4146CE88-6BC4-41EA-A353-EE9982B27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a16="http://schemas.microsoft.com/office/drawing/2014/main" id="{6C38F7D7-1B0F-4F37-9C9B-B76BD1D0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8367-2C8E-455B-983C-AE1B47673723}" type="slidenum">
              <a:rPr lang="tr-TR" altLang="tr-TR"/>
              <a:pPr/>
              <a:t>82</a:t>
            </a:fld>
            <a:endParaRPr lang="tr-TR" altLang="tr-TR"/>
          </a:p>
        </p:txBody>
      </p:sp>
    </p:spTree>
    <p:extLst>
      <p:ext uri="{BB962C8B-B14F-4D97-AF65-F5344CB8AC3E}">
        <p14:creationId xmlns:p14="http://schemas.microsoft.com/office/powerpoint/2010/main" val="1675605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a16="http://schemas.microsoft.com/office/drawing/2014/main" id="{049A36AC-222C-4CEE-A23D-55DD6DEED90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a16="http://schemas.microsoft.com/office/drawing/2014/main" id="{4146CE88-6BC4-41EA-A353-EE9982B279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a16="http://schemas.microsoft.com/office/drawing/2014/main" id="{6C38F7D7-1B0F-4F37-9C9B-B76BD1D0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8367-2C8E-455B-983C-AE1B47673723}" type="slidenum">
              <a:rPr lang="tr-TR" altLang="tr-TR"/>
              <a:pPr/>
              <a:t>83</a:t>
            </a:fld>
            <a:endParaRPr lang="tr-TR" altLang="tr-TR"/>
          </a:p>
        </p:txBody>
      </p:sp>
    </p:spTree>
    <p:extLst>
      <p:ext uri="{BB962C8B-B14F-4D97-AF65-F5344CB8AC3E}">
        <p14:creationId xmlns:p14="http://schemas.microsoft.com/office/powerpoint/2010/main" val="87157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ayt Görüntüsü Yer Tutucusu 1">
            <a:extLst>
              <a:ext uri="{FF2B5EF4-FFF2-40B4-BE49-F238E27FC236}">
                <a16:creationId xmlns:a16="http://schemas.microsoft.com/office/drawing/2014/main" id="{96186D13-DD8A-4066-8AFA-24EB4F0DB557}"/>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 Yer Tutucusu 2">
            <a:extLst>
              <a:ext uri="{FF2B5EF4-FFF2-40B4-BE49-F238E27FC236}">
                <a16:creationId xmlns:a16="http://schemas.microsoft.com/office/drawing/2014/main" id="{627737B9-6D9A-4DFC-896F-5CCB3DAED0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9220" name="Slayt Numarası Yer Tutucusu 3">
            <a:extLst>
              <a:ext uri="{FF2B5EF4-FFF2-40B4-BE49-F238E27FC236}">
                <a16:creationId xmlns:a16="http://schemas.microsoft.com/office/drawing/2014/main" id="{777813A0-96B2-4DD4-BF75-8E3213451B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EBC7D0-438A-410B-87BC-FCCB78E4F625}" type="slidenum">
              <a:rPr lang="tr-TR" altLang="tr-TR">
                <a:latin typeface="Arial" panose="020B0604020202020204" pitchFamily="34" charset="0"/>
              </a:rPr>
              <a:pPr>
                <a:spcBef>
                  <a:spcPct val="0"/>
                </a:spcBef>
              </a:pPr>
              <a:t>5</a:t>
            </a:fld>
            <a:endParaRPr lang="tr-TR" altLang="tr-TR">
              <a:latin typeface="Arial" panose="020B0604020202020204" pitchFamily="34" charset="0"/>
            </a:endParaRPr>
          </a:p>
        </p:txBody>
      </p:sp>
    </p:spTree>
    <p:extLst>
      <p:ext uri="{BB962C8B-B14F-4D97-AF65-F5344CB8AC3E}">
        <p14:creationId xmlns:p14="http://schemas.microsoft.com/office/powerpoint/2010/main" val="19176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a:extLst>
              <a:ext uri="{FF2B5EF4-FFF2-40B4-BE49-F238E27FC236}">
                <a16:creationId xmlns:a16="http://schemas.microsoft.com/office/drawing/2014/main" id="{D0759206-FE2D-4E57-A9F2-B85E953BF57A}"/>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 Yer Tutucusu 2">
            <a:extLst>
              <a:ext uri="{FF2B5EF4-FFF2-40B4-BE49-F238E27FC236}">
                <a16:creationId xmlns:a16="http://schemas.microsoft.com/office/drawing/2014/main" id="{1D59809E-C507-4525-A572-B1CE3C42C0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13316" name="Slayt Numarası Yer Tutucusu 3">
            <a:extLst>
              <a:ext uri="{FF2B5EF4-FFF2-40B4-BE49-F238E27FC236}">
                <a16:creationId xmlns:a16="http://schemas.microsoft.com/office/drawing/2014/main" id="{E40BC85D-E053-4454-9B1B-AB347AE20A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CEF95B-0574-43ED-A7B2-324589AE220E}" type="slidenum">
              <a:rPr lang="tr-TR" altLang="tr-TR"/>
              <a:pPr/>
              <a:t>8</a:t>
            </a:fld>
            <a:endParaRPr lang="tr-TR" altLang="tr-TR"/>
          </a:p>
        </p:txBody>
      </p:sp>
    </p:spTree>
    <p:extLst>
      <p:ext uri="{BB962C8B-B14F-4D97-AF65-F5344CB8AC3E}">
        <p14:creationId xmlns:p14="http://schemas.microsoft.com/office/powerpoint/2010/main" val="361217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yt Görüntüsü Yer Tutucusu 1">
            <a:extLst>
              <a:ext uri="{FF2B5EF4-FFF2-40B4-BE49-F238E27FC236}">
                <a16:creationId xmlns:a16="http://schemas.microsoft.com/office/drawing/2014/main" id="{64285D61-FE1D-479B-891B-9993BB476134}"/>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 Yer Tutucusu 2">
            <a:extLst>
              <a:ext uri="{FF2B5EF4-FFF2-40B4-BE49-F238E27FC236}">
                <a16:creationId xmlns:a16="http://schemas.microsoft.com/office/drawing/2014/main" id="{72EBEB7A-510C-449B-BE34-A55B31B23C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8612" name="Slayt Numarası Yer Tutucusu 3">
            <a:extLst>
              <a:ext uri="{FF2B5EF4-FFF2-40B4-BE49-F238E27FC236}">
                <a16:creationId xmlns:a16="http://schemas.microsoft.com/office/drawing/2014/main" id="{459043C6-0D8E-4079-884B-DB398BE01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CA365B-57B9-45CD-9B9B-3892AE3CA615}" type="slidenum">
              <a:rPr lang="tr-TR" altLang="tr-TR"/>
              <a:pPr/>
              <a:t>10</a:t>
            </a:fld>
            <a:endParaRPr lang="tr-TR" altLang="tr-TR"/>
          </a:p>
        </p:txBody>
      </p:sp>
    </p:spTree>
    <p:extLst>
      <p:ext uri="{BB962C8B-B14F-4D97-AF65-F5344CB8AC3E}">
        <p14:creationId xmlns:p14="http://schemas.microsoft.com/office/powerpoint/2010/main" val="1166904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ayt Görüntüsü Yer Tutucusu 1">
            <a:extLst>
              <a:ext uri="{FF2B5EF4-FFF2-40B4-BE49-F238E27FC236}">
                <a16:creationId xmlns:a16="http://schemas.microsoft.com/office/drawing/2014/main" id="{BF081D88-A3F5-4AEF-ABCB-8D64DA78DCF1}"/>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 Yer Tutucusu 2">
            <a:extLst>
              <a:ext uri="{FF2B5EF4-FFF2-40B4-BE49-F238E27FC236}">
                <a16:creationId xmlns:a16="http://schemas.microsoft.com/office/drawing/2014/main" id="{A0551AA9-5D37-4749-947D-9F8CC96FA2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15364" name="Slayt Numarası Yer Tutucusu 3">
            <a:extLst>
              <a:ext uri="{FF2B5EF4-FFF2-40B4-BE49-F238E27FC236}">
                <a16:creationId xmlns:a16="http://schemas.microsoft.com/office/drawing/2014/main" id="{05D2D0B5-913C-4758-8208-C8D479637F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31412F-8D19-4B1C-9888-99C934053675}" type="slidenum">
              <a:rPr lang="tr-TR" altLang="tr-TR">
                <a:latin typeface="Arial" panose="020B0604020202020204" pitchFamily="34" charset="0"/>
              </a:rPr>
              <a:pPr>
                <a:spcBef>
                  <a:spcPct val="0"/>
                </a:spcBef>
              </a:pPr>
              <a:t>18</a:t>
            </a:fld>
            <a:endParaRPr lang="tr-TR" altLang="tr-TR">
              <a:latin typeface="Arial" panose="020B0604020202020204" pitchFamily="34" charset="0"/>
            </a:endParaRPr>
          </a:p>
        </p:txBody>
      </p:sp>
    </p:spTree>
    <p:extLst>
      <p:ext uri="{BB962C8B-B14F-4D97-AF65-F5344CB8AC3E}">
        <p14:creationId xmlns:p14="http://schemas.microsoft.com/office/powerpoint/2010/main" val="403377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a:extLst>
              <a:ext uri="{FF2B5EF4-FFF2-40B4-BE49-F238E27FC236}">
                <a16:creationId xmlns:a16="http://schemas.microsoft.com/office/drawing/2014/main" id="{3116677D-EC9A-43A1-8416-634C2EBCD4BB}"/>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 Yer Tutucusu 2">
            <a:extLst>
              <a:ext uri="{FF2B5EF4-FFF2-40B4-BE49-F238E27FC236}">
                <a16:creationId xmlns:a16="http://schemas.microsoft.com/office/drawing/2014/main" id="{0D7A4B18-3480-43FC-99A1-780D1BD732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23556" name="Slayt Numarası Yer Tutucusu 3">
            <a:extLst>
              <a:ext uri="{FF2B5EF4-FFF2-40B4-BE49-F238E27FC236}">
                <a16:creationId xmlns:a16="http://schemas.microsoft.com/office/drawing/2014/main" id="{C4944229-F87E-4107-A093-08ADBBD188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686318-6400-497B-88E2-AFC0B233887A}" type="slidenum">
              <a:rPr lang="tr-TR" altLang="tr-TR">
                <a:latin typeface="Arial" panose="020B0604020202020204" pitchFamily="34" charset="0"/>
              </a:rPr>
              <a:pPr>
                <a:spcBef>
                  <a:spcPct val="0"/>
                </a:spcBef>
              </a:pPr>
              <a:t>25</a:t>
            </a:fld>
            <a:endParaRPr lang="tr-TR" altLang="tr-TR">
              <a:latin typeface="Arial" panose="020B0604020202020204" pitchFamily="34" charset="0"/>
            </a:endParaRPr>
          </a:p>
        </p:txBody>
      </p:sp>
    </p:spTree>
    <p:extLst>
      <p:ext uri="{BB962C8B-B14F-4D97-AF65-F5344CB8AC3E}">
        <p14:creationId xmlns:p14="http://schemas.microsoft.com/office/powerpoint/2010/main" val="222245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ayt Görüntüsü Yer Tutucusu 1">
            <a:extLst>
              <a:ext uri="{FF2B5EF4-FFF2-40B4-BE49-F238E27FC236}">
                <a16:creationId xmlns:a16="http://schemas.microsoft.com/office/drawing/2014/main" id="{72DA8648-2D54-454E-9146-0508C39171AD}"/>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 Yer Tutucusu 2">
            <a:extLst>
              <a:ext uri="{FF2B5EF4-FFF2-40B4-BE49-F238E27FC236}">
                <a16:creationId xmlns:a16="http://schemas.microsoft.com/office/drawing/2014/main" id="{C8C41591-350E-4E35-96C2-2FE3237D50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33796" name="Slayt Numarası Yer Tutucusu 3">
            <a:extLst>
              <a:ext uri="{FF2B5EF4-FFF2-40B4-BE49-F238E27FC236}">
                <a16:creationId xmlns:a16="http://schemas.microsoft.com/office/drawing/2014/main" id="{83D12FFB-6FE4-42F5-899F-EFA2E1DCA2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79F3BF-D584-45E0-8DF2-823FF41A7AD2}" type="slidenum">
              <a:rPr lang="tr-TR" altLang="tr-TR">
                <a:latin typeface="Arial" panose="020B0604020202020204" pitchFamily="34" charset="0"/>
              </a:rPr>
              <a:pPr>
                <a:spcBef>
                  <a:spcPct val="0"/>
                </a:spcBef>
              </a:pPr>
              <a:t>38</a:t>
            </a:fld>
            <a:endParaRPr lang="tr-TR" altLang="tr-TR">
              <a:latin typeface="Arial" panose="020B0604020202020204" pitchFamily="34" charset="0"/>
            </a:endParaRPr>
          </a:p>
        </p:txBody>
      </p:sp>
    </p:spTree>
    <p:extLst>
      <p:ext uri="{BB962C8B-B14F-4D97-AF65-F5344CB8AC3E}">
        <p14:creationId xmlns:p14="http://schemas.microsoft.com/office/powerpoint/2010/main" val="83559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ayt Görüntüsü Yer Tutucusu 1">
            <a:extLst>
              <a:ext uri="{FF2B5EF4-FFF2-40B4-BE49-F238E27FC236}">
                <a16:creationId xmlns:a16="http://schemas.microsoft.com/office/drawing/2014/main" id="{C10A4B71-4073-4B20-A439-1C6CE9BB4DFC}"/>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 Yer Tutucusu 2">
            <a:extLst>
              <a:ext uri="{FF2B5EF4-FFF2-40B4-BE49-F238E27FC236}">
                <a16:creationId xmlns:a16="http://schemas.microsoft.com/office/drawing/2014/main" id="{6D93570E-64CB-4CC6-A14E-BEA1DDAC9D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0964" name="Slayt Numarası Yer Tutucusu 3">
            <a:extLst>
              <a:ext uri="{FF2B5EF4-FFF2-40B4-BE49-F238E27FC236}">
                <a16:creationId xmlns:a16="http://schemas.microsoft.com/office/drawing/2014/main" id="{C44F3B99-6A27-48A8-81DD-96AE7466DA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DB15C0-D500-4157-A098-28D063C6FA62}" type="slidenum">
              <a:rPr lang="tr-TR" altLang="tr-TR">
                <a:latin typeface="Arial" panose="020B0604020202020204" pitchFamily="34" charset="0"/>
              </a:rPr>
              <a:pPr>
                <a:spcBef>
                  <a:spcPct val="0"/>
                </a:spcBef>
              </a:pPr>
              <a:t>44</a:t>
            </a:fld>
            <a:endParaRPr lang="tr-TR" altLang="tr-TR">
              <a:latin typeface="Arial" panose="020B0604020202020204" pitchFamily="34" charset="0"/>
            </a:endParaRPr>
          </a:p>
        </p:txBody>
      </p:sp>
    </p:spTree>
    <p:extLst>
      <p:ext uri="{BB962C8B-B14F-4D97-AF65-F5344CB8AC3E}">
        <p14:creationId xmlns:p14="http://schemas.microsoft.com/office/powerpoint/2010/main" val="1626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ayt Görüntüsü Yer Tutucusu 1">
            <a:extLst>
              <a:ext uri="{FF2B5EF4-FFF2-40B4-BE49-F238E27FC236}">
                <a16:creationId xmlns:a16="http://schemas.microsoft.com/office/drawing/2014/main" id="{8E378E23-9DE0-41A4-8129-EC5D2D9877FE}"/>
              </a:ext>
            </a:extLst>
          </p:cNvPr>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 Yer Tutucusu 2">
            <a:extLst>
              <a:ext uri="{FF2B5EF4-FFF2-40B4-BE49-F238E27FC236}">
                <a16:creationId xmlns:a16="http://schemas.microsoft.com/office/drawing/2014/main" id="{ABA471A3-48F9-4444-8594-68B43F4F8C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4036" name="Slayt Numarası Yer Tutucusu 3">
            <a:extLst>
              <a:ext uri="{FF2B5EF4-FFF2-40B4-BE49-F238E27FC236}">
                <a16:creationId xmlns:a16="http://schemas.microsoft.com/office/drawing/2014/main" id="{ABD8C717-9DCC-4462-A4B8-AD8C68786B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2DB0D9-2054-4A6A-8FA9-7A1E9F080A79}" type="slidenum">
              <a:rPr lang="tr-TR" altLang="tr-TR"/>
              <a:pPr/>
              <a:t>50</a:t>
            </a:fld>
            <a:endParaRPr lang="tr-TR" altLang="tr-TR"/>
          </a:p>
        </p:txBody>
      </p:sp>
    </p:spTree>
    <p:extLst>
      <p:ext uri="{BB962C8B-B14F-4D97-AF65-F5344CB8AC3E}">
        <p14:creationId xmlns:p14="http://schemas.microsoft.com/office/powerpoint/2010/main" val="330093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9"/>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tr-TR"/>
              <a:t>Asıl alt başlık stilini düzenlemek için tıklatın</a:t>
            </a:r>
          </a:p>
        </p:txBody>
      </p:sp>
      <p:sp>
        <p:nvSpPr>
          <p:cNvPr id="4" name="Rectangle 4">
            <a:extLst>
              <a:ext uri="{FF2B5EF4-FFF2-40B4-BE49-F238E27FC236}">
                <a16:creationId xmlns:a16="http://schemas.microsoft.com/office/drawing/2014/main" id="{9041BBE9-E1DF-45BF-8B2F-9774C156D428}"/>
              </a:ext>
            </a:extLst>
          </p:cNvPr>
          <p:cNvSpPr>
            <a:spLocks noGrp="1" noChangeArrowheads="1"/>
          </p:cNvSpPr>
          <p:nvPr>
            <p:ph type="dt" sz="half" idx="10"/>
          </p:nvPr>
        </p:nvSpPr>
        <p:spPr>
          <a:ln/>
        </p:spPr>
        <p:txBody>
          <a:bodyPr/>
          <a:lstStyle>
            <a:lvl1pPr>
              <a:defRPr/>
            </a:lvl1pPr>
          </a:lstStyle>
          <a:p>
            <a:pPr>
              <a:defRPr/>
            </a:pPr>
            <a:fld id="{6EE3F363-D9ED-430D-B89D-21224F7C5656}" type="datetime8">
              <a:rPr lang="tr-TR" smtClean="0"/>
              <a:t>7.10.2024 14:07</a:t>
            </a:fld>
            <a:endParaRPr lang="tr-TR"/>
          </a:p>
        </p:txBody>
      </p:sp>
      <p:sp>
        <p:nvSpPr>
          <p:cNvPr id="5" name="Rectangle 5">
            <a:extLst>
              <a:ext uri="{FF2B5EF4-FFF2-40B4-BE49-F238E27FC236}">
                <a16:creationId xmlns:a16="http://schemas.microsoft.com/office/drawing/2014/main" id="{B211C3E7-6751-4794-A25A-A885A48FFE56}"/>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11CB0E1A-5AE4-4191-A741-7446EFA89B8A}"/>
              </a:ext>
            </a:extLst>
          </p:cNvPr>
          <p:cNvSpPr>
            <a:spLocks noGrp="1" noChangeArrowheads="1"/>
          </p:cNvSpPr>
          <p:nvPr>
            <p:ph type="sldNum" sz="quarter" idx="12"/>
          </p:nvPr>
        </p:nvSpPr>
        <p:spPr>
          <a:ln/>
        </p:spPr>
        <p:txBody>
          <a:bodyPr/>
          <a:lstStyle>
            <a:lvl1pPr>
              <a:defRPr/>
            </a:lvl1pPr>
          </a:lstStyle>
          <a:p>
            <a:fld id="{F321A3BC-74C7-4D82-A1D4-7A59AC8BF4C5}" type="slidenum">
              <a:rPr lang="tr-TR" altLang="tr-TR"/>
              <a:pPr/>
              <a:t>‹#›</a:t>
            </a:fld>
            <a:endParaRPr lang="tr-TR" altLang="tr-TR"/>
          </a:p>
        </p:txBody>
      </p:sp>
    </p:spTree>
    <p:extLst>
      <p:ext uri="{BB962C8B-B14F-4D97-AF65-F5344CB8AC3E}">
        <p14:creationId xmlns:p14="http://schemas.microsoft.com/office/powerpoint/2010/main" val="1942768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C7D7D951-60EB-45D5-80B9-69F3082F96E9}"/>
              </a:ext>
            </a:extLst>
          </p:cNvPr>
          <p:cNvSpPr>
            <a:spLocks noGrp="1" noChangeArrowheads="1"/>
          </p:cNvSpPr>
          <p:nvPr>
            <p:ph type="dt" sz="half" idx="10"/>
          </p:nvPr>
        </p:nvSpPr>
        <p:spPr>
          <a:ln/>
        </p:spPr>
        <p:txBody>
          <a:bodyPr/>
          <a:lstStyle>
            <a:lvl1pPr>
              <a:defRPr/>
            </a:lvl1pPr>
          </a:lstStyle>
          <a:p>
            <a:pPr>
              <a:defRPr/>
            </a:pPr>
            <a:fld id="{663D6D6A-4E9D-4149-B0DE-3EE39B6B83B5}" type="datetime8">
              <a:rPr lang="tr-TR" smtClean="0"/>
              <a:t>7.10.2024 14:07</a:t>
            </a:fld>
            <a:endParaRPr lang="tr-TR"/>
          </a:p>
        </p:txBody>
      </p:sp>
      <p:sp>
        <p:nvSpPr>
          <p:cNvPr id="5" name="Rectangle 5">
            <a:extLst>
              <a:ext uri="{FF2B5EF4-FFF2-40B4-BE49-F238E27FC236}">
                <a16:creationId xmlns:a16="http://schemas.microsoft.com/office/drawing/2014/main" id="{118BF058-6D55-45C5-A365-631AC27437EC}"/>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96B073B5-111F-4D6A-B434-8007C315DC90}"/>
              </a:ext>
            </a:extLst>
          </p:cNvPr>
          <p:cNvSpPr>
            <a:spLocks noGrp="1" noChangeArrowheads="1"/>
          </p:cNvSpPr>
          <p:nvPr>
            <p:ph type="sldNum" sz="quarter" idx="12"/>
          </p:nvPr>
        </p:nvSpPr>
        <p:spPr>
          <a:ln/>
        </p:spPr>
        <p:txBody>
          <a:bodyPr/>
          <a:lstStyle>
            <a:lvl1pPr>
              <a:defRPr/>
            </a:lvl1pPr>
          </a:lstStyle>
          <a:p>
            <a:fld id="{D33369C3-559D-40F6-B4A3-D72DADAFCB7A}" type="slidenum">
              <a:rPr lang="tr-TR" altLang="tr-TR"/>
              <a:pPr/>
              <a:t>‹#›</a:t>
            </a:fld>
            <a:endParaRPr lang="tr-TR" altLang="tr-TR"/>
          </a:p>
        </p:txBody>
      </p:sp>
    </p:spTree>
    <p:extLst>
      <p:ext uri="{BB962C8B-B14F-4D97-AF65-F5344CB8AC3E}">
        <p14:creationId xmlns:p14="http://schemas.microsoft.com/office/powerpoint/2010/main" val="3049993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2"/>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42"/>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91EE1C8B-1F05-48D3-AC7E-F79E5B8C5AD8}"/>
              </a:ext>
            </a:extLst>
          </p:cNvPr>
          <p:cNvSpPr>
            <a:spLocks noGrp="1" noChangeArrowheads="1"/>
          </p:cNvSpPr>
          <p:nvPr>
            <p:ph type="dt" sz="half" idx="10"/>
          </p:nvPr>
        </p:nvSpPr>
        <p:spPr>
          <a:ln/>
        </p:spPr>
        <p:txBody>
          <a:bodyPr/>
          <a:lstStyle>
            <a:lvl1pPr>
              <a:defRPr/>
            </a:lvl1pPr>
          </a:lstStyle>
          <a:p>
            <a:pPr>
              <a:defRPr/>
            </a:pPr>
            <a:fld id="{4992AB45-7079-484B-8244-222C62B760EA}" type="datetime8">
              <a:rPr lang="tr-TR" smtClean="0"/>
              <a:t>7.10.2024 14:07</a:t>
            </a:fld>
            <a:endParaRPr lang="tr-TR"/>
          </a:p>
        </p:txBody>
      </p:sp>
      <p:sp>
        <p:nvSpPr>
          <p:cNvPr id="5" name="Rectangle 5">
            <a:extLst>
              <a:ext uri="{FF2B5EF4-FFF2-40B4-BE49-F238E27FC236}">
                <a16:creationId xmlns:a16="http://schemas.microsoft.com/office/drawing/2014/main" id="{7E38C662-7421-4AF8-9E93-472B92A08D4B}"/>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89388668-AEFC-4BF2-9A92-946C23BA6918}"/>
              </a:ext>
            </a:extLst>
          </p:cNvPr>
          <p:cNvSpPr>
            <a:spLocks noGrp="1" noChangeArrowheads="1"/>
          </p:cNvSpPr>
          <p:nvPr>
            <p:ph type="sldNum" sz="quarter" idx="12"/>
          </p:nvPr>
        </p:nvSpPr>
        <p:spPr>
          <a:ln/>
        </p:spPr>
        <p:txBody>
          <a:bodyPr/>
          <a:lstStyle>
            <a:lvl1pPr>
              <a:defRPr/>
            </a:lvl1pPr>
          </a:lstStyle>
          <a:p>
            <a:fld id="{1DDDEB89-7D57-4CD3-AD2E-F24055570914}" type="slidenum">
              <a:rPr lang="tr-TR" altLang="tr-TR"/>
              <a:pPr/>
              <a:t>‹#›</a:t>
            </a:fld>
            <a:endParaRPr lang="tr-TR" altLang="tr-TR"/>
          </a:p>
        </p:txBody>
      </p:sp>
    </p:spTree>
    <p:extLst>
      <p:ext uri="{BB962C8B-B14F-4D97-AF65-F5344CB8AC3E}">
        <p14:creationId xmlns:p14="http://schemas.microsoft.com/office/powerpoint/2010/main" val="3292151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a:t>Asıl başlık stili için tıklatın</a:t>
            </a:r>
          </a:p>
        </p:txBody>
      </p:sp>
      <p:sp>
        <p:nvSpPr>
          <p:cNvPr id="3" name="Metin Yer Tutucusu 2"/>
          <p:cNvSpPr>
            <a:spLocks noGrp="1"/>
          </p:cNvSpPr>
          <p:nvPr>
            <p:ph type="body" sz="half" idx="1"/>
          </p:nvPr>
        </p:nvSpPr>
        <p:spPr>
          <a:xfrm>
            <a:off x="457200" y="1600204"/>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4"/>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a:extLst>
              <a:ext uri="{FF2B5EF4-FFF2-40B4-BE49-F238E27FC236}">
                <a16:creationId xmlns:a16="http://schemas.microsoft.com/office/drawing/2014/main" id="{49E17376-AF78-4052-933C-ECB95A86339E}"/>
              </a:ext>
            </a:extLst>
          </p:cNvPr>
          <p:cNvSpPr>
            <a:spLocks noGrp="1" noChangeArrowheads="1"/>
          </p:cNvSpPr>
          <p:nvPr>
            <p:ph type="dt" sz="half" idx="10"/>
          </p:nvPr>
        </p:nvSpPr>
        <p:spPr>
          <a:ln/>
        </p:spPr>
        <p:txBody>
          <a:bodyPr/>
          <a:lstStyle>
            <a:lvl1pPr>
              <a:defRPr/>
            </a:lvl1pPr>
          </a:lstStyle>
          <a:p>
            <a:pPr>
              <a:defRPr/>
            </a:pPr>
            <a:fld id="{CA89709C-1DC4-478D-81D9-C2B79F33A455}" type="datetime8">
              <a:rPr lang="tr-TR" smtClean="0"/>
              <a:t>7.10.2024 14:07</a:t>
            </a:fld>
            <a:endParaRPr lang="tr-TR"/>
          </a:p>
        </p:txBody>
      </p:sp>
      <p:sp>
        <p:nvSpPr>
          <p:cNvPr id="6" name="Rectangle 5">
            <a:extLst>
              <a:ext uri="{FF2B5EF4-FFF2-40B4-BE49-F238E27FC236}">
                <a16:creationId xmlns:a16="http://schemas.microsoft.com/office/drawing/2014/main" id="{168ABCB6-7AE6-4E0C-8260-A2D09580491B}"/>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F4CA762B-753C-49C8-BEE4-CDC20C3E23FB}"/>
              </a:ext>
            </a:extLst>
          </p:cNvPr>
          <p:cNvSpPr>
            <a:spLocks noGrp="1" noChangeArrowheads="1"/>
          </p:cNvSpPr>
          <p:nvPr>
            <p:ph type="sldNum" sz="quarter" idx="12"/>
          </p:nvPr>
        </p:nvSpPr>
        <p:spPr>
          <a:ln/>
        </p:spPr>
        <p:txBody>
          <a:bodyPr/>
          <a:lstStyle>
            <a:lvl1pPr>
              <a:defRPr/>
            </a:lvl1pPr>
          </a:lstStyle>
          <a:p>
            <a:fld id="{56FC720D-F6C3-433F-8687-06D62C0062FC}" type="slidenum">
              <a:rPr lang="tr-TR" altLang="tr-TR"/>
              <a:pPr/>
              <a:t>‹#›</a:t>
            </a:fld>
            <a:endParaRPr lang="tr-TR" altLang="tr-TR"/>
          </a:p>
        </p:txBody>
      </p:sp>
    </p:spTree>
    <p:extLst>
      <p:ext uri="{BB962C8B-B14F-4D97-AF65-F5344CB8AC3E}">
        <p14:creationId xmlns:p14="http://schemas.microsoft.com/office/powerpoint/2010/main" val="726797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4642"/>
            <a:ext cx="8229600" cy="5851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Rectangle 4">
            <a:extLst>
              <a:ext uri="{FF2B5EF4-FFF2-40B4-BE49-F238E27FC236}">
                <a16:creationId xmlns:a16="http://schemas.microsoft.com/office/drawing/2014/main" id="{2FADFFFD-08CC-4890-8636-2083FA0C99DC}"/>
              </a:ext>
            </a:extLst>
          </p:cNvPr>
          <p:cNvSpPr>
            <a:spLocks noGrp="1" noChangeArrowheads="1"/>
          </p:cNvSpPr>
          <p:nvPr>
            <p:ph type="dt" sz="half" idx="10"/>
          </p:nvPr>
        </p:nvSpPr>
        <p:spPr>
          <a:ln/>
        </p:spPr>
        <p:txBody>
          <a:bodyPr/>
          <a:lstStyle>
            <a:lvl1pPr>
              <a:defRPr/>
            </a:lvl1pPr>
          </a:lstStyle>
          <a:p>
            <a:pPr>
              <a:defRPr/>
            </a:pPr>
            <a:fld id="{76CEF45A-7143-4EF4-AE4C-60E2A9042C53}" type="datetime8">
              <a:rPr lang="tr-TR" smtClean="0"/>
              <a:t>7.10.2024 14:07</a:t>
            </a:fld>
            <a:endParaRPr lang="tr-TR"/>
          </a:p>
        </p:txBody>
      </p:sp>
      <p:sp>
        <p:nvSpPr>
          <p:cNvPr id="4" name="Rectangle 5">
            <a:extLst>
              <a:ext uri="{FF2B5EF4-FFF2-40B4-BE49-F238E27FC236}">
                <a16:creationId xmlns:a16="http://schemas.microsoft.com/office/drawing/2014/main" id="{9E2F3596-AB8A-4A9C-9459-222BDA85EFDA}"/>
              </a:ext>
            </a:extLst>
          </p:cNvPr>
          <p:cNvSpPr>
            <a:spLocks noGrp="1" noChangeArrowheads="1"/>
          </p:cNvSpPr>
          <p:nvPr>
            <p:ph type="ftr" sz="quarter" idx="11"/>
          </p:nvPr>
        </p:nvSpPr>
        <p:spPr>
          <a:ln/>
        </p:spPr>
        <p:txBody>
          <a:bodyPr/>
          <a:lstStyle>
            <a:lvl1pPr>
              <a:defRPr/>
            </a:lvl1pPr>
          </a:lstStyle>
          <a:p>
            <a:pPr>
              <a:defRPr/>
            </a:pPr>
            <a:endParaRPr lang="tr-TR"/>
          </a:p>
        </p:txBody>
      </p:sp>
      <p:sp>
        <p:nvSpPr>
          <p:cNvPr id="5" name="Rectangle 6">
            <a:extLst>
              <a:ext uri="{FF2B5EF4-FFF2-40B4-BE49-F238E27FC236}">
                <a16:creationId xmlns:a16="http://schemas.microsoft.com/office/drawing/2014/main" id="{CB8571F8-5DC8-4151-A53D-35D6365B87C1}"/>
              </a:ext>
            </a:extLst>
          </p:cNvPr>
          <p:cNvSpPr>
            <a:spLocks noGrp="1" noChangeArrowheads="1"/>
          </p:cNvSpPr>
          <p:nvPr>
            <p:ph type="sldNum" sz="quarter" idx="12"/>
          </p:nvPr>
        </p:nvSpPr>
        <p:spPr>
          <a:ln/>
        </p:spPr>
        <p:txBody>
          <a:bodyPr/>
          <a:lstStyle>
            <a:lvl1pPr>
              <a:defRPr/>
            </a:lvl1pPr>
          </a:lstStyle>
          <a:p>
            <a:fld id="{455F5AEE-EF5A-4FB9-AFEF-E7E6586B5FA4}" type="slidenum">
              <a:rPr lang="tr-TR" altLang="tr-TR"/>
              <a:pPr/>
              <a:t>‹#›</a:t>
            </a:fld>
            <a:endParaRPr lang="tr-TR" altLang="tr-TR"/>
          </a:p>
        </p:txBody>
      </p:sp>
    </p:spTree>
    <p:extLst>
      <p:ext uri="{BB962C8B-B14F-4D97-AF65-F5344CB8AC3E}">
        <p14:creationId xmlns:p14="http://schemas.microsoft.com/office/powerpoint/2010/main" val="3733988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3DA537D4-27B7-49C6-A5A5-527DD44C5861}"/>
              </a:ext>
            </a:extLst>
          </p:cNvPr>
          <p:cNvSpPr>
            <a:spLocks noGrp="1" noChangeArrowheads="1"/>
          </p:cNvSpPr>
          <p:nvPr>
            <p:ph type="dt" sz="half" idx="10"/>
          </p:nvPr>
        </p:nvSpPr>
        <p:spPr>
          <a:ln/>
        </p:spPr>
        <p:txBody>
          <a:bodyPr/>
          <a:lstStyle>
            <a:lvl1pPr>
              <a:defRPr/>
            </a:lvl1pPr>
          </a:lstStyle>
          <a:p>
            <a:pPr>
              <a:defRPr/>
            </a:pPr>
            <a:fld id="{9CA42C7C-2041-4409-841D-0232B0EDD5FE}" type="datetime8">
              <a:rPr lang="tr-TR" smtClean="0"/>
              <a:t>7.10.2024 14:07</a:t>
            </a:fld>
            <a:endParaRPr lang="tr-TR"/>
          </a:p>
        </p:txBody>
      </p:sp>
      <p:sp>
        <p:nvSpPr>
          <p:cNvPr id="5" name="Rectangle 5">
            <a:extLst>
              <a:ext uri="{FF2B5EF4-FFF2-40B4-BE49-F238E27FC236}">
                <a16:creationId xmlns:a16="http://schemas.microsoft.com/office/drawing/2014/main" id="{9702E603-BC72-4E1E-A687-597B0A2F5CF1}"/>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0A1E99AF-457E-4AC6-B738-B1EEE737BF52}"/>
              </a:ext>
            </a:extLst>
          </p:cNvPr>
          <p:cNvSpPr>
            <a:spLocks noGrp="1" noChangeArrowheads="1"/>
          </p:cNvSpPr>
          <p:nvPr>
            <p:ph type="sldNum" sz="quarter" idx="12"/>
          </p:nvPr>
        </p:nvSpPr>
        <p:spPr>
          <a:ln/>
        </p:spPr>
        <p:txBody>
          <a:bodyPr/>
          <a:lstStyle>
            <a:lvl1pPr>
              <a:defRPr/>
            </a:lvl1pPr>
          </a:lstStyle>
          <a:p>
            <a:fld id="{D24EA3F6-6402-441C-8C6A-3E682542F0FD}" type="slidenum">
              <a:rPr lang="tr-TR" altLang="tr-TR"/>
              <a:pPr/>
              <a:t>‹#›</a:t>
            </a:fld>
            <a:endParaRPr lang="tr-TR" altLang="tr-TR"/>
          </a:p>
        </p:txBody>
      </p:sp>
    </p:spTree>
    <p:extLst>
      <p:ext uri="{BB962C8B-B14F-4D97-AF65-F5344CB8AC3E}">
        <p14:creationId xmlns:p14="http://schemas.microsoft.com/office/powerpoint/2010/main" val="2895883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4"/>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tr-TR"/>
              <a:t>Asıl metin stillerini düzenlemek için tıklatın</a:t>
            </a:r>
          </a:p>
        </p:txBody>
      </p:sp>
      <p:sp>
        <p:nvSpPr>
          <p:cNvPr id="4" name="Rectangle 4">
            <a:extLst>
              <a:ext uri="{FF2B5EF4-FFF2-40B4-BE49-F238E27FC236}">
                <a16:creationId xmlns:a16="http://schemas.microsoft.com/office/drawing/2014/main" id="{E1F7EF34-1450-4C3B-A91B-315AB5FE3F45}"/>
              </a:ext>
            </a:extLst>
          </p:cNvPr>
          <p:cNvSpPr>
            <a:spLocks noGrp="1" noChangeArrowheads="1"/>
          </p:cNvSpPr>
          <p:nvPr>
            <p:ph type="dt" sz="half" idx="10"/>
          </p:nvPr>
        </p:nvSpPr>
        <p:spPr>
          <a:ln/>
        </p:spPr>
        <p:txBody>
          <a:bodyPr/>
          <a:lstStyle>
            <a:lvl1pPr>
              <a:defRPr/>
            </a:lvl1pPr>
          </a:lstStyle>
          <a:p>
            <a:pPr>
              <a:defRPr/>
            </a:pPr>
            <a:fld id="{B002F9BD-52B2-4C13-88F4-4386D1D1FDB4}" type="datetime8">
              <a:rPr lang="tr-TR" smtClean="0"/>
              <a:t>7.10.2024 14:07</a:t>
            </a:fld>
            <a:endParaRPr lang="tr-TR"/>
          </a:p>
        </p:txBody>
      </p:sp>
      <p:sp>
        <p:nvSpPr>
          <p:cNvPr id="5" name="Rectangle 5">
            <a:extLst>
              <a:ext uri="{FF2B5EF4-FFF2-40B4-BE49-F238E27FC236}">
                <a16:creationId xmlns:a16="http://schemas.microsoft.com/office/drawing/2014/main" id="{A6C14581-9239-4D42-B04D-09F42B423C8A}"/>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E0B21D57-D097-40E1-9923-6F46C0974073}"/>
              </a:ext>
            </a:extLst>
          </p:cNvPr>
          <p:cNvSpPr>
            <a:spLocks noGrp="1" noChangeArrowheads="1"/>
          </p:cNvSpPr>
          <p:nvPr>
            <p:ph type="sldNum" sz="quarter" idx="12"/>
          </p:nvPr>
        </p:nvSpPr>
        <p:spPr>
          <a:ln/>
        </p:spPr>
        <p:txBody>
          <a:bodyPr/>
          <a:lstStyle>
            <a:lvl1pPr>
              <a:defRPr/>
            </a:lvl1pPr>
          </a:lstStyle>
          <a:p>
            <a:fld id="{51F55C8B-5A13-4FF5-A9CF-B4D32C4C5E15}" type="slidenum">
              <a:rPr lang="tr-TR" altLang="tr-TR"/>
              <a:pPr/>
              <a:t>‹#›</a:t>
            </a:fld>
            <a:endParaRPr lang="tr-TR" altLang="tr-TR"/>
          </a:p>
        </p:txBody>
      </p:sp>
    </p:spTree>
    <p:extLst>
      <p:ext uri="{BB962C8B-B14F-4D97-AF65-F5344CB8AC3E}">
        <p14:creationId xmlns:p14="http://schemas.microsoft.com/office/powerpoint/2010/main" val="2874681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a:extLst>
              <a:ext uri="{FF2B5EF4-FFF2-40B4-BE49-F238E27FC236}">
                <a16:creationId xmlns:a16="http://schemas.microsoft.com/office/drawing/2014/main" id="{571BB58D-61C6-4F6B-9BE9-612D56892671}"/>
              </a:ext>
            </a:extLst>
          </p:cNvPr>
          <p:cNvSpPr>
            <a:spLocks noGrp="1" noChangeArrowheads="1"/>
          </p:cNvSpPr>
          <p:nvPr>
            <p:ph type="dt" sz="half" idx="10"/>
          </p:nvPr>
        </p:nvSpPr>
        <p:spPr>
          <a:ln/>
        </p:spPr>
        <p:txBody>
          <a:bodyPr/>
          <a:lstStyle>
            <a:lvl1pPr>
              <a:defRPr/>
            </a:lvl1pPr>
          </a:lstStyle>
          <a:p>
            <a:pPr>
              <a:defRPr/>
            </a:pPr>
            <a:fld id="{DAD4630F-988B-422F-BA1C-0DCA2B511970}" type="datetime8">
              <a:rPr lang="tr-TR" smtClean="0"/>
              <a:t>7.10.2024 14:07</a:t>
            </a:fld>
            <a:endParaRPr lang="tr-TR"/>
          </a:p>
        </p:txBody>
      </p:sp>
      <p:sp>
        <p:nvSpPr>
          <p:cNvPr id="6" name="Rectangle 5">
            <a:extLst>
              <a:ext uri="{FF2B5EF4-FFF2-40B4-BE49-F238E27FC236}">
                <a16:creationId xmlns:a16="http://schemas.microsoft.com/office/drawing/2014/main" id="{43E15028-624F-45F2-8D8C-03CD74E11014}"/>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2B9EFCFB-FABF-4C99-9AAE-7DE578610CE9}"/>
              </a:ext>
            </a:extLst>
          </p:cNvPr>
          <p:cNvSpPr>
            <a:spLocks noGrp="1" noChangeArrowheads="1"/>
          </p:cNvSpPr>
          <p:nvPr>
            <p:ph type="sldNum" sz="quarter" idx="12"/>
          </p:nvPr>
        </p:nvSpPr>
        <p:spPr>
          <a:ln/>
        </p:spPr>
        <p:txBody>
          <a:bodyPr/>
          <a:lstStyle>
            <a:lvl1pPr>
              <a:defRPr/>
            </a:lvl1pPr>
          </a:lstStyle>
          <a:p>
            <a:fld id="{4EFE27EE-1EA7-4FC0-B9EB-9C6E24B8AB80}" type="slidenum">
              <a:rPr lang="tr-TR" altLang="tr-TR"/>
              <a:pPr/>
              <a:t>‹#›</a:t>
            </a:fld>
            <a:endParaRPr lang="tr-TR" altLang="tr-TR"/>
          </a:p>
        </p:txBody>
      </p:sp>
    </p:spTree>
    <p:extLst>
      <p:ext uri="{BB962C8B-B14F-4D97-AF65-F5344CB8AC3E}">
        <p14:creationId xmlns:p14="http://schemas.microsoft.com/office/powerpoint/2010/main" val="3338800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a:extLst>
              <a:ext uri="{FF2B5EF4-FFF2-40B4-BE49-F238E27FC236}">
                <a16:creationId xmlns:a16="http://schemas.microsoft.com/office/drawing/2014/main" id="{CBE55BCE-50A4-4333-8E07-4086F871095A}"/>
              </a:ext>
            </a:extLst>
          </p:cNvPr>
          <p:cNvSpPr>
            <a:spLocks noGrp="1" noChangeArrowheads="1"/>
          </p:cNvSpPr>
          <p:nvPr>
            <p:ph type="dt" sz="half" idx="10"/>
          </p:nvPr>
        </p:nvSpPr>
        <p:spPr>
          <a:ln/>
        </p:spPr>
        <p:txBody>
          <a:bodyPr/>
          <a:lstStyle>
            <a:lvl1pPr>
              <a:defRPr/>
            </a:lvl1pPr>
          </a:lstStyle>
          <a:p>
            <a:pPr>
              <a:defRPr/>
            </a:pPr>
            <a:fld id="{3403580B-239F-44DC-8CCD-64DC0A78ED37}" type="datetime8">
              <a:rPr lang="tr-TR" smtClean="0"/>
              <a:t>7.10.2024 14:07</a:t>
            </a:fld>
            <a:endParaRPr lang="tr-TR"/>
          </a:p>
        </p:txBody>
      </p:sp>
      <p:sp>
        <p:nvSpPr>
          <p:cNvPr id="8" name="Rectangle 5">
            <a:extLst>
              <a:ext uri="{FF2B5EF4-FFF2-40B4-BE49-F238E27FC236}">
                <a16:creationId xmlns:a16="http://schemas.microsoft.com/office/drawing/2014/main" id="{B48FD192-8BC6-4720-BE10-9C9C3F742BE8}"/>
              </a:ext>
            </a:extLst>
          </p:cNvPr>
          <p:cNvSpPr>
            <a:spLocks noGrp="1" noChangeArrowheads="1"/>
          </p:cNvSpPr>
          <p:nvPr>
            <p:ph type="ftr" sz="quarter" idx="11"/>
          </p:nvPr>
        </p:nvSpPr>
        <p:spPr>
          <a:ln/>
        </p:spPr>
        <p:txBody>
          <a:bodyPr/>
          <a:lstStyle>
            <a:lvl1pPr>
              <a:defRPr/>
            </a:lvl1pPr>
          </a:lstStyle>
          <a:p>
            <a:pPr>
              <a:defRPr/>
            </a:pPr>
            <a:endParaRPr lang="tr-TR"/>
          </a:p>
        </p:txBody>
      </p:sp>
      <p:sp>
        <p:nvSpPr>
          <p:cNvPr id="9" name="Rectangle 6">
            <a:extLst>
              <a:ext uri="{FF2B5EF4-FFF2-40B4-BE49-F238E27FC236}">
                <a16:creationId xmlns:a16="http://schemas.microsoft.com/office/drawing/2014/main" id="{2700CA23-F7B3-49B9-BD9B-A91EB385DECD}"/>
              </a:ext>
            </a:extLst>
          </p:cNvPr>
          <p:cNvSpPr>
            <a:spLocks noGrp="1" noChangeArrowheads="1"/>
          </p:cNvSpPr>
          <p:nvPr>
            <p:ph type="sldNum" sz="quarter" idx="12"/>
          </p:nvPr>
        </p:nvSpPr>
        <p:spPr>
          <a:ln/>
        </p:spPr>
        <p:txBody>
          <a:bodyPr/>
          <a:lstStyle>
            <a:lvl1pPr>
              <a:defRPr/>
            </a:lvl1pPr>
          </a:lstStyle>
          <a:p>
            <a:fld id="{918A8A02-33DB-427D-B5B8-4DE54A922B33}" type="slidenum">
              <a:rPr lang="tr-TR" altLang="tr-TR"/>
              <a:pPr/>
              <a:t>‹#›</a:t>
            </a:fld>
            <a:endParaRPr lang="tr-TR" altLang="tr-TR"/>
          </a:p>
        </p:txBody>
      </p:sp>
    </p:spTree>
    <p:extLst>
      <p:ext uri="{BB962C8B-B14F-4D97-AF65-F5344CB8AC3E}">
        <p14:creationId xmlns:p14="http://schemas.microsoft.com/office/powerpoint/2010/main" val="310936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Rectangle 4">
            <a:extLst>
              <a:ext uri="{FF2B5EF4-FFF2-40B4-BE49-F238E27FC236}">
                <a16:creationId xmlns:a16="http://schemas.microsoft.com/office/drawing/2014/main" id="{E93B3D9D-9655-4C0C-B28C-CDCA1D908014}"/>
              </a:ext>
            </a:extLst>
          </p:cNvPr>
          <p:cNvSpPr>
            <a:spLocks noGrp="1" noChangeArrowheads="1"/>
          </p:cNvSpPr>
          <p:nvPr>
            <p:ph type="dt" sz="half" idx="10"/>
          </p:nvPr>
        </p:nvSpPr>
        <p:spPr>
          <a:ln/>
        </p:spPr>
        <p:txBody>
          <a:bodyPr/>
          <a:lstStyle>
            <a:lvl1pPr>
              <a:defRPr/>
            </a:lvl1pPr>
          </a:lstStyle>
          <a:p>
            <a:pPr>
              <a:defRPr/>
            </a:pPr>
            <a:fld id="{8E0DBFEA-FD69-41C9-9378-E146FF91763E}" type="datetime8">
              <a:rPr lang="tr-TR" smtClean="0"/>
              <a:t>7.10.2024 14:07</a:t>
            </a:fld>
            <a:endParaRPr lang="tr-TR"/>
          </a:p>
        </p:txBody>
      </p:sp>
      <p:sp>
        <p:nvSpPr>
          <p:cNvPr id="4" name="Rectangle 5">
            <a:extLst>
              <a:ext uri="{FF2B5EF4-FFF2-40B4-BE49-F238E27FC236}">
                <a16:creationId xmlns:a16="http://schemas.microsoft.com/office/drawing/2014/main" id="{230CD680-B367-4F48-A102-2229DD6F5D95}"/>
              </a:ext>
            </a:extLst>
          </p:cNvPr>
          <p:cNvSpPr>
            <a:spLocks noGrp="1" noChangeArrowheads="1"/>
          </p:cNvSpPr>
          <p:nvPr>
            <p:ph type="ftr" sz="quarter" idx="11"/>
          </p:nvPr>
        </p:nvSpPr>
        <p:spPr>
          <a:ln/>
        </p:spPr>
        <p:txBody>
          <a:bodyPr/>
          <a:lstStyle>
            <a:lvl1pPr>
              <a:defRPr/>
            </a:lvl1pPr>
          </a:lstStyle>
          <a:p>
            <a:pPr>
              <a:defRPr/>
            </a:pPr>
            <a:endParaRPr lang="tr-TR"/>
          </a:p>
        </p:txBody>
      </p:sp>
      <p:sp>
        <p:nvSpPr>
          <p:cNvPr id="5" name="Rectangle 6">
            <a:extLst>
              <a:ext uri="{FF2B5EF4-FFF2-40B4-BE49-F238E27FC236}">
                <a16:creationId xmlns:a16="http://schemas.microsoft.com/office/drawing/2014/main" id="{39403B79-AABF-41E5-9D0E-1B593264F4CB}"/>
              </a:ext>
            </a:extLst>
          </p:cNvPr>
          <p:cNvSpPr>
            <a:spLocks noGrp="1" noChangeArrowheads="1"/>
          </p:cNvSpPr>
          <p:nvPr>
            <p:ph type="sldNum" sz="quarter" idx="12"/>
          </p:nvPr>
        </p:nvSpPr>
        <p:spPr>
          <a:ln/>
        </p:spPr>
        <p:txBody>
          <a:bodyPr/>
          <a:lstStyle>
            <a:lvl1pPr>
              <a:defRPr/>
            </a:lvl1pPr>
          </a:lstStyle>
          <a:p>
            <a:fld id="{30DAFCD2-A26F-43CA-B182-34391DA38196}" type="slidenum">
              <a:rPr lang="tr-TR" altLang="tr-TR"/>
              <a:pPr/>
              <a:t>‹#›</a:t>
            </a:fld>
            <a:endParaRPr lang="tr-TR" altLang="tr-TR"/>
          </a:p>
        </p:txBody>
      </p:sp>
    </p:spTree>
    <p:extLst>
      <p:ext uri="{BB962C8B-B14F-4D97-AF65-F5344CB8AC3E}">
        <p14:creationId xmlns:p14="http://schemas.microsoft.com/office/powerpoint/2010/main" val="4224982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3537E9-192B-4128-B518-495BBB950641}"/>
              </a:ext>
            </a:extLst>
          </p:cNvPr>
          <p:cNvSpPr>
            <a:spLocks noGrp="1" noChangeArrowheads="1"/>
          </p:cNvSpPr>
          <p:nvPr>
            <p:ph type="dt" sz="half" idx="10"/>
          </p:nvPr>
        </p:nvSpPr>
        <p:spPr>
          <a:ln/>
        </p:spPr>
        <p:txBody>
          <a:bodyPr/>
          <a:lstStyle>
            <a:lvl1pPr>
              <a:defRPr/>
            </a:lvl1pPr>
          </a:lstStyle>
          <a:p>
            <a:pPr>
              <a:defRPr/>
            </a:pPr>
            <a:fld id="{6CC2B18F-86F0-4EC7-9A69-08F62592A354}" type="datetime8">
              <a:rPr lang="tr-TR" smtClean="0"/>
              <a:t>7.10.2024 14:07</a:t>
            </a:fld>
            <a:endParaRPr lang="tr-TR"/>
          </a:p>
        </p:txBody>
      </p:sp>
      <p:sp>
        <p:nvSpPr>
          <p:cNvPr id="3" name="Rectangle 5">
            <a:extLst>
              <a:ext uri="{FF2B5EF4-FFF2-40B4-BE49-F238E27FC236}">
                <a16:creationId xmlns:a16="http://schemas.microsoft.com/office/drawing/2014/main" id="{9EFF56C0-6CBA-422D-A70E-84156CA7DD78}"/>
              </a:ext>
            </a:extLst>
          </p:cNvPr>
          <p:cNvSpPr>
            <a:spLocks noGrp="1" noChangeArrowheads="1"/>
          </p:cNvSpPr>
          <p:nvPr>
            <p:ph type="ftr" sz="quarter" idx="11"/>
          </p:nvPr>
        </p:nvSpPr>
        <p:spPr>
          <a:ln/>
        </p:spPr>
        <p:txBody>
          <a:bodyPr/>
          <a:lstStyle>
            <a:lvl1pPr>
              <a:defRPr/>
            </a:lvl1pPr>
          </a:lstStyle>
          <a:p>
            <a:pPr>
              <a:defRPr/>
            </a:pPr>
            <a:endParaRPr lang="tr-TR"/>
          </a:p>
        </p:txBody>
      </p:sp>
      <p:sp>
        <p:nvSpPr>
          <p:cNvPr id="4" name="Rectangle 6">
            <a:extLst>
              <a:ext uri="{FF2B5EF4-FFF2-40B4-BE49-F238E27FC236}">
                <a16:creationId xmlns:a16="http://schemas.microsoft.com/office/drawing/2014/main" id="{AA8CE0AD-6DEE-4649-A62B-0AEA0D9E2B22}"/>
              </a:ext>
            </a:extLst>
          </p:cNvPr>
          <p:cNvSpPr>
            <a:spLocks noGrp="1" noChangeArrowheads="1"/>
          </p:cNvSpPr>
          <p:nvPr>
            <p:ph type="sldNum" sz="quarter" idx="12"/>
          </p:nvPr>
        </p:nvSpPr>
        <p:spPr>
          <a:ln/>
        </p:spPr>
        <p:txBody>
          <a:bodyPr/>
          <a:lstStyle>
            <a:lvl1pPr>
              <a:defRPr/>
            </a:lvl1pPr>
          </a:lstStyle>
          <a:p>
            <a:fld id="{916955EF-D2EE-4371-91E1-3CB0955A7039}" type="slidenum">
              <a:rPr lang="tr-TR" altLang="tr-TR"/>
              <a:pPr/>
              <a:t>‹#›</a:t>
            </a:fld>
            <a:endParaRPr lang="tr-TR" altLang="tr-TR"/>
          </a:p>
        </p:txBody>
      </p:sp>
    </p:spTree>
    <p:extLst>
      <p:ext uri="{BB962C8B-B14F-4D97-AF65-F5344CB8AC3E}">
        <p14:creationId xmlns:p14="http://schemas.microsoft.com/office/powerpoint/2010/main" val="1688823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tr-TR"/>
              <a:t>Asıl metin stillerini düzenlemek için tıklatın</a:t>
            </a:r>
          </a:p>
        </p:txBody>
      </p:sp>
      <p:sp>
        <p:nvSpPr>
          <p:cNvPr id="5" name="Rectangle 4">
            <a:extLst>
              <a:ext uri="{FF2B5EF4-FFF2-40B4-BE49-F238E27FC236}">
                <a16:creationId xmlns:a16="http://schemas.microsoft.com/office/drawing/2014/main" id="{739F70C2-2A57-48E5-9DBC-78006C79060C}"/>
              </a:ext>
            </a:extLst>
          </p:cNvPr>
          <p:cNvSpPr>
            <a:spLocks noGrp="1" noChangeArrowheads="1"/>
          </p:cNvSpPr>
          <p:nvPr>
            <p:ph type="dt" sz="half" idx="10"/>
          </p:nvPr>
        </p:nvSpPr>
        <p:spPr>
          <a:ln/>
        </p:spPr>
        <p:txBody>
          <a:bodyPr/>
          <a:lstStyle>
            <a:lvl1pPr>
              <a:defRPr/>
            </a:lvl1pPr>
          </a:lstStyle>
          <a:p>
            <a:pPr>
              <a:defRPr/>
            </a:pPr>
            <a:fld id="{D2BE6F7A-DC29-441B-B54A-9100928DEA8E}" type="datetime8">
              <a:rPr lang="tr-TR" smtClean="0"/>
              <a:t>7.10.2024 14:07</a:t>
            </a:fld>
            <a:endParaRPr lang="tr-TR"/>
          </a:p>
        </p:txBody>
      </p:sp>
      <p:sp>
        <p:nvSpPr>
          <p:cNvPr id="6" name="Rectangle 5">
            <a:extLst>
              <a:ext uri="{FF2B5EF4-FFF2-40B4-BE49-F238E27FC236}">
                <a16:creationId xmlns:a16="http://schemas.microsoft.com/office/drawing/2014/main" id="{2FC5594A-4CF9-4AA6-B444-AE23D73BECE5}"/>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7A459BC4-0169-40B3-9A11-8F5186AAA9EC}"/>
              </a:ext>
            </a:extLst>
          </p:cNvPr>
          <p:cNvSpPr>
            <a:spLocks noGrp="1" noChangeArrowheads="1"/>
          </p:cNvSpPr>
          <p:nvPr>
            <p:ph type="sldNum" sz="quarter" idx="12"/>
          </p:nvPr>
        </p:nvSpPr>
        <p:spPr>
          <a:ln/>
        </p:spPr>
        <p:txBody>
          <a:bodyPr/>
          <a:lstStyle>
            <a:lvl1pPr>
              <a:defRPr/>
            </a:lvl1pPr>
          </a:lstStyle>
          <a:p>
            <a:fld id="{8A833951-AA35-4843-88AD-48DF488FF099}" type="slidenum">
              <a:rPr lang="tr-TR" altLang="tr-TR"/>
              <a:pPr/>
              <a:t>‹#›</a:t>
            </a:fld>
            <a:endParaRPr lang="tr-TR" altLang="tr-TR"/>
          </a:p>
        </p:txBody>
      </p:sp>
    </p:spTree>
    <p:extLst>
      <p:ext uri="{BB962C8B-B14F-4D97-AF65-F5344CB8AC3E}">
        <p14:creationId xmlns:p14="http://schemas.microsoft.com/office/powerpoint/2010/main" val="1110716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tr-TR"/>
              <a:t>Asıl metin stillerini düzenlemek için tıklatın</a:t>
            </a:r>
          </a:p>
        </p:txBody>
      </p:sp>
      <p:sp>
        <p:nvSpPr>
          <p:cNvPr id="5" name="Rectangle 4">
            <a:extLst>
              <a:ext uri="{FF2B5EF4-FFF2-40B4-BE49-F238E27FC236}">
                <a16:creationId xmlns:a16="http://schemas.microsoft.com/office/drawing/2014/main" id="{D1D0207D-EA86-4AA7-BA1D-5E4944565533}"/>
              </a:ext>
            </a:extLst>
          </p:cNvPr>
          <p:cNvSpPr>
            <a:spLocks noGrp="1" noChangeArrowheads="1"/>
          </p:cNvSpPr>
          <p:nvPr>
            <p:ph type="dt" sz="half" idx="10"/>
          </p:nvPr>
        </p:nvSpPr>
        <p:spPr>
          <a:ln/>
        </p:spPr>
        <p:txBody>
          <a:bodyPr/>
          <a:lstStyle>
            <a:lvl1pPr>
              <a:defRPr/>
            </a:lvl1pPr>
          </a:lstStyle>
          <a:p>
            <a:pPr>
              <a:defRPr/>
            </a:pPr>
            <a:fld id="{D087E961-5E86-4D68-9021-140D5E3983B4}" type="datetime8">
              <a:rPr lang="tr-TR" smtClean="0"/>
              <a:t>7.10.2024 14:07</a:t>
            </a:fld>
            <a:endParaRPr lang="tr-TR"/>
          </a:p>
        </p:txBody>
      </p:sp>
      <p:sp>
        <p:nvSpPr>
          <p:cNvPr id="6" name="Rectangle 5">
            <a:extLst>
              <a:ext uri="{FF2B5EF4-FFF2-40B4-BE49-F238E27FC236}">
                <a16:creationId xmlns:a16="http://schemas.microsoft.com/office/drawing/2014/main" id="{75B4AF35-E3C8-4BA5-B4EE-A951E826F62F}"/>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63834E6A-3824-4C79-A6AD-A7A029E19757}"/>
              </a:ext>
            </a:extLst>
          </p:cNvPr>
          <p:cNvSpPr>
            <a:spLocks noGrp="1" noChangeArrowheads="1"/>
          </p:cNvSpPr>
          <p:nvPr>
            <p:ph type="sldNum" sz="quarter" idx="12"/>
          </p:nvPr>
        </p:nvSpPr>
        <p:spPr>
          <a:ln/>
        </p:spPr>
        <p:txBody>
          <a:bodyPr/>
          <a:lstStyle>
            <a:lvl1pPr>
              <a:defRPr/>
            </a:lvl1pPr>
          </a:lstStyle>
          <a:p>
            <a:fld id="{A9C9619D-D778-4682-B75B-EAE942F520C1}" type="slidenum">
              <a:rPr lang="tr-TR" altLang="tr-TR"/>
              <a:pPr/>
              <a:t>‹#›</a:t>
            </a:fld>
            <a:endParaRPr lang="tr-TR" altLang="tr-TR"/>
          </a:p>
        </p:txBody>
      </p:sp>
    </p:spTree>
    <p:extLst>
      <p:ext uri="{BB962C8B-B14F-4D97-AF65-F5344CB8AC3E}">
        <p14:creationId xmlns:p14="http://schemas.microsoft.com/office/powerpoint/2010/main" val="2479118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9D7351B-BA36-42C0-BC4B-3CCC4221B53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Rectangle 3">
            <a:extLst>
              <a:ext uri="{FF2B5EF4-FFF2-40B4-BE49-F238E27FC236}">
                <a16:creationId xmlns:a16="http://schemas.microsoft.com/office/drawing/2014/main" id="{CACE313E-756D-46E4-A4ED-2CAD76B027A5}"/>
              </a:ext>
            </a:extLst>
          </p:cNvPr>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1028" name="Rectangle 4">
            <a:extLst>
              <a:ext uri="{FF2B5EF4-FFF2-40B4-BE49-F238E27FC236}">
                <a16:creationId xmlns:a16="http://schemas.microsoft.com/office/drawing/2014/main" id="{9465462B-1EFC-47F0-900A-61AE3C2B675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923576A5-7D61-4C1A-9E1C-C4C44FA11773}" type="datetime8">
              <a:rPr lang="tr-TR" smtClean="0"/>
              <a:t>7.10.2024 14:07</a:t>
            </a:fld>
            <a:endParaRPr lang="tr-TR"/>
          </a:p>
        </p:txBody>
      </p:sp>
      <p:sp>
        <p:nvSpPr>
          <p:cNvPr id="1029" name="Rectangle 5">
            <a:extLst>
              <a:ext uri="{FF2B5EF4-FFF2-40B4-BE49-F238E27FC236}">
                <a16:creationId xmlns:a16="http://schemas.microsoft.com/office/drawing/2014/main" id="{29DFAAE5-6A5A-4BDD-B211-FE4EB5AC0FC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tr-TR"/>
          </a:p>
        </p:txBody>
      </p:sp>
      <p:sp>
        <p:nvSpPr>
          <p:cNvPr id="1030" name="Rectangle 6">
            <a:extLst>
              <a:ext uri="{FF2B5EF4-FFF2-40B4-BE49-F238E27FC236}">
                <a16:creationId xmlns:a16="http://schemas.microsoft.com/office/drawing/2014/main" id="{EF065D11-7F0E-4E18-BF25-65BF43CB608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82241F7B-BA4A-47F1-863C-94488B0F7300}" type="slidenum">
              <a:rPr lang="tr-TR" altLang="tr-TR"/>
              <a:pPr/>
              <a:t>‹#›</a:t>
            </a:fld>
            <a:endParaRPr lang="tr-TR" alt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2.jpeg"/><Relationship Id="rId5" Type="http://schemas.openxmlformats.org/officeDocument/2006/relationships/image" Target="../media/image231.png"/><Relationship Id="rId4" Type="http://schemas.openxmlformats.org/officeDocument/2006/relationships/image" Target="../media/image230.jpeg"/></Relationships>
</file>

<file path=ppt/slides/_rels/slide10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37.jpeg"/><Relationship Id="rId4" Type="http://schemas.openxmlformats.org/officeDocument/2006/relationships/image" Target="../media/image236.jpeg"/></Relationships>
</file>

<file path=ppt/slides/_rels/slide10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41.jpeg"/><Relationship Id="rId4" Type="http://schemas.openxmlformats.org/officeDocument/2006/relationships/image" Target="../media/image240.jpeg"/></Relationships>
</file>

<file path=ppt/slides/_rels/slide104.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45.jpeg"/><Relationship Id="rId4" Type="http://schemas.openxmlformats.org/officeDocument/2006/relationships/image" Target="../media/image244.jpeg"/></Relationships>
</file>

<file path=ppt/slides/_rels/slide10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48.jpeg"/></Relationships>
</file>

<file path=ppt/slides/_rels/slide10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52.jpeg"/><Relationship Id="rId4" Type="http://schemas.openxmlformats.org/officeDocument/2006/relationships/image" Target="../media/image251.jpeg"/></Relationships>
</file>

<file path=ppt/slides/_rels/slide10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 Id="rId5" Type="http://schemas.openxmlformats.org/officeDocument/2006/relationships/image" Target="../media/image255.jpeg"/><Relationship Id="rId4" Type="http://schemas.openxmlformats.org/officeDocument/2006/relationships/image" Target="../media/image2.jpeg"/></Relationships>
</file>

<file path=ppt/slides/_rels/slide10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8.jpg"/><Relationship Id="rId4" Type="http://schemas.openxmlformats.org/officeDocument/2006/relationships/image" Target="../media/image257.jpeg"/></Relationships>
</file>

<file path=ppt/slides/_rels/slide109.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jpeg"/><Relationship Id="rId2" Type="http://schemas.openxmlformats.org/officeDocument/2006/relationships/image" Target="../media/image259.jpeg"/><Relationship Id="rId1" Type="http://schemas.openxmlformats.org/officeDocument/2006/relationships/slideLayout" Target="../slideLayouts/slideLayout2.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6.jpg"/><Relationship Id="rId4" Type="http://schemas.openxmlformats.org/officeDocument/2006/relationships/image" Target="../media/image265.jp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ibf.ikcu.edu.tr/"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9.tmp"/><Relationship Id="rId5" Type="http://schemas.openxmlformats.org/officeDocument/2006/relationships/image" Target="../media/image68.tmp"/><Relationship Id="rId4" Type="http://schemas.openxmlformats.org/officeDocument/2006/relationships/image" Target="../media/image67.tm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8" Type="http://schemas.openxmlformats.org/officeDocument/2006/relationships/image" Target="../media/image92.tmp"/><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2.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tmp"/><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2.jpeg"/><Relationship Id="rId7" Type="http://schemas.openxmlformats.org/officeDocument/2006/relationships/image" Target="../media/image12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6.jpeg"/></Relationships>
</file>

<file path=ppt/slides/_rels/slide5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30.jpeg"/><Relationship Id="rId5" Type="http://schemas.openxmlformats.org/officeDocument/2006/relationships/image" Target="../media/image129.tmp"/><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37.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tmp"/><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2.xml.rels><?xml version="1.0" encoding="UTF-8" standalone="yes"?>
<Relationships xmlns="http://schemas.openxmlformats.org/package/2006/relationships"><Relationship Id="rId8" Type="http://schemas.openxmlformats.org/officeDocument/2006/relationships/image" Target="../media/image149.tmp"/><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2.jpeg"/><Relationship Id="rId7" Type="http://schemas.openxmlformats.org/officeDocument/2006/relationships/image" Target="../media/image154.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 Id="rId9" Type="http://schemas.openxmlformats.org/officeDocument/2006/relationships/image" Target="../media/image156.tmp"/></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58.tmp"/><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59.tmp"/><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0.tmp"/></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63.png"/><Relationship Id="rId4" Type="http://schemas.openxmlformats.org/officeDocument/2006/relationships/image" Target="../media/image162.png"/></Relationships>
</file>

<file path=ppt/slides/_rels/slide78.xml.rels><?xml version="1.0" encoding="UTF-8" standalone="yes"?>
<Relationships xmlns="http://schemas.openxmlformats.org/package/2006/relationships"><Relationship Id="rId3" Type="http://schemas.openxmlformats.org/officeDocument/2006/relationships/image" Target="../media/image164.tmp"/><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5.tmp"/></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8" Type="http://schemas.openxmlformats.org/officeDocument/2006/relationships/image" Target="../media/image170.jpg"/><Relationship Id="rId3" Type="http://schemas.openxmlformats.org/officeDocument/2006/relationships/image" Target="../media/image2.jpeg"/><Relationship Id="rId7" Type="http://schemas.openxmlformats.org/officeDocument/2006/relationships/image" Target="../media/image16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 Id="rId9" Type="http://schemas.openxmlformats.org/officeDocument/2006/relationships/image" Target="../media/image171.jpe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tmp"/></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1.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8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79.jpeg"/><Relationship Id="rId4" Type="http://schemas.openxmlformats.org/officeDocument/2006/relationships/image" Target="../media/image178.jpeg"/></Relationships>
</file>

<file path=ppt/slides/_rels/slide8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83.jpeg"/><Relationship Id="rId4" Type="http://schemas.openxmlformats.org/officeDocument/2006/relationships/image" Target="../media/image182.jpeg"/></Relationships>
</file>

<file path=ppt/slides/_rels/slide8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86.jpeg"/></Relationships>
</file>

<file path=ppt/slides/_rels/slide8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0.jpeg"/><Relationship Id="rId4" Type="http://schemas.openxmlformats.org/officeDocument/2006/relationships/image" Target="../media/image189.jpeg"/></Relationships>
</file>

<file path=ppt/slides/_rels/slide8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4.jpeg"/><Relationship Id="rId4" Type="http://schemas.openxmlformats.org/officeDocument/2006/relationships/image" Target="../media/image193.jpeg"/></Relationships>
</file>

<file path=ppt/slides/_rels/slide8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8.jpeg"/><Relationship Id="rId4" Type="http://schemas.openxmlformats.org/officeDocument/2006/relationships/image" Target="../media/image197.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2.jpe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png"/></Relationships>
</file>

<file path=ppt/slides/_rels/slide9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02.jpeg"/><Relationship Id="rId4" Type="http://schemas.openxmlformats.org/officeDocument/2006/relationships/image" Target="../media/image201.jpeg"/></Relationships>
</file>

<file path=ppt/slides/_rels/slide9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06.jpeg"/><Relationship Id="rId4" Type="http://schemas.openxmlformats.org/officeDocument/2006/relationships/image" Target="../media/image205.jpeg"/></Relationships>
</file>

<file path=ppt/slides/_rels/slide9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9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4.jpeg"/></Relationships>
</file>

<file path=ppt/slides/_rels/slide9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20.jpeg"/><Relationship Id="rId4" Type="http://schemas.openxmlformats.org/officeDocument/2006/relationships/image" Target="../media/image219.png"/></Relationships>
</file>

<file path=ppt/slides/_rels/slide9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24.jpeg"/><Relationship Id="rId4" Type="http://schemas.openxmlformats.org/officeDocument/2006/relationships/image" Target="../media/image223.jpeg"/></Relationships>
</file>

<file path=ppt/slides/_rels/slide9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28.jpeg"/><Relationship Id="rId4" Type="http://schemas.openxmlformats.org/officeDocument/2006/relationships/image" Target="../media/image2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a:extLst>
              <a:ext uri="{FF2B5EF4-FFF2-40B4-BE49-F238E27FC236}">
                <a16:creationId xmlns:a16="http://schemas.microsoft.com/office/drawing/2014/main" id="{73A169C7-DC5D-4415-BA5D-14F598405C37}"/>
              </a:ext>
            </a:extLst>
          </p:cNvPr>
          <p:cNvSpPr>
            <a:spLocks noChangeArrowheads="1"/>
          </p:cNvSpPr>
          <p:nvPr/>
        </p:nvSpPr>
        <p:spPr bwMode="auto">
          <a:xfrm>
            <a:off x="2228851" y="5627688"/>
            <a:ext cx="4876800" cy="838200"/>
          </a:xfrm>
          <a:prstGeom prst="rect">
            <a:avLst/>
          </a:prstGeom>
          <a:noFill/>
          <a:ln>
            <a:noFill/>
          </a:ln>
          <a:effectLst/>
          <a:extLst>
            <a:ext uri="{909E8E84-426E-40DD-AFC4-6F175D3DCCD1}">
              <a14:hiddenFill xmlns:a14="http://schemas.microsoft.com/office/drawing/2010/main">
                <a:solidFill>
                  <a:schemeClr val="bg2">
                    <a:alpha val="36862"/>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a:solidFill>
                  <a:schemeClr val="tx2"/>
                </a:solidFill>
                <a:latin typeface="Calibri" panose="020F0502020204030204" pitchFamily="34" charset="0"/>
                <a:cs typeface="Calibri" panose="020F0502020204030204" pitchFamily="34" charset="0"/>
              </a:rPr>
              <a:t>İZMİR</a:t>
            </a:r>
            <a:endParaRPr lang="tr-TR" altLang="tr-TR" sz="800" b="1">
              <a:solidFill>
                <a:schemeClr val="tx2"/>
              </a:solidFill>
              <a:latin typeface="Calibri" panose="020F0502020204030204" pitchFamily="34" charset="0"/>
              <a:cs typeface="Calibri" panose="020F0502020204030204" pitchFamily="34" charset="0"/>
            </a:endParaRPr>
          </a:p>
        </p:txBody>
      </p:sp>
      <p:sp>
        <p:nvSpPr>
          <p:cNvPr id="3075" name="Başlık 1">
            <a:extLst>
              <a:ext uri="{FF2B5EF4-FFF2-40B4-BE49-F238E27FC236}">
                <a16:creationId xmlns:a16="http://schemas.microsoft.com/office/drawing/2014/main" id="{C9F3844E-5FE6-4E73-ABCF-73F7C7436C4B}"/>
              </a:ext>
            </a:extLst>
          </p:cNvPr>
          <p:cNvSpPr>
            <a:spLocks noGrp="1"/>
          </p:cNvSpPr>
          <p:nvPr>
            <p:ph type="ctrTitle"/>
          </p:nvPr>
        </p:nvSpPr>
        <p:spPr>
          <a:xfrm>
            <a:off x="685800" y="3352803"/>
            <a:ext cx="7772400" cy="1470025"/>
          </a:xfrm>
        </p:spPr>
        <p:txBody>
          <a:bodyPr/>
          <a:lstStyle/>
          <a:p>
            <a:r>
              <a:rPr lang="tr-TR" altLang="tr-TR" b="1" dirty="0">
                <a:latin typeface="Times New Roman" panose="02020603050405020304" pitchFamily="18" charset="0"/>
                <a:cs typeface="Times New Roman" panose="02020603050405020304" pitchFamily="18" charset="0"/>
              </a:rPr>
              <a:t>İKTİSADİ VE İDARİ BİLİMLER FAKÜLTESİ</a:t>
            </a:r>
          </a:p>
        </p:txBody>
      </p:sp>
      <p:pic>
        <p:nvPicPr>
          <p:cNvPr id="3076" name="Picture 5" descr="C:\Users\hp\Desktop\yenilogo.png">
            <a:extLst>
              <a:ext uri="{FF2B5EF4-FFF2-40B4-BE49-F238E27FC236}">
                <a16:creationId xmlns:a16="http://schemas.microsoft.com/office/drawing/2014/main" id="{47F9A8A2-8D28-4A56-BA43-5F8E7A7C7F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CA05EC0-2E08-4E68-B8B9-9CE622881FC2}"/>
              </a:ext>
            </a:extLst>
          </p:cNvPr>
          <p:cNvSpPr>
            <a:spLocks noGrp="1" noChangeArrowheads="1"/>
          </p:cNvSpPr>
          <p:nvPr>
            <p:ph type="title"/>
          </p:nvPr>
        </p:nvSpPr>
        <p:spPr>
          <a:xfrm>
            <a:off x="457200" y="274638"/>
            <a:ext cx="8229600" cy="715963"/>
          </a:xfrm>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Kadromuz</a:t>
            </a:r>
          </a:p>
        </p:txBody>
      </p:sp>
      <p:sp>
        <p:nvSpPr>
          <p:cNvPr id="67587" name="Rectangle 3">
            <a:extLst>
              <a:ext uri="{FF2B5EF4-FFF2-40B4-BE49-F238E27FC236}">
                <a16:creationId xmlns:a16="http://schemas.microsoft.com/office/drawing/2014/main" id="{C05A49FD-4A3C-44A9-BEBF-1ED51C13817A}"/>
              </a:ext>
            </a:extLst>
          </p:cNvPr>
          <p:cNvSpPr>
            <a:spLocks noGrp="1" noChangeArrowheads="1"/>
          </p:cNvSpPr>
          <p:nvPr>
            <p:ph type="body" sz="half" idx="1"/>
          </p:nvPr>
        </p:nvSpPr>
        <p:spPr>
          <a:xfrm>
            <a:off x="152400" y="1066800"/>
            <a:ext cx="8686800" cy="1676400"/>
          </a:xfrm>
        </p:spPr>
        <p:txBody>
          <a:bodyPr/>
          <a:lstStyle/>
          <a:p>
            <a:pPr algn="just" eaLnBrk="1" hangingPunct="1">
              <a:lnSpc>
                <a:spcPct val="90000"/>
              </a:lnSpc>
              <a:buFontTx/>
              <a:buNone/>
            </a:pPr>
            <a:r>
              <a:rPr lang="tr-TR" altLang="tr-TR" sz="2400" dirty="0">
                <a:latin typeface="Calibri" panose="020F0502020204030204" pitchFamily="34" charset="0"/>
                <a:cs typeface="Calibri" panose="020F0502020204030204" pitchFamily="34" charset="0"/>
              </a:rPr>
              <a:t>	      </a:t>
            </a:r>
            <a:r>
              <a:rPr lang="tr-TR" altLang="tr-TR" sz="1600" dirty="0">
                <a:latin typeface="Times New Roman" panose="02020603050405020304" pitchFamily="18" charset="0"/>
                <a:cs typeface="Times New Roman" panose="02020603050405020304" pitchFamily="18" charset="0"/>
              </a:rPr>
              <a:t>Fakültemizde yer alan 7 bölümde toplam 71 öğretim üyesi, 23 araştırma görevlisi ve 2 öğretim görevlisi üzere 96 akademik personel bulunmaktadır. Bölümlere göre akademik personel dağılımı;</a:t>
            </a:r>
          </a:p>
          <a:p>
            <a:pPr algn="just" eaLnBrk="1" hangingPunct="1">
              <a:lnSpc>
                <a:spcPct val="90000"/>
              </a:lnSpc>
              <a:buFontTx/>
              <a:buNone/>
            </a:pPr>
            <a:endParaRPr lang="tr-TR" altLang="tr-TR" sz="2400" dirty="0">
              <a:latin typeface="Calibri" panose="020F0502020204030204" pitchFamily="34" charset="0"/>
              <a:cs typeface="Calibri" panose="020F0502020204030204" pitchFamily="34" charset="0"/>
            </a:endParaRPr>
          </a:p>
        </p:txBody>
      </p:sp>
      <p:graphicFrame>
        <p:nvGraphicFramePr>
          <p:cNvPr id="21619" name="Group 115">
            <a:extLst>
              <a:ext uri="{FF2B5EF4-FFF2-40B4-BE49-F238E27FC236}">
                <a16:creationId xmlns:a16="http://schemas.microsoft.com/office/drawing/2014/main" id="{82F3ABF0-7D75-4B3B-9426-D8E634C5468B}"/>
              </a:ext>
            </a:extLst>
          </p:cNvPr>
          <p:cNvGraphicFramePr>
            <a:graphicFrameLocks noGrp="1"/>
          </p:cNvGraphicFramePr>
          <p:nvPr>
            <p:ph sz="half" idx="2"/>
            <p:extLst/>
          </p:nvPr>
        </p:nvGraphicFramePr>
        <p:xfrm>
          <a:off x="647701" y="1905002"/>
          <a:ext cx="8039100" cy="4530270"/>
        </p:xfrm>
        <a:graphic>
          <a:graphicData uri="http://schemas.openxmlformats.org/drawingml/2006/table">
            <a:tbl>
              <a:tblPr/>
              <a:tblGrid>
                <a:gridCol w="3162300">
                  <a:extLst>
                    <a:ext uri="{9D8B030D-6E8A-4147-A177-3AD203B41FA5}">
                      <a16:colId xmlns:a16="http://schemas.microsoft.com/office/drawing/2014/main" val="4057682773"/>
                    </a:ext>
                  </a:extLst>
                </a:gridCol>
                <a:gridCol w="2362200">
                  <a:extLst>
                    <a:ext uri="{9D8B030D-6E8A-4147-A177-3AD203B41FA5}">
                      <a16:colId xmlns:a16="http://schemas.microsoft.com/office/drawing/2014/main" val="3527799793"/>
                    </a:ext>
                  </a:extLst>
                </a:gridCol>
                <a:gridCol w="2514600">
                  <a:extLst>
                    <a:ext uri="{9D8B030D-6E8A-4147-A177-3AD203B41FA5}">
                      <a16:colId xmlns:a16="http://schemas.microsoft.com/office/drawing/2014/main" val="2386649016"/>
                    </a:ext>
                  </a:extLst>
                </a:gridCol>
              </a:tblGrid>
              <a:tr h="660395">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9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BÖLÜMLER</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9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ÖĞRETİM ÜYESİ</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9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ÖĞRETİM ELEMANI</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extLst>
                  <a:ext uri="{0D108BD9-81ED-4DB2-BD59-A6C34878D82A}">
                    <a16:rowId xmlns:a16="http://schemas.microsoft.com/office/drawing/2014/main" val="3347093199"/>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İşletme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21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82846683"/>
                  </a:ext>
                </a:extLst>
              </a:tr>
              <a:tr h="480625">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İktisat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79593537"/>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Siyaset Bilimi ve Kamu Yönetimi</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48437991"/>
                  </a:ext>
                </a:extLst>
              </a:tr>
              <a:tr h="476969">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Maliye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4</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8359073"/>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990000"/>
                          </a:solidFill>
                          <a:effectLst/>
                          <a:latin typeface="Times New Roman" panose="02020603050405020304" pitchFamily="18" charset="0"/>
                          <a:cs typeface="Times New Roman" panose="02020603050405020304" pitchFamily="18" charset="0"/>
                        </a:rPr>
                        <a:t>Uluslararası İlişkiler</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4</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96711497"/>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990000"/>
                          </a:solidFill>
                          <a:effectLst/>
                          <a:latin typeface="Times New Roman" panose="02020603050405020304" pitchFamily="18" charset="0"/>
                          <a:cs typeface="Times New Roman" panose="02020603050405020304" pitchFamily="18" charset="0"/>
                        </a:rPr>
                        <a:t>Sağlık Yönetimi</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4</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8084777"/>
                  </a:ext>
                </a:extLst>
              </a:tr>
              <a:tr h="483687">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990000"/>
                          </a:solidFill>
                          <a:effectLst/>
                          <a:latin typeface="Times New Roman" panose="02020603050405020304" pitchFamily="18" charset="0"/>
                          <a:cs typeface="Times New Roman" panose="02020603050405020304" pitchFamily="18" charset="0"/>
                        </a:rPr>
                        <a:t>Uluslararası Ticaret ve İşletmecilik</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7</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65179877"/>
                  </a:ext>
                </a:extLst>
              </a:tr>
              <a:tr h="48368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TOPLAM</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71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25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00"/>
                    </a:solidFill>
                  </a:tcPr>
                </a:tc>
                <a:extLst>
                  <a:ext uri="{0D108BD9-81ED-4DB2-BD59-A6C34878D82A}">
                    <a16:rowId xmlns:a16="http://schemas.microsoft.com/office/drawing/2014/main" val="1981852908"/>
                  </a:ext>
                </a:extLst>
              </a:tr>
            </a:tbl>
          </a:graphicData>
        </a:graphic>
      </p:graphicFrame>
      <p:pic>
        <p:nvPicPr>
          <p:cNvPr id="67626" name="Picture 5">
            <a:extLst>
              <a:ext uri="{FF2B5EF4-FFF2-40B4-BE49-F238E27FC236}">
                <a16:creationId xmlns:a16="http://schemas.microsoft.com/office/drawing/2014/main" id="{2DFB9CFB-FC40-445A-8DD3-C930D38EA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45266"/>
            <a:ext cx="1676400" cy="312737"/>
          </a:xfrm>
        </p:spPr>
        <p:txBody>
          <a:bodyPr/>
          <a:lstStyle/>
          <a:p>
            <a:pPr>
              <a:defRPr/>
            </a:pPr>
            <a:fld id="{527F9ABF-3E56-4021-832A-CCBAC9DC7FA0}" type="datetime8">
              <a:rPr lang="tr-TR" smtClean="0"/>
              <a:t>7.10.2024 14:07</a:t>
            </a:fld>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78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5">
            <a:extLst>
              <a:ext uri="{FF2B5EF4-FFF2-40B4-BE49-F238E27FC236}">
                <a16:creationId xmlns:a16="http://schemas.microsoft.com/office/drawing/2014/main" id="{C5C3A8D7-2B1B-4819-9E0F-4CC0027E3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s://iibf.ikcu.edu.tr/storage/2021/3/4/79b55a86-fa4b-41f0-932f-47400dae0e3e.jpe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0816" y="152400"/>
            <a:ext cx="4421187"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s://iibf.ikcu.edu.tr/storage/2021/6/12/fbb7a09c-8804-4338-8620-00abad7c37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86" y="3352801"/>
            <a:ext cx="4408217" cy="2990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https://iibf.ikcu.edu.tr/storage/2021/6/12/283e283d-845d-4c44-90b3-4dcc247fc75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52403"/>
            <a:ext cx="4267200" cy="304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6" name="Picture 8" descr="https://iibf.ikcu.edu.tr/storage/2021/10/14/4657ed88-f167-4233-ba59-a26d20a0cdb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3352801"/>
            <a:ext cx="4267200" cy="2990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Veri Yer Tutucusu 8"/>
          <p:cNvSpPr>
            <a:spLocks noGrp="1"/>
          </p:cNvSpPr>
          <p:nvPr>
            <p:ph type="dt" sz="half" idx="10"/>
          </p:nvPr>
        </p:nvSpPr>
        <p:spPr>
          <a:xfrm>
            <a:off x="7315200" y="6503845"/>
            <a:ext cx="1828800" cy="354156"/>
          </a:xfrm>
        </p:spPr>
        <p:txBody>
          <a:bodyPr/>
          <a:lstStyle/>
          <a:p>
            <a:pPr>
              <a:defRPr/>
            </a:pPr>
            <a:endParaRPr lang="tr-TR" dirty="0"/>
          </a:p>
        </p:txBody>
      </p:sp>
      <p:pic>
        <p:nvPicPr>
          <p:cNvPr id="8"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302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5">
            <a:extLst>
              <a:ext uri="{FF2B5EF4-FFF2-40B4-BE49-F238E27FC236}">
                <a16:creationId xmlns:a16="http://schemas.microsoft.com/office/drawing/2014/main" id="{C5C3A8D7-2B1B-4819-9E0F-4CC0027E3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ttps://iibf.ikcu.edu.tr/storage/2021/10/14/616427a8-20d1-4576-a404-d466183e9dc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34400" cy="5791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467600" y="6553200"/>
            <a:ext cx="1676400" cy="304800"/>
          </a:xfrm>
        </p:spPr>
        <p:txBody>
          <a:bodyPr/>
          <a:lstStyle/>
          <a:p>
            <a:pPr>
              <a:defRPr/>
            </a:pPr>
            <a:fld id="{753D98CE-7001-4E61-BEC4-9655DF137047}" type="datetime8">
              <a:rPr lang="tr-TR" smtClean="0"/>
              <a:t>7.10.2024 14:07</a:t>
            </a:fld>
            <a:endParaRPr lang="tr-TR" dirty="0"/>
          </a:p>
        </p:txBody>
      </p:sp>
      <p:pic>
        <p:nvPicPr>
          <p:cNvPr id="6"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218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3172573-58B7-4553-9E09-3B4659716B9B}"/>
              </a:ext>
            </a:extLst>
          </p:cNvPr>
          <p:cNvPicPr>
            <a:picLocks noChangeAspect="1"/>
          </p:cNvPicPr>
          <p:nvPr/>
        </p:nvPicPr>
        <p:blipFill>
          <a:blip r:embed="rId2"/>
          <a:stretch>
            <a:fillRect/>
          </a:stretch>
        </p:blipFill>
        <p:spPr>
          <a:xfrm>
            <a:off x="204282" y="246066"/>
            <a:ext cx="4166107"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567185F8-DEA8-48B4-B8D5-80A0915921A9}"/>
              </a:ext>
            </a:extLst>
          </p:cNvPr>
          <p:cNvPicPr>
            <a:picLocks noChangeAspect="1"/>
          </p:cNvPicPr>
          <p:nvPr/>
        </p:nvPicPr>
        <p:blipFill>
          <a:blip r:embed="rId3"/>
          <a:stretch>
            <a:fillRect/>
          </a:stretch>
        </p:blipFill>
        <p:spPr>
          <a:xfrm>
            <a:off x="4648202" y="246065"/>
            <a:ext cx="4272436"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463CBE10-FA6D-4B2A-B024-AD535AE7E81B}"/>
              </a:ext>
            </a:extLst>
          </p:cNvPr>
          <p:cNvPicPr>
            <a:picLocks noChangeAspect="1"/>
          </p:cNvPicPr>
          <p:nvPr/>
        </p:nvPicPr>
        <p:blipFill>
          <a:blip r:embed="rId4"/>
          <a:stretch>
            <a:fillRect/>
          </a:stretch>
        </p:blipFill>
        <p:spPr>
          <a:xfrm>
            <a:off x="204281" y="3448051"/>
            <a:ext cx="415817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B65512C5-DD9F-48D2-AC47-A55B78268842}"/>
              </a:ext>
            </a:extLst>
          </p:cNvPr>
          <p:cNvPicPr>
            <a:picLocks noChangeAspect="1"/>
          </p:cNvPicPr>
          <p:nvPr/>
        </p:nvPicPr>
        <p:blipFill>
          <a:blip r:embed="rId5"/>
          <a:stretch>
            <a:fillRect/>
          </a:stretch>
        </p:blipFill>
        <p:spPr>
          <a:xfrm>
            <a:off x="4648203" y="3409951"/>
            <a:ext cx="4249736"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9095" name="Picture 5">
            <a:extLst>
              <a:ext uri="{FF2B5EF4-FFF2-40B4-BE49-F238E27FC236}">
                <a16:creationId xmlns:a16="http://schemas.microsoft.com/office/drawing/2014/main" id="{1E998A55-DC5F-4D83-9D2A-487803493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6"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499227"/>
            <a:ext cx="1828800" cy="358775"/>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9975AD1-5434-4A12-B851-5D35663181F3}"/>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FD270F84-4847-44D2-B309-C4B254DE81F2}"/>
              </a:ext>
            </a:extLst>
          </p:cNvPr>
          <p:cNvPicPr>
            <a:picLocks noChangeAspect="1"/>
          </p:cNvPicPr>
          <p:nvPr/>
        </p:nvPicPr>
        <p:blipFill>
          <a:blip r:embed="rId3"/>
          <a:stretch>
            <a:fillRect/>
          </a:stretch>
        </p:blipFill>
        <p:spPr>
          <a:xfrm>
            <a:off x="4643439" y="246065"/>
            <a:ext cx="42545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BAEE408D-3EFF-418B-BB3C-46335FAFF025}"/>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86DFEE40-7029-4B55-A89D-A88FCB49BE91}"/>
              </a:ext>
            </a:extLst>
          </p:cNvPr>
          <p:cNvPicPr>
            <a:picLocks noChangeAspect="1"/>
          </p:cNvPicPr>
          <p:nvPr/>
        </p:nvPicPr>
        <p:blipFill>
          <a:blip r:embed="rId5"/>
          <a:stretch>
            <a:fillRect/>
          </a:stretch>
        </p:blipFill>
        <p:spPr>
          <a:xfrm>
            <a:off x="4643439" y="3409954"/>
            <a:ext cx="4254500" cy="2892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0119" name="Picture 5">
            <a:extLst>
              <a:ext uri="{FF2B5EF4-FFF2-40B4-BE49-F238E27FC236}">
                <a16:creationId xmlns:a16="http://schemas.microsoft.com/office/drawing/2014/main" id="{3B77D19A-F7B2-4B70-8410-FE287FC181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537326"/>
            <a:ext cx="1828800" cy="320675"/>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2E755FE-7F69-411E-90A9-2103D6DCD315}"/>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9A7A68FC-1436-4D1C-9260-F8C1D9E6C382}"/>
              </a:ext>
            </a:extLst>
          </p:cNvPr>
          <p:cNvPicPr>
            <a:picLocks noChangeAspect="1"/>
          </p:cNvPicPr>
          <p:nvPr/>
        </p:nvPicPr>
        <p:blipFill>
          <a:blip r:embed="rId3"/>
          <a:stretch>
            <a:fillRect/>
          </a:stretch>
        </p:blipFill>
        <p:spPr>
          <a:xfrm>
            <a:off x="4643439" y="246065"/>
            <a:ext cx="42545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991B58E1-48E5-4D3B-B03B-AF175AD2EA67}"/>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281CEDDF-CC9A-42A5-B168-6376AB01CBE5}"/>
              </a:ext>
            </a:extLst>
          </p:cNvPr>
          <p:cNvPicPr>
            <a:picLocks noChangeAspect="1"/>
          </p:cNvPicPr>
          <p:nvPr/>
        </p:nvPicPr>
        <p:blipFill>
          <a:blip r:embed="rId5"/>
          <a:stretch>
            <a:fillRect/>
          </a:stretch>
        </p:blipFill>
        <p:spPr>
          <a:xfrm>
            <a:off x="4643439" y="3409951"/>
            <a:ext cx="4254500"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1143" name="Picture 5">
            <a:extLst>
              <a:ext uri="{FF2B5EF4-FFF2-40B4-BE49-F238E27FC236}">
                <a16:creationId xmlns:a16="http://schemas.microsoft.com/office/drawing/2014/main" id="{4F4906A9-EC8C-49DD-9DC9-F1360B6C2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493309"/>
            <a:ext cx="1752600" cy="364692"/>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04EC481-0D0A-440A-8F75-38B48E5E7F98}"/>
              </a:ext>
            </a:extLst>
          </p:cNvPr>
          <p:cNvPicPr>
            <a:picLocks noChangeAspect="1"/>
          </p:cNvPicPr>
          <p:nvPr/>
        </p:nvPicPr>
        <p:blipFill>
          <a:blip r:embed="rId2"/>
          <a:stretch>
            <a:fillRect/>
          </a:stretch>
        </p:blipFill>
        <p:spPr>
          <a:xfrm>
            <a:off x="228603" y="228600"/>
            <a:ext cx="4086225"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8373CAD1-39FF-46D2-8076-28DA9D435AA4}"/>
              </a:ext>
            </a:extLst>
          </p:cNvPr>
          <p:cNvPicPr>
            <a:picLocks noChangeAspect="1"/>
          </p:cNvPicPr>
          <p:nvPr/>
        </p:nvPicPr>
        <p:blipFill>
          <a:blip r:embed="rId3"/>
          <a:stretch>
            <a:fillRect/>
          </a:stretch>
        </p:blipFill>
        <p:spPr>
          <a:xfrm>
            <a:off x="4495803" y="228600"/>
            <a:ext cx="4403725"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B4F60480-E9B6-4526-B472-29BA5EAC0BCE}"/>
              </a:ext>
            </a:extLst>
          </p:cNvPr>
          <p:cNvPicPr>
            <a:picLocks noChangeAspect="1"/>
          </p:cNvPicPr>
          <p:nvPr/>
        </p:nvPicPr>
        <p:blipFill>
          <a:blip r:embed="rId4"/>
          <a:stretch>
            <a:fillRect/>
          </a:stretch>
        </p:blipFill>
        <p:spPr>
          <a:xfrm>
            <a:off x="1295400" y="3352801"/>
            <a:ext cx="6477000" cy="2914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65" name="Picture 5">
            <a:extLst>
              <a:ext uri="{FF2B5EF4-FFF2-40B4-BE49-F238E27FC236}">
                <a16:creationId xmlns:a16="http://schemas.microsoft.com/office/drawing/2014/main" id="{CF4A99CB-4567-42F5-B302-7CFA1976F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Veri Yer Tutucusu 7"/>
          <p:cNvSpPr>
            <a:spLocks noGrp="1"/>
          </p:cNvSpPr>
          <p:nvPr>
            <p:ph type="dt" sz="half" idx="10"/>
          </p:nvPr>
        </p:nvSpPr>
        <p:spPr>
          <a:xfrm>
            <a:off x="7391400" y="6528957"/>
            <a:ext cx="1752600" cy="329045"/>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5B10220-528D-46F4-99B0-F2A43F4A2B2F}"/>
              </a:ext>
            </a:extLst>
          </p:cNvPr>
          <p:cNvPicPr>
            <a:picLocks noChangeAspect="1"/>
          </p:cNvPicPr>
          <p:nvPr/>
        </p:nvPicPr>
        <p:blipFill>
          <a:blip r:embed="rId2"/>
          <a:stretch>
            <a:fillRect/>
          </a:stretch>
        </p:blipFill>
        <p:spPr>
          <a:xfrm>
            <a:off x="609600" y="609600"/>
            <a:ext cx="35814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C9B41D15-FF58-4317-9438-B7DCF4DC16E7}"/>
              </a:ext>
            </a:extLst>
          </p:cNvPr>
          <p:cNvPicPr>
            <a:picLocks noChangeAspect="1"/>
          </p:cNvPicPr>
          <p:nvPr/>
        </p:nvPicPr>
        <p:blipFill>
          <a:blip r:embed="rId3"/>
          <a:stretch>
            <a:fillRect/>
          </a:stretch>
        </p:blipFill>
        <p:spPr>
          <a:xfrm>
            <a:off x="4876800" y="609600"/>
            <a:ext cx="36576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65617672-9C49-4001-9BFF-7312279F5565}"/>
              </a:ext>
            </a:extLst>
          </p:cNvPr>
          <p:cNvPicPr>
            <a:picLocks noChangeAspect="1"/>
          </p:cNvPicPr>
          <p:nvPr/>
        </p:nvPicPr>
        <p:blipFill rotWithShape="1">
          <a:blip r:embed="rId4"/>
          <a:srcRect t="5555" r="18333" b="27778"/>
          <a:stretch/>
        </p:blipFill>
        <p:spPr>
          <a:xfrm>
            <a:off x="584200" y="3581400"/>
            <a:ext cx="3581400" cy="2300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1435A63B-84C8-44ED-908B-C53B66980D1B}"/>
              </a:ext>
            </a:extLst>
          </p:cNvPr>
          <p:cNvPicPr>
            <a:picLocks noChangeAspect="1"/>
          </p:cNvPicPr>
          <p:nvPr/>
        </p:nvPicPr>
        <p:blipFill>
          <a:blip r:embed="rId5"/>
          <a:srcRect/>
          <a:stretch>
            <a:fillRect/>
          </a:stretch>
        </p:blipFill>
        <p:spPr bwMode="auto">
          <a:xfrm>
            <a:off x="4876800" y="3573467"/>
            <a:ext cx="3657600" cy="2300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3190" name="Picture 5">
            <a:extLst>
              <a:ext uri="{FF2B5EF4-FFF2-40B4-BE49-F238E27FC236}">
                <a16:creationId xmlns:a16="http://schemas.microsoft.com/office/drawing/2014/main" id="{2103C469-614C-43B1-93CF-B82797F3A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eri Yer Tutucusu 8"/>
          <p:cNvSpPr>
            <a:spLocks noGrp="1"/>
          </p:cNvSpPr>
          <p:nvPr>
            <p:ph type="dt" sz="half" idx="10"/>
          </p:nvPr>
        </p:nvSpPr>
        <p:spPr>
          <a:xfrm>
            <a:off x="7315200" y="6551616"/>
            <a:ext cx="1828800" cy="306387"/>
          </a:xfrm>
        </p:spPr>
        <p:txBody>
          <a:bodyPr/>
          <a:lstStyle/>
          <a:p>
            <a:pPr>
              <a:defRPr/>
            </a:pPr>
            <a:endParaRPr lang="tr-TR" dirty="0"/>
          </a:p>
        </p:txBody>
      </p:sp>
      <p:pic>
        <p:nvPicPr>
          <p:cNvPr id="10"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0D4025A0-9DA1-4B0F-87D3-617267513A01}"/>
              </a:ext>
            </a:extLst>
          </p:cNvPr>
          <p:cNvPicPr>
            <a:picLocks noChangeAspect="1"/>
          </p:cNvPicPr>
          <p:nvPr/>
        </p:nvPicPr>
        <p:blipFill>
          <a:blip r:embed="rId2"/>
          <a:stretch>
            <a:fillRect/>
          </a:stretch>
        </p:blipFill>
        <p:spPr>
          <a:xfrm>
            <a:off x="6019803" y="228601"/>
            <a:ext cx="2895599" cy="2762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37BDFFFA-8D78-48A7-A55A-23A52DE81B97}"/>
              </a:ext>
            </a:extLst>
          </p:cNvPr>
          <p:cNvPicPr>
            <a:picLocks noChangeAspect="1"/>
          </p:cNvPicPr>
          <p:nvPr/>
        </p:nvPicPr>
        <p:blipFill>
          <a:blip r:embed="rId3"/>
          <a:stretch>
            <a:fillRect/>
          </a:stretch>
        </p:blipFill>
        <p:spPr>
          <a:xfrm>
            <a:off x="762003" y="228600"/>
            <a:ext cx="4894263"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4215" name="Picture 5">
            <a:extLst>
              <a:ext uri="{FF2B5EF4-FFF2-40B4-BE49-F238E27FC236}">
                <a16:creationId xmlns:a16="http://schemas.microsoft.com/office/drawing/2014/main" id="{EA0FBBF2-BD69-4A6F-A1E5-AF562F870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5925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3316288"/>
            <a:ext cx="2895600" cy="2932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Veri Yer Tutucusu 11"/>
          <p:cNvSpPr>
            <a:spLocks noGrp="1"/>
          </p:cNvSpPr>
          <p:nvPr>
            <p:ph type="dt" sz="half" idx="10"/>
          </p:nvPr>
        </p:nvSpPr>
        <p:spPr>
          <a:xfrm>
            <a:off x="7391400" y="6569221"/>
            <a:ext cx="1676400" cy="288780"/>
          </a:xfrm>
        </p:spPr>
        <p:txBody>
          <a:bodyPr/>
          <a:lstStyle/>
          <a:p>
            <a:pPr>
              <a:defRPr/>
            </a:pPr>
            <a:endParaRPr lang="tr-TR" dirty="0"/>
          </a:p>
        </p:txBody>
      </p:sp>
      <p:pic>
        <p:nvPicPr>
          <p:cNvPr id="8"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5" name="Picture 5">
            <a:extLst>
              <a:ext uri="{FF2B5EF4-FFF2-40B4-BE49-F238E27FC236}">
                <a16:creationId xmlns:a16="http://schemas.microsoft.com/office/drawing/2014/main" id="{EA0FBBF2-BD69-4A6F-A1E5-AF562F870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472440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52400"/>
            <a:ext cx="39624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3554416"/>
            <a:ext cx="3962400" cy="26939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Veri Yer Tutucusu 9"/>
          <p:cNvSpPr>
            <a:spLocks noGrp="1"/>
          </p:cNvSpPr>
          <p:nvPr>
            <p:ph type="dt" sz="half" idx="10"/>
          </p:nvPr>
        </p:nvSpPr>
        <p:spPr>
          <a:xfrm>
            <a:off x="7391400" y="6522247"/>
            <a:ext cx="1752600" cy="274637"/>
          </a:xfrm>
        </p:spPr>
        <p:txBody>
          <a:bodyPr/>
          <a:lstStyle/>
          <a:p>
            <a:pPr>
              <a:defRPr/>
            </a:pPr>
            <a:endParaRPr lang="tr-TR" dirty="0"/>
          </a:p>
        </p:txBody>
      </p:sp>
      <p:pic>
        <p:nvPicPr>
          <p:cNvPr id="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915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1AAEE36-90F9-45E4-A7DC-3532D7D9E368}"/>
              </a:ext>
            </a:extLst>
          </p:cNvPr>
          <p:cNvPicPr>
            <a:picLocks noChangeAspect="1"/>
          </p:cNvPicPr>
          <p:nvPr/>
        </p:nvPicPr>
        <p:blipFill>
          <a:blip r:embed="rId2"/>
          <a:stretch>
            <a:fillRect/>
          </a:stretch>
        </p:blipFill>
        <p:spPr>
          <a:xfrm>
            <a:off x="3503616" y="304800"/>
            <a:ext cx="2135187" cy="2986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3">
            <a:extLst>
              <a:ext uri="{FF2B5EF4-FFF2-40B4-BE49-F238E27FC236}">
                <a16:creationId xmlns:a16="http://schemas.microsoft.com/office/drawing/2014/main" id="{956D3A4E-666A-4DAD-9BAD-AA662D9DA987}"/>
              </a:ext>
            </a:extLst>
          </p:cNvPr>
          <p:cNvPicPr>
            <a:picLocks noChangeAspect="1"/>
          </p:cNvPicPr>
          <p:nvPr/>
        </p:nvPicPr>
        <p:blipFill>
          <a:blip r:embed="rId3"/>
          <a:srcRect/>
          <a:stretch>
            <a:fillRect/>
          </a:stretch>
        </p:blipFill>
        <p:spPr bwMode="auto">
          <a:xfrm>
            <a:off x="433388" y="304800"/>
            <a:ext cx="2286000" cy="2986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387002DC-0376-4391-9E6D-00A0224E9BC6}"/>
              </a:ext>
            </a:extLst>
          </p:cNvPr>
          <p:cNvPicPr>
            <a:picLocks noChangeAspect="1"/>
          </p:cNvPicPr>
          <p:nvPr/>
        </p:nvPicPr>
        <p:blipFill>
          <a:blip r:embed="rId4"/>
          <a:stretch>
            <a:fillRect/>
          </a:stretch>
        </p:blipFill>
        <p:spPr>
          <a:xfrm>
            <a:off x="6400803" y="315914"/>
            <a:ext cx="2151063" cy="298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720C74E8-9454-4403-A834-4E9ABE22C41E}"/>
              </a:ext>
            </a:extLst>
          </p:cNvPr>
          <p:cNvPicPr>
            <a:picLocks noChangeAspect="1"/>
          </p:cNvPicPr>
          <p:nvPr/>
        </p:nvPicPr>
        <p:blipFill>
          <a:blip r:embed="rId5"/>
          <a:stretch>
            <a:fillRect/>
          </a:stretch>
        </p:blipFill>
        <p:spPr>
          <a:xfrm>
            <a:off x="1752603" y="3513139"/>
            <a:ext cx="2208213" cy="2811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Resim 8">
            <a:extLst>
              <a:ext uri="{FF2B5EF4-FFF2-40B4-BE49-F238E27FC236}">
                <a16:creationId xmlns:a16="http://schemas.microsoft.com/office/drawing/2014/main" id="{7EE5CE66-4939-46A7-9680-E10CB4C0D4FA}"/>
              </a:ext>
            </a:extLst>
          </p:cNvPr>
          <p:cNvPicPr>
            <a:picLocks noChangeAspect="1"/>
          </p:cNvPicPr>
          <p:nvPr/>
        </p:nvPicPr>
        <p:blipFill>
          <a:blip r:embed="rId6"/>
          <a:srcRect/>
          <a:stretch>
            <a:fillRect/>
          </a:stretch>
        </p:blipFill>
        <p:spPr bwMode="auto">
          <a:xfrm>
            <a:off x="4724403" y="3513140"/>
            <a:ext cx="2206625" cy="2811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5239"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0688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Veri Yer Tutucusu 9"/>
          <p:cNvSpPr>
            <a:spLocks noGrp="1"/>
          </p:cNvSpPr>
          <p:nvPr>
            <p:ph type="dt" sz="half" idx="10"/>
          </p:nvPr>
        </p:nvSpPr>
        <p:spPr>
          <a:xfrm>
            <a:off x="7476333" y="6518277"/>
            <a:ext cx="1667669" cy="339725"/>
          </a:xfrm>
        </p:spPr>
        <p:txBody>
          <a:bodyPr/>
          <a:lstStyle/>
          <a:p>
            <a:pPr>
              <a:defRPr/>
            </a:pPr>
            <a:endParaRPr lang="tr-TR" dirty="0"/>
          </a:p>
        </p:txBody>
      </p:sp>
      <p:pic>
        <p:nvPicPr>
          <p:cNvPr id="11"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DB1837D-933E-4205-9F79-4A4F901D5E1B}"/>
              </a:ext>
            </a:extLst>
          </p:cNvPr>
          <p:cNvSpPr>
            <a:spLocks noGrp="1" noChangeArrowheads="1"/>
          </p:cNvSpPr>
          <p:nvPr>
            <p:ph type="title"/>
          </p:nvPr>
        </p:nvSpPr>
        <p:spPr>
          <a:xfrm>
            <a:off x="498475" y="381002"/>
            <a:ext cx="8229600" cy="639763"/>
          </a:xfrm>
        </p:spPr>
        <p:txBody>
          <a:bodyPr/>
          <a:lstStyle/>
          <a:p>
            <a:pPr eaLnBrk="1" hangingPunct="1"/>
            <a:r>
              <a:rPr lang="tr-TR" altLang="tr-TR" sz="4800" b="1" dirty="0">
                <a:solidFill>
                  <a:srgbClr val="990000"/>
                </a:solidFill>
                <a:latin typeface="Times New Roman" panose="02020603050405020304" pitchFamily="18" charset="0"/>
                <a:cs typeface="Times New Roman" panose="02020603050405020304" pitchFamily="18" charset="0"/>
              </a:rPr>
              <a:t>Üniversitemizde;</a:t>
            </a:r>
          </a:p>
        </p:txBody>
      </p:sp>
      <p:sp>
        <p:nvSpPr>
          <p:cNvPr id="70659" name="Rectangle 3">
            <a:extLst>
              <a:ext uri="{FF2B5EF4-FFF2-40B4-BE49-F238E27FC236}">
                <a16:creationId xmlns:a16="http://schemas.microsoft.com/office/drawing/2014/main" id="{A11CACB8-0FE3-48C9-86B4-07FF2F5ACB11}"/>
              </a:ext>
            </a:extLst>
          </p:cNvPr>
          <p:cNvSpPr>
            <a:spLocks noGrp="1" noChangeArrowheads="1"/>
          </p:cNvSpPr>
          <p:nvPr>
            <p:ph type="body" idx="1"/>
          </p:nvPr>
        </p:nvSpPr>
        <p:spPr>
          <a:xfrm>
            <a:off x="473075" y="1219200"/>
            <a:ext cx="8229600" cy="1447800"/>
          </a:xfrm>
        </p:spPr>
        <p:txBody>
          <a:bodyPr/>
          <a:lstStyle/>
          <a:p>
            <a:pPr algn="just" eaLnBrk="1" hangingPunct="1">
              <a:buFontTx/>
              <a:buNone/>
            </a:pPr>
            <a:r>
              <a:rPr lang="tr-TR" altLang="tr-TR" sz="2800" dirty="0">
                <a:latin typeface="Calibri" panose="020F0502020204030204" pitchFamily="34" charset="0"/>
                <a:cs typeface="Calibri" panose="020F0502020204030204" pitchFamily="34" charset="0"/>
              </a:rPr>
              <a:t>	          </a:t>
            </a:r>
            <a:r>
              <a:rPr lang="tr-TR" altLang="tr-TR" sz="2800" dirty="0">
                <a:latin typeface="Times New Roman" panose="02020603050405020304" pitchFamily="18" charset="0"/>
                <a:cs typeface="Times New Roman" panose="02020603050405020304" pitchFamily="18" charset="0"/>
              </a:rPr>
              <a:t>Avrupa Transfer Kredi Sistemi  (AKTS) olarak adlandırılan öğrenci merkezli kredi sistemi uyarlanmıştır.</a:t>
            </a:r>
          </a:p>
        </p:txBody>
      </p:sp>
      <p:pic>
        <p:nvPicPr>
          <p:cNvPr id="21509" name="Picture 8">
            <a:extLst>
              <a:ext uri="{FF2B5EF4-FFF2-40B4-BE49-F238E27FC236}">
                <a16:creationId xmlns:a16="http://schemas.microsoft.com/office/drawing/2014/main" id="{4EC2F170-9266-416E-9EF7-0A90DE08B2C4}"/>
              </a:ext>
            </a:extLst>
          </p:cNvPr>
          <p:cNvPicPr>
            <a:picLocks noChangeAspect="1" noChangeArrowheads="1"/>
          </p:cNvPicPr>
          <p:nvPr/>
        </p:nvPicPr>
        <p:blipFill>
          <a:blip r:embed="rId2"/>
          <a:stretch>
            <a:fillRect/>
          </a:stretch>
        </p:blipFill>
        <p:spPr bwMode="auto">
          <a:xfrm>
            <a:off x="2209800" y="3035302"/>
            <a:ext cx="4191000" cy="25352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0661" name="Picture 5">
            <a:extLst>
              <a:ext uri="{FF2B5EF4-FFF2-40B4-BE49-F238E27FC236}">
                <a16:creationId xmlns:a16="http://schemas.microsoft.com/office/drawing/2014/main" id="{5FBCC738-C628-42B2-B671-722613592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44509" y="6507163"/>
            <a:ext cx="1676400" cy="304800"/>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 y="645001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90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9"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3" y="152400"/>
            <a:ext cx="4847749"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52400"/>
            <a:ext cx="38862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3249615"/>
            <a:ext cx="3886200" cy="3002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Veri Yer Tutucusu 12"/>
          <p:cNvSpPr>
            <a:spLocks noGrp="1"/>
          </p:cNvSpPr>
          <p:nvPr>
            <p:ph type="dt" sz="half" idx="10"/>
          </p:nvPr>
        </p:nvSpPr>
        <p:spPr/>
        <p:txBody>
          <a:bodyPr/>
          <a:lstStyle/>
          <a:p>
            <a:pPr>
              <a:defRPr/>
            </a:pPr>
            <a:fld id="{52A6E4D1-C203-4AD8-AA51-7EE9DED12D97}" type="datetime8">
              <a:rPr lang="tr-TR" smtClean="0"/>
              <a:t>7.10.2024 14:07</a:t>
            </a:fld>
            <a:endParaRPr lang="tr-TR"/>
          </a:p>
        </p:txBody>
      </p:sp>
    </p:spTree>
    <p:extLst>
      <p:ext uri="{BB962C8B-B14F-4D97-AF65-F5344CB8AC3E}">
        <p14:creationId xmlns:p14="http://schemas.microsoft.com/office/powerpoint/2010/main" val="2937827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Resim 7">
            <a:extLst>
              <a:ext uri="{FF2B5EF4-FFF2-40B4-BE49-F238E27FC236}">
                <a16:creationId xmlns:a16="http://schemas.microsoft.com/office/drawing/2014/main" id="{08803D43-A945-436A-9EAD-8EDF31CE66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3" y="304802"/>
            <a:ext cx="882491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5">
            <a:extLst>
              <a:ext uri="{FF2B5EF4-FFF2-40B4-BE49-F238E27FC236}">
                <a16:creationId xmlns:a16="http://schemas.microsoft.com/office/drawing/2014/main" id="{78E26A63-6091-4594-BA39-0F982493D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389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15203" y="6534151"/>
            <a:ext cx="1662113" cy="228600"/>
          </a:xfrm>
        </p:spPr>
        <p:txBody>
          <a:bodyPr/>
          <a:lstStyle/>
          <a:p>
            <a:pPr>
              <a:defRPr/>
            </a:pPr>
            <a:fld id="{B49C975D-3251-43CA-8B44-D514CE13DF63}" type="datetime8">
              <a:rPr lang="tr-TR" smtClean="0"/>
              <a:t>7.10.2024 14:07</a:t>
            </a:fld>
            <a:endParaRPr lang="tr-TR" dirty="0"/>
          </a:p>
        </p:txBody>
      </p:sp>
      <p:pic>
        <p:nvPicPr>
          <p:cNvPr id="6"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7C0D7D7A-FDE2-4B4E-B352-56A2F0697B2B}"/>
              </a:ext>
            </a:extLst>
          </p:cNvPr>
          <p:cNvSpPr>
            <a:spLocks noGrp="1" noChangeArrowheads="1"/>
          </p:cNvSpPr>
          <p:nvPr>
            <p:ph type="body" idx="1"/>
          </p:nvPr>
        </p:nvSpPr>
        <p:spPr>
          <a:xfrm>
            <a:off x="1524000" y="3505200"/>
            <a:ext cx="6705600" cy="2209800"/>
          </a:xfrm>
        </p:spPr>
        <p:txBody>
          <a:bodyPr/>
          <a:lstStyle/>
          <a:p>
            <a:pPr algn="just" eaLnBrk="1" hangingPunct="1">
              <a:lnSpc>
                <a:spcPct val="80000"/>
              </a:lnSpc>
              <a:buFontTx/>
              <a:buNone/>
            </a:pPr>
            <a:r>
              <a:rPr lang="tr-TR" altLang="tr-TR" sz="2000" b="1">
                <a:latin typeface="Times New Roman" panose="02020603050405020304" pitchFamily="18" charset="0"/>
                <a:cs typeface="Times New Roman" panose="02020603050405020304" pitchFamily="18" charset="0"/>
              </a:rPr>
              <a:t>Adres          </a:t>
            </a:r>
            <a:r>
              <a:rPr lang="tr-TR" altLang="tr-TR" sz="2000">
                <a:latin typeface="Times New Roman" panose="02020603050405020304" pitchFamily="18" charset="0"/>
                <a:cs typeface="Times New Roman" panose="02020603050405020304" pitchFamily="18" charset="0"/>
              </a:rPr>
              <a:t>:   Çiğli Ana Yerleşkesi 35620 Balatçık - Çiğli –                                               	              İzmir</a:t>
            </a:r>
          </a:p>
          <a:p>
            <a:pPr algn="just" eaLnBrk="1" hangingPunct="1">
              <a:lnSpc>
                <a:spcPct val="80000"/>
              </a:lnSpc>
              <a:buFontTx/>
              <a:buNone/>
            </a:pPr>
            <a:endParaRPr lang="tr-TR" altLang="tr-TR" sz="2000" b="1">
              <a:latin typeface="Times New Roman" panose="02020603050405020304" pitchFamily="18" charset="0"/>
              <a:cs typeface="Times New Roman" panose="02020603050405020304" pitchFamily="18" charset="0"/>
            </a:endParaRPr>
          </a:p>
          <a:p>
            <a:pPr algn="just" eaLnBrk="1" hangingPunct="1">
              <a:lnSpc>
                <a:spcPct val="80000"/>
              </a:lnSpc>
              <a:buFontTx/>
              <a:buNone/>
            </a:pPr>
            <a:r>
              <a:rPr lang="tr-TR" altLang="tr-TR" sz="2000" b="1">
                <a:latin typeface="Times New Roman" panose="02020603050405020304" pitchFamily="18" charset="0"/>
                <a:cs typeface="Times New Roman" panose="02020603050405020304" pitchFamily="18" charset="0"/>
              </a:rPr>
              <a:t>Web Sayfası  </a:t>
            </a:r>
            <a:r>
              <a:rPr lang="tr-TR" altLang="tr-TR" sz="2000">
                <a:latin typeface="Times New Roman" panose="02020603050405020304" pitchFamily="18" charset="0"/>
                <a:cs typeface="Times New Roman" panose="02020603050405020304" pitchFamily="18" charset="0"/>
              </a:rPr>
              <a:t>:     </a:t>
            </a:r>
            <a:r>
              <a:rPr lang="tr-TR" altLang="tr-TR" sz="2000">
                <a:latin typeface="Times New Roman" panose="02020603050405020304" pitchFamily="18" charset="0"/>
                <a:cs typeface="Times New Roman" panose="02020603050405020304" pitchFamily="18" charset="0"/>
                <a:hlinkClick r:id="rId2"/>
              </a:rPr>
              <a:t>http://iibf.ikcu.edu.tr/</a:t>
            </a:r>
            <a:r>
              <a:rPr lang="tr-TR" altLang="tr-TR" sz="2000">
                <a:latin typeface="Times New Roman" panose="02020603050405020304" pitchFamily="18" charset="0"/>
                <a:cs typeface="Times New Roman" panose="02020603050405020304" pitchFamily="18" charset="0"/>
              </a:rPr>
              <a:t> </a:t>
            </a:r>
          </a:p>
          <a:p>
            <a:pPr algn="just" eaLnBrk="1" hangingPunct="1">
              <a:lnSpc>
                <a:spcPct val="80000"/>
              </a:lnSpc>
              <a:buFontTx/>
              <a:buNone/>
            </a:pPr>
            <a:endParaRPr lang="tr-TR" altLang="tr-TR" sz="2000" b="1">
              <a:latin typeface="Times New Roman" panose="02020603050405020304" pitchFamily="18" charset="0"/>
              <a:cs typeface="Times New Roman" panose="02020603050405020304" pitchFamily="18" charset="0"/>
            </a:endParaRPr>
          </a:p>
          <a:p>
            <a:pPr algn="just" eaLnBrk="1" hangingPunct="1">
              <a:lnSpc>
                <a:spcPct val="80000"/>
              </a:lnSpc>
              <a:buFontTx/>
              <a:buNone/>
            </a:pPr>
            <a:r>
              <a:rPr lang="tr-TR" altLang="tr-TR" sz="2000" b="1">
                <a:latin typeface="Times New Roman" panose="02020603050405020304" pitchFamily="18" charset="0"/>
                <a:cs typeface="Times New Roman" panose="02020603050405020304" pitchFamily="18" charset="0"/>
              </a:rPr>
              <a:t>Tel                 </a:t>
            </a:r>
            <a:r>
              <a:rPr lang="tr-TR" altLang="tr-TR" sz="2000">
                <a:latin typeface="Times New Roman" panose="02020603050405020304" pitchFamily="18" charset="0"/>
                <a:cs typeface="Times New Roman" panose="02020603050405020304" pitchFamily="18" charset="0"/>
              </a:rPr>
              <a:t>:     0232 329 35 35 </a:t>
            </a:r>
          </a:p>
          <a:p>
            <a:pPr algn="just" eaLnBrk="1" hangingPunct="1">
              <a:lnSpc>
                <a:spcPct val="80000"/>
              </a:lnSpc>
              <a:buFontTx/>
              <a:buNone/>
            </a:pPr>
            <a:endParaRPr lang="tr-TR" altLang="tr-TR" sz="2000" b="1">
              <a:latin typeface="Times New Roman" panose="02020603050405020304" pitchFamily="18" charset="0"/>
              <a:cs typeface="Times New Roman" panose="02020603050405020304" pitchFamily="18" charset="0"/>
            </a:endParaRPr>
          </a:p>
          <a:p>
            <a:pPr algn="just" eaLnBrk="1" hangingPunct="1">
              <a:lnSpc>
                <a:spcPct val="80000"/>
              </a:lnSpc>
              <a:buFontTx/>
              <a:buNone/>
            </a:pPr>
            <a:r>
              <a:rPr lang="tr-TR" altLang="tr-TR" sz="2000" b="1">
                <a:latin typeface="Times New Roman" panose="02020603050405020304" pitchFamily="18" charset="0"/>
                <a:cs typeface="Times New Roman" panose="02020603050405020304" pitchFamily="18" charset="0"/>
              </a:rPr>
              <a:t>Fax                </a:t>
            </a:r>
            <a:r>
              <a:rPr lang="tr-TR" altLang="tr-TR" sz="2000">
                <a:latin typeface="Times New Roman" panose="02020603050405020304" pitchFamily="18" charset="0"/>
                <a:cs typeface="Times New Roman" panose="02020603050405020304" pitchFamily="18" charset="0"/>
              </a:rPr>
              <a:t>:     0232 329 35 19</a:t>
            </a:r>
          </a:p>
        </p:txBody>
      </p:sp>
      <p:pic>
        <p:nvPicPr>
          <p:cNvPr id="97283" name="Picture 6" descr="C:\Users\hp\Desktop\yenilogo.png">
            <a:extLst>
              <a:ext uri="{FF2B5EF4-FFF2-40B4-BE49-F238E27FC236}">
                <a16:creationId xmlns:a16="http://schemas.microsoft.com/office/drawing/2014/main" id="{A607D86C-8504-4B42-AABC-38E01972DF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6667" y="1447800"/>
            <a:ext cx="373697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5">
            <a:extLst>
              <a:ext uri="{FF2B5EF4-FFF2-40B4-BE49-F238E27FC236}">
                <a16:creationId xmlns:a16="http://schemas.microsoft.com/office/drawing/2014/main" id="{C16C66E6-1463-4997-A46A-763C5F4B0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389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75236" y="6471229"/>
            <a:ext cx="1752600" cy="386773"/>
          </a:xfrm>
        </p:spPr>
        <p:txBody>
          <a:bodyPr/>
          <a:lstStyle/>
          <a:p>
            <a:pPr>
              <a:defRPr/>
            </a:pPr>
            <a:endParaRPr lang="tr-TR" dirty="0"/>
          </a:p>
        </p:txBody>
      </p:sp>
      <p:pic>
        <p:nvPicPr>
          <p:cNvPr id="6"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sz="2800" b="1" dirty="0">
                <a:solidFill>
                  <a:srgbClr val="990000"/>
                </a:solidFill>
                <a:latin typeface="Times New Roman" panose="02020603050405020304" pitchFamily="18" charset="0"/>
                <a:cs typeface="Times New Roman" panose="02020603050405020304" pitchFamily="18" charset="0"/>
              </a:rPr>
              <a:t>Çift </a:t>
            </a:r>
            <a:r>
              <a:rPr lang="tr-TR" sz="2800" b="1" dirty="0" err="1">
                <a:solidFill>
                  <a:srgbClr val="990000"/>
                </a:solidFill>
                <a:latin typeface="Times New Roman" panose="02020603050405020304" pitchFamily="18" charset="0"/>
                <a:cs typeface="Times New Roman" panose="02020603050405020304" pitchFamily="18" charset="0"/>
              </a:rPr>
              <a:t>Anadal</a:t>
            </a:r>
            <a:r>
              <a:rPr lang="tr-TR" sz="2800" b="1" dirty="0">
                <a:solidFill>
                  <a:srgbClr val="990000"/>
                </a:solidFill>
                <a:latin typeface="Times New Roman" panose="02020603050405020304" pitchFamily="18" charset="0"/>
                <a:cs typeface="Times New Roman" panose="02020603050405020304" pitchFamily="18" charset="0"/>
              </a:rPr>
              <a:t> ve </a:t>
            </a:r>
            <a:r>
              <a:rPr lang="tr-TR" sz="2800" b="1" dirty="0" err="1">
                <a:solidFill>
                  <a:srgbClr val="990000"/>
                </a:solidFill>
                <a:latin typeface="Times New Roman" panose="02020603050405020304" pitchFamily="18" charset="0"/>
                <a:cs typeface="Times New Roman" panose="02020603050405020304" pitchFamily="18" charset="0"/>
              </a:rPr>
              <a:t>Yandal</a:t>
            </a:r>
            <a:r>
              <a:rPr lang="tr-TR" sz="2800" b="1" dirty="0">
                <a:solidFill>
                  <a:srgbClr val="990000"/>
                </a:solidFill>
                <a:latin typeface="Times New Roman" panose="02020603050405020304" pitchFamily="18" charset="0"/>
                <a:cs typeface="Times New Roman" panose="02020603050405020304" pitchFamily="18" charset="0"/>
              </a:rPr>
              <a:t> Programları</a:t>
            </a:r>
          </a:p>
        </p:txBody>
      </p:sp>
      <p:sp>
        <p:nvSpPr>
          <p:cNvPr id="3" name="İçerik Yer Tutucusu 2"/>
          <p:cNvSpPr>
            <a:spLocks noGrp="1"/>
          </p:cNvSpPr>
          <p:nvPr>
            <p:ph idx="1"/>
          </p:nvPr>
        </p:nvSpPr>
        <p:spPr/>
        <p:txBody>
          <a:bodyPr/>
          <a:lstStyle/>
          <a:p>
            <a:pPr algn="just">
              <a:buFont typeface="Wingdings" panose="05000000000000000000" pitchFamily="2" charset="2"/>
              <a:buChar char="Ø"/>
            </a:pPr>
            <a:r>
              <a:rPr lang="tr-TR" sz="3000" dirty="0">
                <a:latin typeface="Times New Roman" panose="02020603050405020304" pitchFamily="18" charset="0"/>
                <a:cs typeface="Times New Roman" panose="02020603050405020304" pitchFamily="18" charset="0"/>
              </a:rPr>
              <a:t>     İktisat, </a:t>
            </a:r>
            <a:r>
              <a:rPr lang="tr-TR" sz="3000" dirty="0">
                <a:solidFill>
                  <a:schemeClr val="tx2"/>
                </a:solidFill>
                <a:latin typeface="Times New Roman" panose="02020603050405020304" pitchFamily="18" charset="0"/>
                <a:ea typeface="+mj-ea"/>
                <a:cs typeface="Times New Roman" panose="02020603050405020304" pitchFamily="18" charset="0"/>
              </a:rPr>
              <a:t>İşletme</a:t>
            </a:r>
            <a:r>
              <a:rPr lang="tr-TR" sz="3000" dirty="0">
                <a:latin typeface="Times New Roman" panose="02020603050405020304" pitchFamily="18" charset="0"/>
                <a:cs typeface="Times New Roman" panose="02020603050405020304" pitchFamily="18" charset="0"/>
              </a:rPr>
              <a:t>, Maliye, Siyaset Bilimi ve Kamu Yönetimi, Sağlık Yönetimi, Uluslararası İlişkiler, Uluslararası Ticaret ve İşletmecilik </a:t>
            </a:r>
            <a:r>
              <a:rPr lang="tr-TR" sz="3000" dirty="0" err="1">
                <a:latin typeface="Times New Roman" panose="02020603050405020304" pitchFamily="18" charset="0"/>
                <a:cs typeface="Times New Roman" panose="02020603050405020304" pitchFamily="18" charset="0"/>
              </a:rPr>
              <a:t>Bölümleri’nde</a:t>
            </a:r>
            <a:r>
              <a:rPr lang="tr-TR" sz="3000" dirty="0">
                <a:latin typeface="Times New Roman" panose="02020603050405020304" pitchFamily="18" charset="0"/>
                <a:cs typeface="Times New Roman" panose="02020603050405020304" pitchFamily="18" charset="0"/>
              </a:rPr>
              <a:t> çift </a:t>
            </a:r>
            <a:r>
              <a:rPr lang="tr-TR" sz="3000" dirty="0" err="1">
                <a:latin typeface="Times New Roman" panose="02020603050405020304" pitchFamily="18" charset="0"/>
                <a:cs typeface="Times New Roman" panose="02020603050405020304" pitchFamily="18" charset="0"/>
              </a:rPr>
              <a:t>anadal</a:t>
            </a:r>
            <a:r>
              <a:rPr lang="tr-TR" sz="3000" dirty="0">
                <a:latin typeface="Times New Roman" panose="02020603050405020304" pitchFamily="18" charset="0"/>
                <a:cs typeface="Times New Roman" panose="02020603050405020304" pitchFamily="18" charset="0"/>
              </a:rPr>
              <a:t> programları vardır.</a:t>
            </a:r>
          </a:p>
          <a:p>
            <a:pPr algn="just">
              <a:buFont typeface="Wingdings" panose="05000000000000000000" pitchFamily="2" charset="2"/>
              <a:buChar char="Ø"/>
            </a:pPr>
            <a:endParaRPr lang="tr-TR" sz="30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tr-TR" sz="3000" dirty="0">
                <a:latin typeface="Times New Roman" panose="02020603050405020304" pitchFamily="18" charset="0"/>
                <a:cs typeface="Times New Roman" panose="02020603050405020304" pitchFamily="18" charset="0"/>
              </a:rPr>
              <a:t>     İktisat, İşletme, Maliye, Siyaset Bilimi ve Kamu Yönetimi, Sağlık Yönetimi, Uluslararası İlişkiler </a:t>
            </a:r>
            <a:r>
              <a:rPr lang="tr-TR" sz="3000" dirty="0" err="1">
                <a:latin typeface="Times New Roman" panose="02020603050405020304" pitchFamily="18" charset="0"/>
                <a:cs typeface="Times New Roman" panose="02020603050405020304" pitchFamily="18" charset="0"/>
              </a:rPr>
              <a:t>Bölümleri’nde</a:t>
            </a:r>
            <a:r>
              <a:rPr lang="tr-TR" sz="3000" dirty="0">
                <a:latin typeface="Times New Roman" panose="02020603050405020304" pitchFamily="18" charset="0"/>
                <a:cs typeface="Times New Roman" panose="02020603050405020304" pitchFamily="18" charset="0"/>
              </a:rPr>
              <a:t> de </a:t>
            </a:r>
            <a:r>
              <a:rPr lang="tr-TR" sz="3000" dirty="0" err="1">
                <a:latin typeface="Times New Roman" panose="02020603050405020304" pitchFamily="18" charset="0"/>
                <a:cs typeface="Times New Roman" panose="02020603050405020304" pitchFamily="18" charset="0"/>
              </a:rPr>
              <a:t>yandal</a:t>
            </a:r>
            <a:r>
              <a:rPr lang="tr-TR" sz="3000" dirty="0">
                <a:latin typeface="Times New Roman" panose="02020603050405020304" pitchFamily="18" charset="0"/>
                <a:cs typeface="Times New Roman" panose="02020603050405020304" pitchFamily="18" charset="0"/>
              </a:rPr>
              <a:t> programları vardır</a:t>
            </a:r>
            <a:r>
              <a:rPr lang="tr-TR" dirty="0"/>
              <a:t>.</a:t>
            </a:r>
          </a:p>
          <a:p>
            <a:endParaRPr lang="tr-TR" dirty="0"/>
          </a:p>
        </p:txBody>
      </p:sp>
      <p:sp>
        <p:nvSpPr>
          <p:cNvPr id="4" name="Veri Yer Tutucusu 3"/>
          <p:cNvSpPr>
            <a:spLocks noGrp="1"/>
          </p:cNvSpPr>
          <p:nvPr>
            <p:ph type="dt" sz="half" idx="10"/>
          </p:nvPr>
        </p:nvSpPr>
        <p:spPr/>
        <p:txBody>
          <a:bodyPr/>
          <a:lstStyle/>
          <a:p>
            <a:pPr>
              <a:defRPr/>
            </a:pPr>
            <a:fld id="{9CA42C7C-2041-4409-841D-0232B0EDD5FE}" type="datetime8">
              <a:rPr lang="tr-TR" smtClean="0"/>
              <a:t>7.10.2024 14:07</a:t>
            </a:fld>
            <a:endParaRPr lang="tr-TR" dirty="0"/>
          </a:p>
        </p:txBody>
      </p:sp>
      <p:pic>
        <p:nvPicPr>
          <p:cNvPr id="5"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1460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115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A30A95D-1DDC-4FF6-ACD7-E1F6C7B8E6A0}"/>
              </a:ext>
            </a:extLst>
          </p:cNvPr>
          <p:cNvSpPr>
            <a:spLocks noGrp="1" noChangeArrowheads="1"/>
          </p:cNvSpPr>
          <p:nvPr>
            <p:ph type="title"/>
          </p:nvPr>
        </p:nvSpPr>
        <p:spPr>
          <a:xfrm>
            <a:off x="457200" y="457202"/>
            <a:ext cx="8229600" cy="563563"/>
          </a:xfrm>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Stratejik Amaçlarımız</a:t>
            </a:r>
          </a:p>
        </p:txBody>
      </p:sp>
      <p:sp>
        <p:nvSpPr>
          <p:cNvPr id="72707" name="Rectangle 3">
            <a:extLst>
              <a:ext uri="{FF2B5EF4-FFF2-40B4-BE49-F238E27FC236}">
                <a16:creationId xmlns:a16="http://schemas.microsoft.com/office/drawing/2014/main" id="{C0D5BCD6-6292-4893-9B3C-77E030DB5C6C}"/>
              </a:ext>
            </a:extLst>
          </p:cNvPr>
          <p:cNvSpPr>
            <a:spLocks noGrp="1" noChangeArrowheads="1"/>
          </p:cNvSpPr>
          <p:nvPr>
            <p:ph type="body" idx="1"/>
          </p:nvPr>
        </p:nvSpPr>
        <p:spPr>
          <a:xfrm>
            <a:off x="533400" y="1447800"/>
            <a:ext cx="8153400" cy="2590800"/>
          </a:xfrm>
        </p:spPr>
        <p:txBody>
          <a:bodyPr/>
          <a:lstStyle/>
          <a:p>
            <a:pPr marL="0" indent="0" algn="just" eaLnBrk="1" hangingPunct="1">
              <a:lnSpc>
                <a:spcPct val="150000"/>
              </a:lnSpc>
              <a:buNone/>
            </a:pPr>
            <a:r>
              <a:rPr lang="tr-TR" altLang="tr-TR" sz="1600" dirty="0">
                <a:latin typeface="Times New Roman" panose="02020603050405020304" pitchFamily="18" charset="0"/>
                <a:cs typeface="Times New Roman" panose="02020603050405020304" pitchFamily="18" charset="0"/>
              </a:rPr>
              <a:t>             Uluslararası düzeyde geçerliliği olan eğitim kalitesine ulaşmayı hedefleyen fakültemiz, Türkiye’nin gelişmesinde ihtiyacı olan konularda yaratıcılığı destekleyici bir eğitim sunmayı, öğretim programlarını sürekli olarak yenilemeyi, amaç ve içeriğe uygun eğitim yöntemleri geliştirmeyi, uluslararası akreditasyon almayı hedefleyen bir eğitim vermeyi</a:t>
            </a:r>
            <a:r>
              <a:rPr lang="tr-TR" altLang="tr-TR" sz="1600" dirty="0">
                <a:latin typeface="Calibri" panose="020F0502020204030204" pitchFamily="34" charset="0"/>
                <a:cs typeface="Calibri" panose="020F0502020204030204" pitchFamily="34" charset="0"/>
              </a:rPr>
              <a:t>, </a:t>
            </a:r>
            <a:r>
              <a:rPr lang="tr-TR" altLang="tr-TR" sz="1600" dirty="0">
                <a:latin typeface="Times New Roman" panose="02020603050405020304" pitchFamily="18" charset="0"/>
                <a:cs typeface="Times New Roman" panose="02020603050405020304" pitchFamily="18" charset="0"/>
              </a:rPr>
              <a:t>eğitimde verimliliğin arttırılması için alt yapısını sürekli geliştirmeyi planlamıştır.</a:t>
            </a:r>
            <a:r>
              <a:rPr lang="tr-TR" altLang="tr-TR" sz="2200" dirty="0">
                <a:latin typeface="Times New Roman" panose="02020603050405020304" pitchFamily="18" charset="0"/>
                <a:cs typeface="Times New Roman" panose="02020603050405020304" pitchFamily="18" charset="0"/>
              </a:rPr>
              <a:t/>
            </a:r>
            <a:br>
              <a:rPr lang="tr-TR" altLang="tr-TR" sz="2200" dirty="0">
                <a:latin typeface="Times New Roman" panose="02020603050405020304" pitchFamily="18" charset="0"/>
                <a:cs typeface="Times New Roman" panose="02020603050405020304" pitchFamily="18" charset="0"/>
              </a:rPr>
            </a:b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endParaRPr lang="tr-TR" altLang="tr-TR" sz="2200" dirty="0">
              <a:latin typeface="Calibri" panose="020F0502020204030204" pitchFamily="34" charset="0"/>
              <a:cs typeface="Calibri" panose="020F0502020204030204" pitchFamily="34" charset="0"/>
            </a:endParaRPr>
          </a:p>
        </p:txBody>
      </p:sp>
      <p:pic>
        <p:nvPicPr>
          <p:cNvPr id="72708" name="Picture 5">
            <a:extLst>
              <a:ext uri="{FF2B5EF4-FFF2-40B4-BE49-F238E27FC236}">
                <a16:creationId xmlns:a16="http://schemas.microsoft.com/office/drawing/2014/main" id="{20FDCD0E-50F2-4A54-A283-B31D67B04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Resim 5">
            <a:extLst>
              <a:ext uri="{FF2B5EF4-FFF2-40B4-BE49-F238E27FC236}">
                <a16:creationId xmlns:a16="http://schemas.microsoft.com/office/drawing/2014/main" id="{7843AB74-E539-4A05-B2D2-65213EA13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2042" y="3962402"/>
            <a:ext cx="3031561" cy="2098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0"/>
            <a:ext cx="1676400" cy="304800"/>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456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006C4A7-528E-4527-BFF6-6EEA12FCAC2C}"/>
              </a:ext>
            </a:extLst>
          </p:cNvPr>
          <p:cNvSpPr>
            <a:spLocks noGrp="1" noChangeArrowheads="1"/>
          </p:cNvSpPr>
          <p:nvPr>
            <p:ph type="title"/>
          </p:nvPr>
        </p:nvSpPr>
        <p:spPr>
          <a:xfrm>
            <a:off x="533400" y="685802"/>
            <a:ext cx="8229600" cy="411163"/>
          </a:xfrm>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Stratejik Amaçlarımız</a:t>
            </a:r>
          </a:p>
        </p:txBody>
      </p:sp>
      <p:sp>
        <p:nvSpPr>
          <p:cNvPr id="73731" name="Rectangle 3">
            <a:extLst>
              <a:ext uri="{FF2B5EF4-FFF2-40B4-BE49-F238E27FC236}">
                <a16:creationId xmlns:a16="http://schemas.microsoft.com/office/drawing/2014/main" id="{E8F86929-03CB-47A1-9148-D29346C6D7CA}"/>
              </a:ext>
            </a:extLst>
          </p:cNvPr>
          <p:cNvSpPr>
            <a:spLocks noGrp="1" noChangeArrowheads="1"/>
          </p:cNvSpPr>
          <p:nvPr>
            <p:ph type="body" idx="1"/>
          </p:nvPr>
        </p:nvSpPr>
        <p:spPr>
          <a:xfrm>
            <a:off x="228600" y="1927228"/>
            <a:ext cx="4572000" cy="3711575"/>
          </a:xfrm>
        </p:spPr>
        <p:txBody>
          <a:bodyPr/>
          <a:lstStyle/>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             Fakültemiz, öğretim üyelerimizin eğitim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faaliyetleri yanında, sahip oldukları bilgi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birikimini araştırma  faaliyetlerinde kullanmaları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ve “etki çarpanı” yüksek olan dergilerde yayın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yapmalarını sağlamak için gerekli alt yapının </a:t>
            </a:r>
          </a:p>
          <a:p>
            <a:pPr marL="0" indent="0" eaLnBrk="1" hangingPunct="1">
              <a:lnSpc>
                <a:spcPct val="150000"/>
              </a:lnSpc>
              <a:buNone/>
            </a:pPr>
            <a:r>
              <a:rPr lang="tr-TR" altLang="tr-TR" sz="1600" dirty="0">
                <a:latin typeface="Times New Roman" panose="02020603050405020304" pitchFamily="18" charset="0"/>
                <a:cs typeface="Times New Roman" panose="02020603050405020304" pitchFamily="18" charset="0"/>
              </a:rPr>
              <a:t>hazırlanması ve bu sayede onların araştırma yönlerini de güçlendirmeyi planlamıştır.</a:t>
            </a: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endParaRPr lang="tr-TR" altLang="tr-TR" sz="2200" dirty="0">
              <a:latin typeface="Calibri" panose="020F0502020204030204" pitchFamily="34" charset="0"/>
              <a:cs typeface="Calibri" panose="020F0502020204030204" pitchFamily="34" charset="0"/>
            </a:endParaRPr>
          </a:p>
        </p:txBody>
      </p:sp>
      <p:pic>
        <p:nvPicPr>
          <p:cNvPr id="73732" name="Picture 5">
            <a:extLst>
              <a:ext uri="{FF2B5EF4-FFF2-40B4-BE49-F238E27FC236}">
                <a16:creationId xmlns:a16="http://schemas.microsoft.com/office/drawing/2014/main" id="{B117F61E-F50C-47E8-86A5-629C07A62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a:extLst>
              <a:ext uri="{FF2B5EF4-FFF2-40B4-BE49-F238E27FC236}">
                <a16:creationId xmlns:a16="http://schemas.microsoft.com/office/drawing/2014/main" id="{84859779-784A-4F39-B0F2-CD05C7127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3" y="1766888"/>
            <a:ext cx="4259263" cy="379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Veri Yer Tutucusu 4"/>
          <p:cNvSpPr>
            <a:spLocks noGrp="1"/>
          </p:cNvSpPr>
          <p:nvPr>
            <p:ph type="dt" sz="half" idx="10"/>
          </p:nvPr>
        </p:nvSpPr>
        <p:spPr>
          <a:xfrm>
            <a:off x="7467600" y="6553203"/>
            <a:ext cx="1676400" cy="315913"/>
          </a:xfrm>
        </p:spPr>
        <p:txBody>
          <a:bodyPr/>
          <a:lstStyle/>
          <a:p>
            <a:pPr>
              <a:defRPr/>
            </a:pPr>
            <a:fld id="{B69C947E-9022-47C2-9E40-607256C8766B}" type="datetime8">
              <a:rPr lang="tr-TR" smtClean="0"/>
              <a:t>7.10.2024 14:07</a:t>
            </a:fld>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906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195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C700788-5100-4A41-8605-B617D9B9706B}"/>
              </a:ext>
            </a:extLst>
          </p:cNvPr>
          <p:cNvSpPr>
            <a:spLocks noGrp="1" noChangeArrowheads="1"/>
          </p:cNvSpPr>
          <p:nvPr>
            <p:ph type="title"/>
          </p:nvPr>
        </p:nvSpPr>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Stratejik Amaçlarımız</a:t>
            </a:r>
          </a:p>
        </p:txBody>
      </p:sp>
      <p:sp>
        <p:nvSpPr>
          <p:cNvPr id="62467" name="Rectangle 3">
            <a:extLst>
              <a:ext uri="{FF2B5EF4-FFF2-40B4-BE49-F238E27FC236}">
                <a16:creationId xmlns:a16="http://schemas.microsoft.com/office/drawing/2014/main" id="{9E546BB0-24A8-471F-A9DA-F354D6331BDB}"/>
              </a:ext>
            </a:extLst>
          </p:cNvPr>
          <p:cNvSpPr>
            <a:spLocks noGrp="1" noChangeArrowheads="1"/>
          </p:cNvSpPr>
          <p:nvPr>
            <p:ph type="body" idx="1"/>
          </p:nvPr>
        </p:nvSpPr>
        <p:spPr>
          <a:xfrm>
            <a:off x="4648200" y="1752600"/>
            <a:ext cx="3962400" cy="3581400"/>
          </a:xfrm>
        </p:spPr>
        <p:txBody>
          <a:bodyPr/>
          <a:lstStyle/>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Öğretim üyesi kadrosunda yabancı öğretim üyelerine yer vermek İktisadi ve İdari Bilimler Fakültesi öğretim üyesi kadrosunda yabancı öğretim üyeleri bulundurmayı amaçlamıştır. </a:t>
            </a:r>
          </a:p>
          <a:p>
            <a:pPr eaLnBrk="1" hangingPunct="1">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Böylece fakültemizdeki öğretim  uluslararası bütünleşmeyi sağlamaya </a:t>
            </a:r>
          </a:p>
          <a:p>
            <a:pPr eaLnBrk="1" hangingPunct="1">
              <a:buFontTx/>
              <a:buNone/>
            </a:pPr>
            <a:r>
              <a:rPr lang="tr-TR" altLang="tr-TR" sz="1600" dirty="0">
                <a:latin typeface="Times New Roman" panose="02020603050405020304" pitchFamily="18" charset="0"/>
                <a:cs typeface="Times New Roman" panose="02020603050405020304" pitchFamily="18" charset="0"/>
              </a:rPr>
              <a:t>       yönelik olacaktır. </a:t>
            </a:r>
          </a:p>
          <a:p>
            <a:pPr eaLnBrk="1" hangingPunct="1">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Ayrıca öğretim üyesi kadrosundaki  yabancı öğretim üyeleri uluslararası öğrenciler için çekici bir faktör olacaktır.</a:t>
            </a: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r>
              <a:rPr lang="tr-TR" altLang="tr-TR" sz="2200" dirty="0">
                <a:latin typeface="Calibri" panose="020F0502020204030204" pitchFamily="34" charset="0"/>
                <a:cs typeface="Calibri" panose="020F0502020204030204" pitchFamily="34" charset="0"/>
              </a:rPr>
              <a:t/>
            </a:r>
            <a:br>
              <a:rPr lang="tr-TR" altLang="tr-TR" sz="2200" dirty="0">
                <a:latin typeface="Calibri" panose="020F0502020204030204" pitchFamily="34" charset="0"/>
                <a:cs typeface="Calibri" panose="020F0502020204030204" pitchFamily="34" charset="0"/>
              </a:rPr>
            </a:br>
            <a:endParaRPr lang="tr-TR" altLang="tr-TR" sz="2200" dirty="0">
              <a:latin typeface="Calibri" panose="020F0502020204030204" pitchFamily="34" charset="0"/>
              <a:cs typeface="Calibri" panose="020F0502020204030204" pitchFamily="34" charset="0"/>
            </a:endParaRPr>
          </a:p>
        </p:txBody>
      </p:sp>
      <p:pic>
        <p:nvPicPr>
          <p:cNvPr id="74756" name="Picture 5">
            <a:extLst>
              <a:ext uri="{FF2B5EF4-FFF2-40B4-BE49-F238E27FC236}">
                <a16:creationId xmlns:a16="http://schemas.microsoft.com/office/drawing/2014/main" id="{4A944F55-4745-41E4-AF43-B445F7B0B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0BE21E9-4D42-443C-BEF8-5DE3392A4ED4}"/>
              </a:ext>
            </a:extLst>
          </p:cNvPr>
          <p:cNvPicPr>
            <a:picLocks noChangeAspect="1" noChangeArrowheads="1"/>
          </p:cNvPicPr>
          <p:nvPr/>
        </p:nvPicPr>
        <p:blipFill>
          <a:blip r:embed="rId3"/>
          <a:stretch>
            <a:fillRect/>
          </a:stretch>
        </p:blipFill>
        <p:spPr bwMode="auto">
          <a:xfrm>
            <a:off x="304800" y="1676400"/>
            <a:ext cx="3886200"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391400" y="6553200"/>
            <a:ext cx="1752600" cy="304800"/>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574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6789D80-FF09-483D-987A-2046A595197D}"/>
              </a:ext>
            </a:extLst>
          </p:cNvPr>
          <p:cNvSpPr>
            <a:spLocks noGrp="1" noChangeArrowheads="1"/>
          </p:cNvSpPr>
          <p:nvPr>
            <p:ph type="title"/>
          </p:nvPr>
        </p:nvSpPr>
        <p:spPr/>
        <p:txBody>
          <a:bodyPr/>
          <a:lstStyle/>
          <a:p>
            <a:pPr eaLnBrk="1" hangingPunct="1"/>
            <a:r>
              <a:rPr lang="tr-TR" altLang="tr-TR" sz="2800" b="1" dirty="0">
                <a:latin typeface="Times New Roman" panose="02020603050405020304" pitchFamily="18" charset="0"/>
                <a:cs typeface="Times New Roman" panose="02020603050405020304" pitchFamily="18" charset="0"/>
              </a:rPr>
              <a:t>İKTİSADİ VE İDARİ BİLİMLER FAKÜLTESİ</a:t>
            </a:r>
            <a:br>
              <a:rPr lang="tr-TR" altLang="tr-TR" sz="2800" b="1" dirty="0">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Stratejik Amaçlarımız</a:t>
            </a:r>
          </a:p>
        </p:txBody>
      </p:sp>
      <p:sp>
        <p:nvSpPr>
          <p:cNvPr id="75779" name="Rectangle 3">
            <a:extLst>
              <a:ext uri="{FF2B5EF4-FFF2-40B4-BE49-F238E27FC236}">
                <a16:creationId xmlns:a16="http://schemas.microsoft.com/office/drawing/2014/main" id="{01D4EB72-F44A-467C-8BEB-CCB92EB21696}"/>
              </a:ext>
            </a:extLst>
          </p:cNvPr>
          <p:cNvSpPr>
            <a:spLocks noGrp="1" noChangeArrowheads="1"/>
          </p:cNvSpPr>
          <p:nvPr>
            <p:ph type="body" idx="1"/>
          </p:nvPr>
        </p:nvSpPr>
        <p:spPr>
          <a:xfrm>
            <a:off x="228601" y="1828800"/>
            <a:ext cx="5494339" cy="3276600"/>
          </a:xfrm>
        </p:spPr>
        <p:txBody>
          <a:bodyPr/>
          <a:lstStyle/>
          <a:p>
            <a:pPr marL="0" indent="0" eaLnBrk="1" hangingPunct="1">
              <a:lnSpc>
                <a:spcPct val="90000"/>
              </a:lnSpc>
              <a:buNone/>
            </a:pPr>
            <a:r>
              <a:rPr lang="tr-TR" altLang="tr-TR" sz="2200">
                <a:latin typeface="Times New Roman" panose="02020603050405020304" pitchFamily="18" charset="0"/>
                <a:cs typeface="Times New Roman" panose="02020603050405020304" pitchFamily="18" charset="0"/>
              </a:rPr>
              <a:t>       Yabancı öğrenci sayısının toplam öğrenci sayısının yarısı olmasını sağlamak</a:t>
            </a:r>
            <a:br>
              <a:rPr lang="tr-TR" altLang="tr-TR" sz="2200">
                <a:latin typeface="Times New Roman" panose="02020603050405020304" pitchFamily="18" charset="0"/>
                <a:cs typeface="Times New Roman" panose="02020603050405020304" pitchFamily="18" charset="0"/>
              </a:rPr>
            </a:br>
            <a:endParaRPr lang="tr-TR" altLang="tr-TR" sz="2200">
              <a:latin typeface="Times New Roman" panose="02020603050405020304" pitchFamily="18" charset="0"/>
              <a:cs typeface="Times New Roman" panose="02020603050405020304" pitchFamily="18" charset="0"/>
            </a:endParaRPr>
          </a:p>
          <a:p>
            <a:pPr marL="0" indent="0" eaLnBrk="1" hangingPunct="1">
              <a:lnSpc>
                <a:spcPct val="90000"/>
              </a:lnSpc>
              <a:buNone/>
            </a:pPr>
            <a:r>
              <a:rPr lang="tr-TR" altLang="tr-TR" sz="2200">
                <a:latin typeface="Times New Roman" panose="02020603050405020304" pitchFamily="18" charset="0"/>
                <a:cs typeface="Times New Roman" panose="02020603050405020304" pitchFamily="18" charset="0"/>
              </a:rPr>
              <a:t>        Bir dünya üniversitesi olma hedefini gerçekleştirmek için fakültemiz, öğrenci kontenjanının yarısını yabancı öğrencilere ayırmayı hedeflemiştir. </a:t>
            </a:r>
          </a:p>
          <a:p>
            <a:pPr marL="0" indent="0" eaLnBrk="1" hangingPunct="1">
              <a:lnSpc>
                <a:spcPct val="90000"/>
              </a:lnSpc>
              <a:buNone/>
            </a:pPr>
            <a:endParaRPr lang="tr-TR" altLang="tr-TR" sz="2200">
              <a:latin typeface="Times New Roman" panose="02020603050405020304" pitchFamily="18" charset="0"/>
              <a:cs typeface="Times New Roman" panose="02020603050405020304" pitchFamily="18" charset="0"/>
            </a:endParaRPr>
          </a:p>
          <a:p>
            <a:pPr marL="0" indent="0" eaLnBrk="1" hangingPunct="1">
              <a:lnSpc>
                <a:spcPct val="90000"/>
              </a:lnSpc>
              <a:buNone/>
            </a:pPr>
            <a:r>
              <a:rPr lang="tr-TR" altLang="tr-TR" sz="2200">
                <a:latin typeface="Times New Roman" panose="02020603050405020304" pitchFamily="18" charset="0"/>
                <a:cs typeface="Times New Roman" panose="02020603050405020304" pitchFamily="18" charset="0"/>
              </a:rPr>
              <a:t>       Bu hedef verdiği eğitimin kalitesinin bir göstergesi olacaktır.</a:t>
            </a:r>
            <a:br>
              <a:rPr lang="tr-TR" altLang="tr-TR" sz="2200">
                <a:latin typeface="Times New Roman" panose="02020603050405020304" pitchFamily="18" charset="0"/>
                <a:cs typeface="Times New Roman" panose="02020603050405020304" pitchFamily="18" charset="0"/>
              </a:rPr>
            </a:br>
            <a:r>
              <a:rPr lang="tr-TR" altLang="tr-TR" sz="2200">
                <a:latin typeface="Times New Roman" panose="02020603050405020304" pitchFamily="18" charset="0"/>
                <a:cs typeface="Times New Roman" panose="02020603050405020304" pitchFamily="18" charset="0"/>
              </a:rPr>
              <a:t/>
            </a:r>
            <a:br>
              <a:rPr lang="tr-TR" altLang="tr-TR" sz="2200">
                <a:latin typeface="Times New Roman" panose="02020603050405020304" pitchFamily="18" charset="0"/>
                <a:cs typeface="Times New Roman" panose="02020603050405020304" pitchFamily="18" charset="0"/>
              </a:rPr>
            </a:br>
            <a:endParaRPr lang="tr-TR" altLang="tr-TR" sz="2200">
              <a:latin typeface="Times New Roman" panose="02020603050405020304" pitchFamily="18" charset="0"/>
              <a:cs typeface="Times New Roman" panose="02020603050405020304" pitchFamily="18" charset="0"/>
            </a:endParaRPr>
          </a:p>
        </p:txBody>
      </p:sp>
      <p:pic>
        <p:nvPicPr>
          <p:cNvPr id="33797" name="Picture 5">
            <a:extLst>
              <a:ext uri="{FF2B5EF4-FFF2-40B4-BE49-F238E27FC236}">
                <a16:creationId xmlns:a16="http://schemas.microsoft.com/office/drawing/2014/main" id="{344F406D-E1E1-4A1E-8DDE-FFBDCCAE77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38800" y="1905003"/>
            <a:ext cx="3276056" cy="957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5781" name="Picture 5">
            <a:extLst>
              <a:ext uri="{FF2B5EF4-FFF2-40B4-BE49-F238E27FC236}">
                <a16:creationId xmlns:a16="http://schemas.microsoft.com/office/drawing/2014/main" id="{EE3A0396-C1A6-492F-A8C0-1C0EB25DB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8" descr="mevlana değişim programı ile ilgili görsel sonucu">
            <a:extLst>
              <a:ext uri="{FF2B5EF4-FFF2-40B4-BE49-F238E27FC236}">
                <a16:creationId xmlns:a16="http://schemas.microsoft.com/office/drawing/2014/main" id="{DC0883BD-3E31-4F13-AFFD-72A4307D2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429003"/>
            <a:ext cx="205898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3"/>
            <a:ext cx="1676400" cy="315913"/>
          </a:xfrm>
        </p:spPr>
        <p:txBody>
          <a:bodyPr/>
          <a:lstStyle/>
          <a:p>
            <a:pPr>
              <a:defRPr/>
            </a:pPr>
            <a:fld id="{0B2726B4-39EB-41AB-844A-C94A928F55D5}" type="datetime8">
              <a:rPr lang="tr-TR" smtClean="0"/>
              <a:t>7.10.2024 14:07</a:t>
            </a:fld>
            <a:endParaRPr lang="tr-TR" dirty="0"/>
          </a:p>
        </p:txBody>
      </p:sp>
      <p:pic>
        <p:nvPicPr>
          <p:cNvPr id="8"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988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Başlık 1">
            <a:extLst>
              <a:ext uri="{FF2B5EF4-FFF2-40B4-BE49-F238E27FC236}">
                <a16:creationId xmlns:a16="http://schemas.microsoft.com/office/drawing/2014/main" id="{7CA349BA-31FB-41CC-80D7-D12A2CD3A0F5}"/>
              </a:ext>
            </a:extLst>
          </p:cNvPr>
          <p:cNvSpPr>
            <a:spLocks noGrp="1"/>
          </p:cNvSpPr>
          <p:nvPr>
            <p:ph type="title"/>
          </p:nvPr>
        </p:nvSpPr>
        <p:spPr/>
        <p:txBody>
          <a:bodyPr/>
          <a:lstStyle/>
          <a:p>
            <a:r>
              <a:rPr lang="tr-TR" altLang="tr-TR" sz="3200" b="1">
                <a:solidFill>
                  <a:srgbClr val="C00000"/>
                </a:solidFill>
                <a:latin typeface="Times New Roman" panose="02020603050405020304" pitchFamily="18" charset="0"/>
                <a:cs typeface="Times New Roman" panose="02020603050405020304" pitchFamily="18" charset="0"/>
              </a:rPr>
              <a:t>FAKÜLTEMİZDE BULUNAN ÖĞRENCİ TOPLULUKLARI</a:t>
            </a:r>
            <a:endParaRPr lang="tr-TR" altLang="tr-TR" sz="3200">
              <a:latin typeface="Times New Roman" panose="02020603050405020304" pitchFamily="18" charset="0"/>
              <a:cs typeface="Times New Roman" panose="02020603050405020304" pitchFamily="18" charset="0"/>
            </a:endParaRPr>
          </a:p>
        </p:txBody>
      </p:sp>
      <p:sp>
        <p:nvSpPr>
          <p:cNvPr id="76803" name="İçerik Yer Tutucusu 2">
            <a:extLst>
              <a:ext uri="{FF2B5EF4-FFF2-40B4-BE49-F238E27FC236}">
                <a16:creationId xmlns:a16="http://schemas.microsoft.com/office/drawing/2014/main" id="{9A220D79-DF81-405C-A15E-D1A4332120A8}"/>
              </a:ext>
            </a:extLst>
          </p:cNvPr>
          <p:cNvSpPr>
            <a:spLocks noGrp="1"/>
          </p:cNvSpPr>
          <p:nvPr>
            <p:ph sz="half" idx="1"/>
          </p:nvPr>
        </p:nvSpPr>
        <p:spPr>
          <a:xfrm>
            <a:off x="381000" y="1371603"/>
            <a:ext cx="8305800" cy="5154613"/>
          </a:xfrm>
        </p:spPr>
        <p:txBody>
          <a:bodyPr/>
          <a:lstStyle/>
          <a:p>
            <a:endParaRPr lang="tr-TR" altLang="tr-TR">
              <a:latin typeface="Calibri" panose="020F0502020204030204" pitchFamily="34" charset="0"/>
              <a:cs typeface="Calibri" panose="020F0502020204030204" pitchFamily="34" charset="0"/>
            </a:endParaRP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Genç Girişimciler Topluluğu</a:t>
            </a: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Ekonomi Topluluğu</a:t>
            </a: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Maliye ve Mali Yönetim Topluluğu</a:t>
            </a: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Uluslararası İlişkiler Topluluğu</a:t>
            </a:r>
          </a:p>
          <a:p>
            <a:pPr>
              <a:lnSpc>
                <a:spcPct val="150000"/>
              </a:lnSpc>
              <a:buFont typeface="Wingdings" panose="05000000000000000000" pitchFamily="2" charset="2"/>
              <a:buChar char="q"/>
            </a:pPr>
            <a:r>
              <a:rPr lang="tr-TR" altLang="tr-TR">
                <a:latin typeface="Times New Roman" panose="02020603050405020304" pitchFamily="18" charset="0"/>
                <a:cs typeface="Times New Roman" panose="02020603050405020304" pitchFamily="18" charset="0"/>
              </a:rPr>
              <a:t> Altı Duyu Topluluğu</a:t>
            </a:r>
          </a:p>
        </p:txBody>
      </p:sp>
      <p:pic>
        <p:nvPicPr>
          <p:cNvPr id="76804" name="Picture 5">
            <a:extLst>
              <a:ext uri="{FF2B5EF4-FFF2-40B4-BE49-F238E27FC236}">
                <a16:creationId xmlns:a16="http://schemas.microsoft.com/office/drawing/2014/main" id="{756FC9F6-4A30-426F-A2C7-C3A9B9C3F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82165" y="6512361"/>
            <a:ext cx="1761836" cy="356755"/>
          </a:xfrm>
        </p:spPr>
        <p:txBody>
          <a:bodyPr/>
          <a:lstStyle/>
          <a:p>
            <a:pPr>
              <a:defRPr/>
            </a:pPr>
            <a:endParaRPr lang="tr-TR" dirty="0"/>
          </a:p>
        </p:txBody>
      </p:sp>
      <p:pic>
        <p:nvPicPr>
          <p:cNvPr id="6"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47522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547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Başlık 1">
            <a:extLst>
              <a:ext uri="{FF2B5EF4-FFF2-40B4-BE49-F238E27FC236}">
                <a16:creationId xmlns:a16="http://schemas.microsoft.com/office/drawing/2014/main" id="{80271A93-8E68-4DC8-A365-0DF431A14106}"/>
              </a:ext>
            </a:extLst>
          </p:cNvPr>
          <p:cNvSpPr>
            <a:spLocks noGrp="1"/>
          </p:cNvSpPr>
          <p:nvPr>
            <p:ph type="ctrTitle"/>
          </p:nvPr>
        </p:nvSpPr>
        <p:spPr>
          <a:xfrm>
            <a:off x="838200" y="3886203"/>
            <a:ext cx="7772400" cy="1470025"/>
          </a:xfrm>
        </p:spPr>
        <p:txBody>
          <a:bodyPr/>
          <a:lstStyle/>
          <a:p>
            <a:r>
              <a:rPr lang="tr-TR" altLang="tr-TR" sz="6000" b="1" dirty="0">
                <a:solidFill>
                  <a:srgbClr val="C00000"/>
                </a:solidFill>
                <a:latin typeface="Times New Roman" panose="02020603050405020304" pitchFamily="18" charset="0"/>
                <a:cs typeface="Times New Roman" panose="02020603050405020304" pitchFamily="18" charset="0"/>
              </a:rPr>
              <a:t>İKTİSAT BÖLÜMÜ</a:t>
            </a:r>
          </a:p>
        </p:txBody>
      </p:sp>
      <p:pic>
        <p:nvPicPr>
          <p:cNvPr id="14339" name="Picture 5" descr="C:\Users\hp\Desktop\yenilogo.png">
            <a:extLst>
              <a:ext uri="{FF2B5EF4-FFF2-40B4-BE49-F238E27FC236}">
                <a16:creationId xmlns:a16="http://schemas.microsoft.com/office/drawing/2014/main" id="{E753A53B-DE2A-4E3F-AEC3-D152937854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90746766-117C-44D3-8220-0AED9D663B17}"/>
              </a:ext>
            </a:extLst>
          </p:cNvPr>
          <p:cNvSpPr>
            <a:spLocks noGrp="1" noChangeArrowheads="1"/>
          </p:cNvSpPr>
          <p:nvPr>
            <p:ph type="body" sz="half" idx="2"/>
          </p:nvPr>
        </p:nvSpPr>
        <p:spPr>
          <a:xfrm>
            <a:off x="228600" y="76200"/>
            <a:ext cx="8686800" cy="3581400"/>
          </a:xfrm>
        </p:spPr>
        <p:txBody>
          <a:bodyPr/>
          <a:lstStyle/>
          <a:p>
            <a:pPr marL="0" indent="0" algn="ctr" eaLnBrk="1" hangingPunct="1">
              <a:buNone/>
            </a:pPr>
            <a:r>
              <a:rPr lang="tr-TR" altLang="tr-TR" sz="2000" b="1" dirty="0">
                <a:solidFill>
                  <a:srgbClr val="990000"/>
                </a:solidFill>
                <a:latin typeface="Times New Roman" panose="02020603050405020304" pitchFamily="18" charset="0"/>
                <a:cs typeface="Times New Roman" panose="02020603050405020304" pitchFamily="18" charset="0"/>
              </a:rPr>
              <a:t>Neden İktisat Bölümü?</a:t>
            </a:r>
            <a:endParaRPr lang="tr-TR" altLang="tr-TR" sz="2000" dirty="0">
              <a:latin typeface="Times New Roman" panose="02020603050405020304" pitchFamily="18" charset="0"/>
              <a:cs typeface="Times New Roman" panose="02020603050405020304" pitchFamily="18" charset="0"/>
            </a:endParaRPr>
          </a:p>
          <a:p>
            <a:pPr marL="0" indent="0">
              <a:buNone/>
            </a:pPr>
            <a:endParaRPr lang="tr-TR" altLang="tr-TR" sz="2000" dirty="0">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İktisat Bölümü, toplum ve toplumlar tarafından ihtiyaç duyulan mal ve hizmetlerin etkin bir biçimde üretilmesini, toplum bireyleri arasında adil olarak paylaşılmasını ve bireysel- toplumsal refahın arttırılmasını amaç edinen ve bu doğrultuda öğretim ve eğitim veren bir bölümdür.  Bu doğrultuda, hızla değişen ve gelişen, bilgi toplumunun beraberinde getirdiği karmaşık bir yapıda yaşanan, algılanması, çözümlenmesi ve yorumlanması güç sosyoekonomik olay ve olgulara farklı bir perspektiften bakabilme, yorumlayabilme ve çözüm üretebilme becerisi kazandırabilecek ulusal ve uluslararası düzeyde bireyler yetiştirmeyi hedeflemektedir.</a:t>
            </a:r>
          </a:p>
          <a:p>
            <a:pPr marL="0" indent="0">
              <a:buNone/>
            </a:pPr>
            <a:endParaRPr lang="tr-TR" altLang="tr-TR" sz="1600" dirty="0">
              <a:latin typeface="Times New Roman" panose="02020603050405020304" pitchFamily="18" charset="0"/>
              <a:cs typeface="Times New Roman" panose="02020603050405020304" pitchFamily="18" charset="0"/>
            </a:endParaRPr>
          </a:p>
          <a:p>
            <a:pPr marL="0" indent="0" algn="ctr">
              <a:buNone/>
            </a:pPr>
            <a:r>
              <a:rPr lang="tr-TR" altLang="tr-TR" sz="1600" dirty="0">
                <a:latin typeface="Times New Roman" panose="02020603050405020304" pitchFamily="18" charset="0"/>
                <a:cs typeface="Times New Roman" panose="02020603050405020304" pitchFamily="18" charset="0"/>
              </a:rPr>
              <a:t>Fakültemiz İktisat bölümünde okumak isteyen gençlerimiz, ekonominin temel prensipleri, tarihi, farklı yaklaşımları , iktisat politikaları , iktisadi kalkınma ve gelişme  ve günümüzdeki uygulamaları hakkında derin ve geniş bir bilgiye sahip olacaklardır. </a:t>
            </a:r>
          </a:p>
        </p:txBody>
      </p:sp>
      <p:pic>
        <p:nvPicPr>
          <p:cNvPr id="16389" name="Picture 5">
            <a:extLst>
              <a:ext uri="{FF2B5EF4-FFF2-40B4-BE49-F238E27FC236}">
                <a16:creationId xmlns:a16="http://schemas.microsoft.com/office/drawing/2014/main" id="{98327BD4-CC63-4005-B10C-4B8ADB8FD3DB}"/>
              </a:ext>
            </a:extLst>
          </p:cNvPr>
          <p:cNvPicPr>
            <a:picLocks noChangeAspect="1" noChangeArrowheads="1"/>
          </p:cNvPicPr>
          <p:nvPr/>
        </p:nvPicPr>
        <p:blipFill>
          <a:blip r:embed="rId2"/>
          <a:stretch>
            <a:fillRect/>
          </a:stretch>
        </p:blipFill>
        <p:spPr bwMode="auto">
          <a:xfrm>
            <a:off x="246891" y="4267203"/>
            <a:ext cx="2833687" cy="1889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Picture 5">
            <a:extLst>
              <a:ext uri="{FF2B5EF4-FFF2-40B4-BE49-F238E27FC236}">
                <a16:creationId xmlns:a16="http://schemas.microsoft.com/office/drawing/2014/main" id="{58A650F4-DBAA-470C-8FFE-38D2CE448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2">
            <a:extLst>
              <a:ext uri="{FF2B5EF4-FFF2-40B4-BE49-F238E27FC236}">
                <a16:creationId xmlns:a16="http://schemas.microsoft.com/office/drawing/2014/main" id="{DAC1D507-D996-4E71-9DAC-0737C2CE8134}"/>
              </a:ext>
            </a:extLst>
          </p:cNvPr>
          <p:cNvSpPr txBox="1">
            <a:spLocks noChangeArrowheads="1"/>
          </p:cNvSpPr>
          <p:nvPr/>
        </p:nvSpPr>
        <p:spPr bwMode="auto">
          <a:xfrm>
            <a:off x="3048000" y="4724402"/>
            <a:ext cx="5715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tr-TR" altLang="tr-TR" sz="1600" dirty="0">
                <a:latin typeface="Calibri" panose="020F0502020204030204" pitchFamily="34" charset="0"/>
                <a:cs typeface="Calibri" panose="020F0502020204030204" pitchFamily="34" charset="0"/>
              </a:rPr>
              <a:t>           </a:t>
            </a:r>
            <a:r>
              <a:rPr lang="tr-TR" altLang="tr-TR" sz="1600" dirty="0">
                <a:latin typeface="Times New Roman" panose="02020603050405020304" pitchFamily="18" charset="0"/>
                <a:cs typeface="Times New Roman" panose="02020603050405020304" pitchFamily="18" charset="0"/>
              </a:rPr>
              <a:t>Verilmesi planlanan % 100 İngilizce iktisat eğitimi ile iyi derecede yabancı dil bilgisine sahip, iktisat eğitimini içselleştirebilmiş, akademik, kamu ve özel sektörde kariyer yapmayı planlayan ve yenilikçi ve girişimci iktisatçılar yetiştirmek birincil amacımızdır.</a:t>
            </a:r>
          </a:p>
        </p:txBody>
      </p:sp>
      <p:sp>
        <p:nvSpPr>
          <p:cNvPr id="6" name="Veri Yer Tutucusu 5"/>
          <p:cNvSpPr>
            <a:spLocks noGrp="1"/>
          </p:cNvSpPr>
          <p:nvPr>
            <p:ph type="dt" sz="half" idx="10"/>
          </p:nvPr>
        </p:nvSpPr>
        <p:spPr>
          <a:xfrm>
            <a:off x="7467600" y="6505578"/>
            <a:ext cx="1752600" cy="352425"/>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DD9F027-6FF5-44E5-87FC-CDBCFCC360D3}"/>
              </a:ext>
            </a:extLst>
          </p:cNvPr>
          <p:cNvSpPr>
            <a:spLocks noGrp="1" noChangeArrowheads="1"/>
          </p:cNvSpPr>
          <p:nvPr>
            <p:ph type="title"/>
          </p:nvPr>
        </p:nvSpPr>
        <p:spPr>
          <a:xfrm>
            <a:off x="457200" y="304802"/>
            <a:ext cx="8229600" cy="792163"/>
          </a:xfrm>
        </p:spPr>
        <p:txBody>
          <a:bodyPr/>
          <a:lstStyle/>
          <a:p>
            <a:pPr eaLnBrk="1" hangingPunct="1"/>
            <a:r>
              <a:rPr lang="tr-TR" altLang="tr-TR" sz="3600" b="1" dirty="0">
                <a:solidFill>
                  <a:srgbClr val="990000"/>
                </a:solidFill>
                <a:latin typeface="Times New Roman" panose="02020603050405020304" pitchFamily="18" charset="0"/>
                <a:cs typeface="Times New Roman" panose="02020603050405020304" pitchFamily="18" charset="0"/>
              </a:rPr>
              <a:t>İzmir Kâtip Çelebi Üniversitesi </a:t>
            </a:r>
            <a:br>
              <a:rPr lang="tr-TR" altLang="tr-TR" sz="3600" b="1" dirty="0">
                <a:solidFill>
                  <a:srgbClr val="990000"/>
                </a:solidFill>
                <a:latin typeface="Times New Roman" panose="02020603050405020304" pitchFamily="18" charset="0"/>
                <a:cs typeface="Times New Roman" panose="02020603050405020304" pitchFamily="18" charset="0"/>
              </a:rPr>
            </a:br>
            <a:r>
              <a:rPr lang="tr-TR" altLang="tr-TR" sz="3600" b="1" dirty="0">
                <a:solidFill>
                  <a:srgbClr val="990000"/>
                </a:solidFill>
                <a:latin typeface="Times New Roman" panose="02020603050405020304" pitchFamily="18" charset="0"/>
                <a:cs typeface="Times New Roman" panose="02020603050405020304" pitchFamily="18" charset="0"/>
              </a:rPr>
              <a:t>İktisadi ve İdari Bilimler Fakültesi;</a:t>
            </a:r>
          </a:p>
        </p:txBody>
      </p:sp>
      <p:sp>
        <p:nvSpPr>
          <p:cNvPr id="5125" name="AutoShape 12" descr="factory vector ile ilgili görsel sonucu">
            <a:extLst>
              <a:ext uri="{FF2B5EF4-FFF2-40B4-BE49-F238E27FC236}">
                <a16:creationId xmlns:a16="http://schemas.microsoft.com/office/drawing/2014/main" id="{6C456E33-7C3F-4564-870D-C67BDFD02A7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tr-TR" altLang="tr-TR" sz="1800"/>
          </a:p>
        </p:txBody>
      </p:sp>
      <p:sp>
        <p:nvSpPr>
          <p:cNvPr id="5126" name="AutoShape 14" descr="factory vector ile ilgili görsel sonucu">
            <a:extLst>
              <a:ext uri="{FF2B5EF4-FFF2-40B4-BE49-F238E27FC236}">
                <a16:creationId xmlns:a16="http://schemas.microsoft.com/office/drawing/2014/main" id="{725F6C76-D880-40A7-8D2C-44DFBEBD6EF5}"/>
              </a:ext>
            </a:extLst>
          </p:cNvPr>
          <p:cNvSpPr>
            <a:spLocks noChangeAspect="1" noChangeArrowheads="1"/>
          </p:cNvSpPr>
          <p:nvPr/>
        </p:nvSpPr>
        <p:spPr bwMode="auto">
          <a:xfrm>
            <a:off x="307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tr-TR" altLang="tr-TR" sz="1800"/>
          </a:p>
        </p:txBody>
      </p:sp>
      <p:pic>
        <p:nvPicPr>
          <p:cNvPr id="5128" name="Picture 5">
            <a:extLst>
              <a:ext uri="{FF2B5EF4-FFF2-40B4-BE49-F238E27FC236}">
                <a16:creationId xmlns:a16="http://schemas.microsoft.com/office/drawing/2014/main" id="{EF99A447-29B6-4A5A-B4FA-9FF94FAC6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4">
            <a:extLst>
              <a:ext uri="{FF2B5EF4-FFF2-40B4-BE49-F238E27FC236}">
                <a16:creationId xmlns:a16="http://schemas.microsoft.com/office/drawing/2014/main" id="{D28FEBF9-655B-4434-B8C8-644047B56F00}"/>
              </a:ext>
            </a:extLst>
          </p:cNvPr>
          <p:cNvSpPr txBox="1">
            <a:spLocks noChangeArrowheads="1"/>
          </p:cNvSpPr>
          <p:nvPr/>
        </p:nvSpPr>
        <p:spPr bwMode="auto">
          <a:xfrm>
            <a:off x="181468" y="2895600"/>
            <a:ext cx="8763000" cy="3048000"/>
          </a:xfrm>
          <a:prstGeom prst="rect">
            <a:avLst/>
          </a:prstGeom>
          <a:noFill/>
          <a:ln>
            <a:noFill/>
          </a:ln>
          <a:effectLst/>
          <a:extLst>
            <a:ext uri="{909E8E84-426E-40DD-AFC4-6F175D3DCCD1}">
              <a14:hiddenFill xmlns:a14="http://schemas.microsoft.com/office/drawing/2010/main">
                <a:solidFill>
                  <a:schemeClr val="bg2">
                    <a:alpha val="36862"/>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buFontTx/>
              <a:buNone/>
            </a:pPr>
            <a:r>
              <a:rPr lang="tr-TR" altLang="tr-TR" sz="1800" dirty="0">
                <a:latin typeface="Times New Roman" panose="02020603050405020304" pitchFamily="18" charset="0"/>
                <a:cs typeface="Times New Roman" panose="02020603050405020304" pitchFamily="18" charset="0"/>
              </a:rPr>
              <a:t>	Fakültemiz İzmir Katip Çelebi Üniversitesinin kuruluş kanununda sayılan fakültelerden biri olarak 2011 yılında kurulmuştur. 2012 yılını kuruluş ve kadro çalışmaları ile tamamlamış olan fakültemiz 2013-2014 eğitim ve öğretim yılında eğitime başlamıştır. Bugün bünyesinde alanlarında uzman 71 öğretim üyesi, 23 araştırma görevlisi, 2 öğretim görevlisi ve 8 idari personel ile eğitim ve öğretim faaliyetlerine devam etmektedir.</a:t>
            </a:r>
          </a:p>
        </p:txBody>
      </p:sp>
      <p:sp>
        <p:nvSpPr>
          <p:cNvPr id="5" name="Veri Yer Tutucusu 4"/>
          <p:cNvSpPr>
            <a:spLocks noGrp="1"/>
          </p:cNvSpPr>
          <p:nvPr>
            <p:ph type="dt" sz="half" idx="10"/>
          </p:nvPr>
        </p:nvSpPr>
        <p:spPr>
          <a:xfrm>
            <a:off x="7467600" y="6477000"/>
            <a:ext cx="1676400" cy="381000"/>
          </a:xfrm>
        </p:spPr>
        <p:txBody>
          <a:bodyPr/>
          <a:lstStyle/>
          <a:p>
            <a:pPr>
              <a:defRPr/>
            </a:pPr>
            <a:endParaRPr lang="tr-TR" dirty="0"/>
          </a:p>
        </p:txBody>
      </p:sp>
      <p:pic>
        <p:nvPicPr>
          <p:cNvPr id="8"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 y="64770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8DC27341-0D71-4E2B-8F31-F61A8BE854A7}"/>
              </a:ext>
            </a:extLst>
          </p:cNvPr>
          <p:cNvSpPr>
            <a:spLocks noGrp="1" noChangeArrowheads="1"/>
          </p:cNvSpPr>
          <p:nvPr>
            <p:ph type="body" sz="half" idx="2"/>
          </p:nvPr>
        </p:nvSpPr>
        <p:spPr>
          <a:xfrm>
            <a:off x="228600" y="76203"/>
            <a:ext cx="8686800" cy="4508151"/>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İktisat Bölümü Eğitim Kapsamı</a:t>
            </a:r>
          </a:p>
          <a:p>
            <a:pPr marL="0" indent="0" algn="ctr" eaLnBrk="1" hangingPunct="1">
              <a:buNone/>
            </a:pPr>
            <a:endParaRPr lang="tr-TR" altLang="tr-TR"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Bölümümüz bünyesinde İktisadi Gelişme ve Uluslararası İktisat, İktisat Teorisi, İktisat Politikası olmak üzere 4 adet Anabilim Dalı bulunmaktadır.  </a:t>
            </a:r>
            <a:r>
              <a:rPr lang="tr-TR" altLang="tr-TR" sz="1600" dirty="0" err="1">
                <a:latin typeface="Times New Roman" panose="02020603050405020304" pitchFamily="18" charset="0"/>
                <a:cs typeface="Times New Roman" panose="02020603050405020304" pitchFamily="18" charset="0"/>
              </a:rPr>
              <a:t>Progaramımız</a:t>
            </a:r>
            <a:r>
              <a:rPr lang="tr-TR" altLang="tr-TR" sz="1600" dirty="0">
                <a:latin typeface="Times New Roman" panose="02020603050405020304" pitchFamily="18" charset="0"/>
                <a:cs typeface="Times New Roman" panose="02020603050405020304" pitchFamily="18" charset="0"/>
              </a:rPr>
              <a:t> </a:t>
            </a:r>
            <a:r>
              <a:rPr lang="tr-TR" altLang="tr-TR" sz="1600" b="1" u="sng" dirty="0">
                <a:solidFill>
                  <a:srgbClr val="FF0000"/>
                </a:solidFill>
                <a:latin typeface="Times New Roman" panose="02020603050405020304" pitchFamily="18" charset="0"/>
                <a:cs typeface="Times New Roman" panose="02020603050405020304" pitchFamily="18" charset="0"/>
              </a:rPr>
              <a:t>%100 İngilizce </a:t>
            </a:r>
            <a:r>
              <a:rPr lang="tr-TR" altLang="tr-TR" sz="1600" dirty="0">
                <a:latin typeface="Times New Roman" panose="02020603050405020304" pitchFamily="18" charset="0"/>
                <a:cs typeface="Times New Roman" panose="02020603050405020304" pitchFamily="18" charset="0"/>
              </a:rPr>
              <a:t>olarak öğrenim hayatını sürdürmektedir.</a:t>
            </a: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Bölümümüz İşletme bölümü ile ortak olarak Finansal Ekonomi Tezsiz Yüksek Lisans programını yürütmektedir.</a:t>
            </a: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Makro İktisat Mikro İktisat, Ekonometri, Uluslararası İktisat, Ekonomik Büyüme, Bölgesel kalkınma vb. gibi temel derslerle öğrencilerimize iktisat alanında sağlam bir altyapı sağlanmaktadır.</a:t>
            </a: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İş başı eğitim dersi kapsamında öğrencilerimiz mezuniyet öncesinde özel sektörde bir çok firmada deneyim kazanma şansı elde etmektedir. Ayrıca öğrencilerimizden pek çoğu iş başı eğitimini sürdürdükleri firmalardan iş teklifi de alarak mezuniyet sonrası kariyerlerine burada devam etme şansını yakalamaktadırlar. 2022-2023 Eğitim-Öğretim yılı güz döneminde 12, bahar döneminde 15 öğrencimiz iş başı eğitime dahil olmuşlardır. Bu sayının her dönem artırılması planlanmaktadır.</a:t>
            </a: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p:txBody>
      </p:sp>
      <p:pic>
        <p:nvPicPr>
          <p:cNvPr id="17411" name="Picture 5">
            <a:extLst>
              <a:ext uri="{FF2B5EF4-FFF2-40B4-BE49-F238E27FC236}">
                <a16:creationId xmlns:a16="http://schemas.microsoft.com/office/drawing/2014/main" id="{F2638EEE-1C05-4C37-BA1E-BA47F98BB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a:extLst>
              <a:ext uri="{FF2B5EF4-FFF2-40B4-BE49-F238E27FC236}">
                <a16:creationId xmlns:a16="http://schemas.microsoft.com/office/drawing/2014/main" id="{2849C97D-ADB4-4CE1-8170-743E20D851F3}"/>
              </a:ext>
            </a:extLst>
          </p:cNvPr>
          <p:cNvSpPr txBox="1"/>
          <p:nvPr/>
        </p:nvSpPr>
        <p:spPr>
          <a:xfrm>
            <a:off x="236540" y="4561779"/>
            <a:ext cx="4335463" cy="2062103"/>
          </a:xfrm>
          <a:prstGeom prst="rect">
            <a:avLst/>
          </a:prstGeom>
          <a:noFill/>
        </p:spPr>
        <p:txBody>
          <a:bodyPr>
            <a:spAutoFit/>
          </a:bodyPr>
          <a:lstStyle/>
          <a:p>
            <a:pPr algn="just" eaLnBrk="1" hangingPunct="1">
              <a:buClr>
                <a:schemeClr val="tx1"/>
              </a:buClr>
              <a:defRPr/>
            </a:pPr>
            <a:r>
              <a:rPr lang="tr-TR" altLang="tr-TR" sz="1600" b="1" dirty="0">
                <a:solidFill>
                  <a:srgbClr val="990000"/>
                </a:solidFill>
                <a:latin typeface="Times New Roman" panose="02020603050405020304" pitchFamily="18" charset="0"/>
                <a:cs typeface="Times New Roman" panose="02020603050405020304" pitchFamily="18" charset="0"/>
              </a:rPr>
              <a:t>      Anabilim Dallarımız</a:t>
            </a:r>
          </a:p>
          <a:p>
            <a:pPr algn="just" eaLnBrk="1" hangingPunct="1">
              <a:buClr>
                <a:schemeClr val="tx1"/>
              </a:buClr>
              <a:defRPr/>
            </a:pPr>
            <a:endParaRPr lang="tr-TR" altLang="tr-TR" sz="1600" dirty="0">
              <a:latin typeface="Times New Roman" panose="02020603050405020304" pitchFamily="18" charset="0"/>
              <a:cs typeface="Times New Roman" panose="02020603050405020304" pitchFamily="18" charset="0"/>
            </a:endParaRPr>
          </a:p>
          <a:p>
            <a:pPr marL="285744" indent="-285744" eaLnBrk="1" hangingPunct="1">
              <a:buFont typeface="Wingdings" panose="05000000000000000000" pitchFamily="2" charset="2"/>
              <a:buChar char="ü"/>
              <a:defRPr/>
            </a:pPr>
            <a:r>
              <a:rPr lang="tr-TR" altLang="tr-TR" sz="1600" dirty="0">
                <a:latin typeface="Times New Roman" panose="02020603050405020304" pitchFamily="18" charset="0"/>
                <a:cs typeface="Times New Roman" panose="02020603050405020304" pitchFamily="18" charset="0"/>
              </a:rPr>
              <a:t>İktisat Teorisi Anabilim Dalı</a:t>
            </a:r>
          </a:p>
          <a:p>
            <a:pPr marL="285744" indent="-285744" eaLnBrk="1" hangingPunct="1">
              <a:buFont typeface="Wingdings" panose="05000000000000000000" pitchFamily="2" charset="2"/>
              <a:buChar char="ü"/>
              <a:defRPr/>
            </a:pPr>
            <a:r>
              <a:rPr lang="tr-TR" altLang="tr-TR" sz="1600" dirty="0">
                <a:latin typeface="Times New Roman" panose="02020603050405020304" pitchFamily="18" charset="0"/>
                <a:cs typeface="Times New Roman" panose="02020603050405020304" pitchFamily="18" charset="0"/>
              </a:rPr>
              <a:t>İktisat Politikası Anabilim Dalı</a:t>
            </a:r>
          </a:p>
          <a:p>
            <a:pPr marL="285744" indent="-285744" eaLnBrk="1" hangingPunct="1">
              <a:buFont typeface="Wingdings" panose="05000000000000000000" pitchFamily="2" charset="2"/>
              <a:buChar char="ü"/>
              <a:defRPr/>
            </a:pPr>
            <a:r>
              <a:rPr lang="tr-TR" altLang="tr-TR" sz="1600" dirty="0">
                <a:latin typeface="Times New Roman" panose="02020603050405020304" pitchFamily="18" charset="0"/>
                <a:cs typeface="Times New Roman" panose="02020603050405020304" pitchFamily="18" charset="0"/>
              </a:rPr>
              <a:t>İktisadi Gelişme ve Uluslararası İktisat Anabilim Dalı</a:t>
            </a:r>
          </a:p>
          <a:p>
            <a:pPr marL="285744" indent="-285744" eaLnBrk="1" hangingPunct="1">
              <a:buFont typeface="Wingdings" panose="05000000000000000000" pitchFamily="2" charset="2"/>
              <a:buChar char="ü"/>
              <a:defRPr/>
            </a:pPr>
            <a:r>
              <a:rPr lang="tr-TR" altLang="tr-TR" sz="1600" dirty="0">
                <a:latin typeface="Times New Roman" panose="02020603050405020304" pitchFamily="18" charset="0"/>
                <a:cs typeface="Times New Roman" panose="02020603050405020304" pitchFamily="18" charset="0"/>
              </a:rPr>
              <a:t>İktisat Tarihi Anabilim Dalı</a:t>
            </a:r>
          </a:p>
          <a:p>
            <a:pPr eaLnBrk="1" hangingPunct="1">
              <a:defRPr/>
            </a:pPr>
            <a:endParaRPr lang="tr-TR" sz="1600"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a:xfrm>
            <a:off x="7467600" y="6482442"/>
            <a:ext cx="1676400" cy="299361"/>
          </a:xfrm>
        </p:spPr>
        <p:txBody>
          <a:bodyPr/>
          <a:lstStyle/>
          <a:p>
            <a:pPr>
              <a:defRPr/>
            </a:pPr>
            <a:endParaRPr lang="tr-TR" dirty="0"/>
          </a:p>
        </p:txBody>
      </p:sp>
      <p:sp>
        <p:nvSpPr>
          <p:cNvPr id="8" name="Metin kutusu 7">
            <a:extLst>
              <a:ext uri="{FF2B5EF4-FFF2-40B4-BE49-F238E27FC236}">
                <a16:creationId xmlns:a16="http://schemas.microsoft.com/office/drawing/2014/main" id="{DA86E022-EBC7-4D5C-B617-88CE9FFA66CF}"/>
              </a:ext>
            </a:extLst>
          </p:cNvPr>
          <p:cNvSpPr txBox="1"/>
          <p:nvPr/>
        </p:nvSpPr>
        <p:spPr>
          <a:xfrm>
            <a:off x="4865690" y="4585666"/>
            <a:ext cx="4267200" cy="1889748"/>
          </a:xfrm>
          <a:prstGeom prst="rect">
            <a:avLst/>
          </a:prstGeom>
          <a:noFill/>
        </p:spPr>
        <p:txBody>
          <a:bodyPr>
            <a:spAutoFit/>
          </a:bodyPr>
          <a:lstStyle/>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      Lisansüstü Programlarımız</a:t>
            </a:r>
          </a:p>
          <a:p>
            <a:pPr marL="285750" indent="-285750" eaLnBrk="1" hangingPunct="1">
              <a:lnSpc>
                <a:spcPct val="90000"/>
              </a:lnSpc>
              <a:buFont typeface="Wingdings" panose="05000000000000000000" pitchFamily="2" charset="2"/>
              <a:buChar char="Ø"/>
              <a:defRPr/>
            </a:pPr>
            <a:endParaRPr lang="tr-TR" altLang="tr-TR" sz="1600" dirty="0">
              <a:latin typeface="Times New Roman" panose="02020603050405020304" pitchFamily="18" charset="0"/>
              <a:cs typeface="Times New Roman" panose="02020603050405020304" pitchFamily="18" charset="0"/>
            </a:endParaRP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Finansal Ekonomi Tezli Yüksek Lisans</a:t>
            </a: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Finansal Ekonomi Tezsiz Yüksek Lisans</a:t>
            </a: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Yönetim Ekonomisi Tezsiz Yüksek Lisans </a:t>
            </a: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İktisat Tezli Yüksek Lisans</a:t>
            </a:r>
          </a:p>
          <a:p>
            <a:pPr marL="285750" indent="-285750"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İktisat Doktora Programı</a:t>
            </a:r>
          </a:p>
          <a:p>
            <a:pPr marL="285750" indent="-285750" eaLnBrk="1" hangingPunct="1">
              <a:buFont typeface="Wingdings" panose="05000000000000000000" pitchFamily="2" charset="2"/>
              <a:buChar char="Ø"/>
              <a:defRPr/>
            </a:pPr>
            <a:endParaRPr lang="tr-TR" sz="1600" dirty="0">
              <a:latin typeface="Times New Roman" panose="02020603050405020304" pitchFamily="18" charset="0"/>
              <a:cs typeface="Times New Roman" panose="02020603050405020304" pitchFamily="18" charset="0"/>
            </a:endParaRPr>
          </a:p>
        </p:txBody>
      </p:sp>
      <p:pic>
        <p:nvPicPr>
          <p:cNvPr id="9"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31F508D0-8145-4347-8612-1646E429415B}"/>
              </a:ext>
            </a:extLst>
          </p:cNvPr>
          <p:cNvSpPr>
            <a:spLocks noGrp="1" noChangeArrowheads="1"/>
          </p:cNvSpPr>
          <p:nvPr>
            <p:ph type="body" idx="1"/>
          </p:nvPr>
        </p:nvSpPr>
        <p:spPr>
          <a:xfrm>
            <a:off x="457200" y="1219200"/>
            <a:ext cx="5562600" cy="6019800"/>
          </a:xfrm>
        </p:spPr>
        <p:txBody>
          <a:bodyPr/>
          <a:lstStyle/>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Programdan mezun olan öğrenciler, Türkiye’deki kamu  sektörü ve özel sektörde (banka), müfettiş, müfettiş yardımcısı, uzman, uzman yardımcısı vb. görevlerde, finans sektöründe, ticari işletmelerde, sanayi işletmelerinde, Avrupa Birliği kurum ve kuruluşları, Dünya Bankası, çok uluslu şirketler gibi uluslararası örgütlerde uzman ve yönetici düzeyinde istihdam imkânı bulabileceklerdir.</a:t>
            </a:r>
            <a:endParaRPr lang="tr-TR" altLang="tr-TR" sz="1600" b="1" dirty="0">
              <a:solidFill>
                <a:srgbClr val="990000"/>
              </a:solidFill>
              <a:latin typeface="Times New Roman" panose="02020603050405020304" pitchFamily="18" charset="0"/>
              <a:cs typeface="Times New Roman" panose="02020603050405020304" pitchFamily="18" charset="0"/>
            </a:endParaRPr>
          </a:p>
        </p:txBody>
      </p:sp>
      <p:pic>
        <p:nvPicPr>
          <p:cNvPr id="18435" name="Picture 5">
            <a:extLst>
              <a:ext uri="{FF2B5EF4-FFF2-40B4-BE49-F238E27FC236}">
                <a16:creationId xmlns:a16="http://schemas.microsoft.com/office/drawing/2014/main" id="{13263914-5BB5-455F-A3FB-F590273F1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a:extLst>
              <a:ext uri="{FF2B5EF4-FFF2-40B4-BE49-F238E27FC236}">
                <a16:creationId xmlns:a16="http://schemas.microsoft.com/office/drawing/2014/main" id="{A89A8B91-4CCE-4B87-813C-B6035318C1BA}"/>
              </a:ext>
            </a:extLst>
          </p:cNvPr>
          <p:cNvSpPr txBox="1">
            <a:spLocks noChangeArrowheads="1"/>
          </p:cNvSpPr>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2800" b="1">
                <a:solidFill>
                  <a:srgbClr val="990000"/>
                </a:solidFill>
                <a:latin typeface="Times New Roman" panose="02020603050405020304" pitchFamily="18" charset="0"/>
                <a:cs typeface="Times New Roman" panose="02020603050405020304" pitchFamily="18" charset="0"/>
              </a:rPr>
              <a:t>İktisat Mezunlarının Görev Alanları</a:t>
            </a:r>
          </a:p>
        </p:txBody>
      </p:sp>
      <p:pic>
        <p:nvPicPr>
          <p:cNvPr id="19463" name="Picture 7" descr="IMF ile ilgili görsel sonucu">
            <a:extLst>
              <a:ext uri="{FF2B5EF4-FFF2-40B4-BE49-F238E27FC236}">
                <a16:creationId xmlns:a16="http://schemas.microsoft.com/office/drawing/2014/main" id="{8F6AC086-B348-4836-A1DE-785240443D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200402"/>
            <a:ext cx="4191000" cy="23574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5" name="Picture 9" descr="central bank of europe ile ilgili görsel sonucu">
            <a:extLst>
              <a:ext uri="{FF2B5EF4-FFF2-40B4-BE49-F238E27FC236}">
                <a16:creationId xmlns:a16="http://schemas.microsoft.com/office/drawing/2014/main" id="{93F2DE74-60C6-48FC-97EC-7F27A0333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3" y="2209800"/>
            <a:ext cx="2861733"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369603" y="6534150"/>
            <a:ext cx="1698199" cy="323851"/>
          </a:xfrm>
        </p:spPr>
        <p:txBody>
          <a:bodyPr/>
          <a:lstStyle/>
          <a:p>
            <a:pPr>
              <a:defRPr/>
            </a:pPr>
            <a:endParaRPr lang="tr-TR" dirty="0"/>
          </a:p>
        </p:txBody>
      </p:sp>
      <p:pic>
        <p:nvPicPr>
          <p:cNvPr id="8"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A9EA0F9-8DD5-4805-A657-4307CBC4783A}"/>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Calibri" panose="020F0502020204030204" pitchFamily="34" charset="0"/>
                <a:cs typeface="Calibri" panose="020F0502020204030204" pitchFamily="34" charset="0"/>
              </a:rPr>
              <a:t>İktisat Bölümü</a:t>
            </a:r>
            <a:br>
              <a:rPr lang="tr-TR" altLang="tr-TR" sz="2800" b="1">
                <a:solidFill>
                  <a:srgbClr val="990000"/>
                </a:solidFill>
                <a:latin typeface="Calibri" panose="020F0502020204030204" pitchFamily="34" charset="0"/>
                <a:cs typeface="Calibri" panose="020F0502020204030204" pitchFamily="34" charset="0"/>
              </a:rPr>
            </a:br>
            <a:r>
              <a:rPr lang="tr-TR" altLang="tr-TR" sz="2800" b="1">
                <a:solidFill>
                  <a:srgbClr val="990000"/>
                </a:solidFill>
                <a:latin typeface="Calibri" panose="020F0502020204030204" pitchFamily="34" charset="0"/>
                <a:cs typeface="Calibri" panose="020F0502020204030204" pitchFamily="34" charset="0"/>
              </a:rPr>
              <a:t>Akademik Kadrosu</a:t>
            </a:r>
          </a:p>
        </p:txBody>
      </p:sp>
      <p:pic>
        <p:nvPicPr>
          <p:cNvPr id="19460" name="Picture 5">
            <a:extLst>
              <a:ext uri="{FF2B5EF4-FFF2-40B4-BE49-F238E27FC236}">
                <a16:creationId xmlns:a16="http://schemas.microsoft.com/office/drawing/2014/main" id="{5B453C7F-9D8F-4871-80C9-F1D450407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a:extLst>
              <a:ext uri="{FF2B5EF4-FFF2-40B4-BE49-F238E27FC236}">
                <a16:creationId xmlns:a16="http://schemas.microsoft.com/office/drawing/2014/main" id="{FCCB52F9-334F-443C-9B39-1A54D3AAA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07" y="957242"/>
            <a:ext cx="1972287" cy="1964963"/>
          </a:xfrm>
          <a:prstGeom prst="rect">
            <a:avLst/>
          </a:prstGeom>
          <a:ln>
            <a:noFill/>
          </a:ln>
          <a:effectLst>
            <a:softEdge rad="112500"/>
          </a:effectLst>
        </p:spPr>
      </p:pic>
      <p:sp>
        <p:nvSpPr>
          <p:cNvPr id="19469" name="Dikdörtgen 2">
            <a:extLst>
              <a:ext uri="{FF2B5EF4-FFF2-40B4-BE49-F238E27FC236}">
                <a16:creationId xmlns:a16="http://schemas.microsoft.com/office/drawing/2014/main" id="{1487BEA8-B323-4CE0-9FB6-6C5EB8876BE0}"/>
              </a:ext>
            </a:extLst>
          </p:cNvPr>
          <p:cNvSpPr>
            <a:spLocks noChangeArrowheads="1"/>
          </p:cNvSpPr>
          <p:nvPr/>
        </p:nvSpPr>
        <p:spPr bwMode="auto">
          <a:xfrm>
            <a:off x="259199" y="2799356"/>
            <a:ext cx="26656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Muharrem Burak ÖNEMLİ</a:t>
            </a:r>
          </a:p>
          <a:p>
            <a:pPr algn="ctr" eaLnBrk="1" hangingPunct="1">
              <a:spcBef>
                <a:spcPct val="0"/>
              </a:spcBef>
              <a:buNone/>
            </a:pPr>
            <a:r>
              <a:rPr lang="tr-TR" altLang="tr-TR" sz="1600" b="1" i="1" dirty="0">
                <a:latin typeface="Times New Roman" panose="02020603050405020304" pitchFamily="18" charset="0"/>
                <a:cs typeface="Times New Roman" panose="02020603050405020304" pitchFamily="18" charset="0"/>
              </a:rPr>
              <a:t>Bölüm Başkanı</a:t>
            </a:r>
          </a:p>
          <a:p>
            <a:pPr algn="ctr" eaLnBrk="1" hangingPunct="1">
              <a:spcBef>
                <a:spcPct val="0"/>
              </a:spcBef>
              <a:buNone/>
            </a:pPr>
            <a:r>
              <a:rPr lang="tr-TR" altLang="tr-TR" sz="1600" b="1" i="1" dirty="0">
                <a:latin typeface="Times New Roman" panose="02020603050405020304" pitchFamily="18" charset="0"/>
                <a:cs typeface="Times New Roman" panose="02020603050405020304" pitchFamily="18" charset="0"/>
              </a:rPr>
              <a:t>İktisat Tarihi ABD Başkanı</a:t>
            </a:r>
            <a:endParaRPr lang="tr-TR" altLang="tr-TR" sz="1800" b="1" i="1" dirty="0">
              <a:latin typeface="Times New Roman" panose="02020603050405020304" pitchFamily="18" charset="0"/>
              <a:cs typeface="Times New Roman" panose="02020603050405020304" pitchFamily="18" charset="0"/>
            </a:endParaRPr>
          </a:p>
        </p:txBody>
      </p:sp>
      <p:pic>
        <p:nvPicPr>
          <p:cNvPr id="18" name="Picture 13">
            <a:extLst>
              <a:ext uri="{FF2B5EF4-FFF2-40B4-BE49-F238E27FC236}">
                <a16:creationId xmlns:a16="http://schemas.microsoft.com/office/drawing/2014/main" id="{B064CD20-84EC-4DF2-B2C3-6A8AE31956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84551" y="1066803"/>
            <a:ext cx="1907383" cy="1943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Dikdörtgen 2">
            <a:extLst>
              <a:ext uri="{FF2B5EF4-FFF2-40B4-BE49-F238E27FC236}">
                <a16:creationId xmlns:a16="http://schemas.microsoft.com/office/drawing/2014/main" id="{376EBFA9-F6A3-45E7-932D-A72BC1F55CF4}"/>
              </a:ext>
            </a:extLst>
          </p:cNvPr>
          <p:cNvSpPr>
            <a:spLocks noChangeArrowheads="1"/>
          </p:cNvSpPr>
          <p:nvPr/>
        </p:nvSpPr>
        <p:spPr bwMode="auto">
          <a:xfrm>
            <a:off x="3177366" y="3041294"/>
            <a:ext cx="27216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Mustafa YILDIRIM</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sp>
        <p:nvSpPr>
          <p:cNvPr id="7" name="Veri Yer Tutucusu 6"/>
          <p:cNvSpPr>
            <a:spLocks noGrp="1"/>
          </p:cNvSpPr>
          <p:nvPr>
            <p:ph type="dt" sz="half" idx="10"/>
          </p:nvPr>
        </p:nvSpPr>
        <p:spPr>
          <a:xfrm>
            <a:off x="7316725" y="6464008"/>
            <a:ext cx="1751076" cy="393995"/>
          </a:xfrm>
        </p:spPr>
        <p:txBody>
          <a:bodyPr/>
          <a:lstStyle/>
          <a:p>
            <a:pPr>
              <a:defRPr/>
            </a:pPr>
            <a:fld id="{0C7DBA02-383E-4A4C-947C-925DEA135574}" type="datetime8">
              <a:rPr lang="tr-TR" smtClean="0"/>
              <a:t>7.10.2024 14:07</a:t>
            </a:fld>
            <a:endParaRPr lang="tr-TR" dirty="0"/>
          </a:p>
        </p:txBody>
      </p:sp>
      <p:pic>
        <p:nvPicPr>
          <p:cNvPr id="22" name="Picture 13">
            <a:extLst>
              <a:ext uri="{FF2B5EF4-FFF2-40B4-BE49-F238E27FC236}">
                <a16:creationId xmlns:a16="http://schemas.microsoft.com/office/drawing/2014/main" id="{08123DC0-0236-4227-BB5D-B08E553123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203" y="3802694"/>
            <a:ext cx="2040551" cy="18779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616549" y="5581840"/>
            <a:ext cx="4572000" cy="892552"/>
          </a:xfrm>
          <a:prstGeom prst="rect">
            <a:avLst/>
          </a:prstGeom>
        </p:spPr>
        <p:txBody>
          <a:bodyPr>
            <a:spAutoFit/>
          </a:bodyPr>
          <a:lstStyle/>
          <a:p>
            <a:pPr algn="ctr" eaLnBrk="1" hangingPunct="1">
              <a:spcBef>
                <a:spcPts val="0"/>
              </a:spcBef>
            </a:pPr>
            <a:r>
              <a:rPr lang="tr-TR" altLang="tr-TR" b="1" dirty="0">
                <a:latin typeface="Times New Roman" panose="02020603050405020304" pitchFamily="18" charset="0"/>
                <a:cs typeface="Times New Roman" panose="02020603050405020304" pitchFamily="18" charset="0"/>
              </a:rPr>
              <a:t>Prof. Dr.  </a:t>
            </a:r>
          </a:p>
          <a:p>
            <a:pPr algn="ctr" eaLnBrk="1" hangingPunct="1">
              <a:spcBef>
                <a:spcPts val="0"/>
              </a:spcBef>
            </a:pPr>
            <a:r>
              <a:rPr lang="tr-TR" altLang="tr-TR" b="1" dirty="0">
                <a:latin typeface="Times New Roman" panose="02020603050405020304" pitchFamily="18" charset="0"/>
                <a:cs typeface="Times New Roman" panose="02020603050405020304" pitchFamily="18" charset="0"/>
              </a:rPr>
              <a:t>Abdurrahman Korkmaz</a:t>
            </a:r>
          </a:p>
          <a:p>
            <a:pPr algn="ctr" eaLnBrk="1" hangingPunct="1">
              <a:spcBef>
                <a:spcPts val="0"/>
              </a:spcBef>
            </a:pPr>
            <a:r>
              <a:rPr lang="tr-TR" altLang="en-US" sz="1600" b="1" i="1" dirty="0">
                <a:latin typeface="Times New Roman" panose="02020603050405020304" pitchFamily="18" charset="0"/>
                <a:cs typeface="Times New Roman" panose="02020603050405020304" pitchFamily="18" charset="0"/>
              </a:rPr>
              <a:t>İktisat Politikası ABD Başkanı</a:t>
            </a:r>
          </a:p>
        </p:txBody>
      </p:sp>
      <p:pic>
        <p:nvPicPr>
          <p:cNvPr id="23" name="Picture 18">
            <a:extLst>
              <a:ext uri="{FF2B5EF4-FFF2-40B4-BE49-F238E27FC236}">
                <a16:creationId xmlns:a16="http://schemas.microsoft.com/office/drawing/2014/main" id="{EE9CDA66-66CD-4CF2-A1AE-51765002A1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57601" y="3857553"/>
            <a:ext cx="1834331" cy="1775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2436451" y="5638226"/>
            <a:ext cx="4572000" cy="830997"/>
          </a:xfrm>
          <a:prstGeom prst="rect">
            <a:avLst/>
          </a:prstGeom>
        </p:spPr>
        <p:txBody>
          <a:bodyPr>
            <a:spAutoFit/>
          </a:bodyPr>
          <a:lstStyle/>
          <a:p>
            <a:pPr algn="ctr" eaLnBrk="1" hangingPunct="1"/>
            <a:r>
              <a:rPr lang="tr-TR" altLang="tr-TR" sz="1600" b="1" dirty="0">
                <a:latin typeface="Times New Roman" panose="02020603050405020304" pitchFamily="18" charset="0"/>
                <a:cs typeface="Times New Roman" panose="02020603050405020304" pitchFamily="18" charset="0"/>
              </a:rPr>
              <a:t>Doç. Dr. Özhan Tuncay</a:t>
            </a:r>
          </a:p>
          <a:p>
            <a:pPr algn="ctr" eaLnBrk="1" hangingPunct="1"/>
            <a:r>
              <a:rPr lang="tr-TR" altLang="en-US" sz="1600" b="1" i="1" dirty="0">
                <a:latin typeface="Times New Roman" panose="02020603050405020304" pitchFamily="18" charset="0"/>
                <a:cs typeface="Times New Roman" panose="02020603050405020304" pitchFamily="18" charset="0"/>
              </a:rPr>
              <a:t>İktisadi Gelişme ve Uluslararası </a:t>
            </a:r>
          </a:p>
          <a:p>
            <a:pPr algn="ctr" eaLnBrk="1" hangingPunct="1"/>
            <a:r>
              <a:rPr lang="tr-TR" altLang="en-US" sz="1600" b="1" i="1" dirty="0">
                <a:latin typeface="Times New Roman" panose="02020603050405020304" pitchFamily="18" charset="0"/>
                <a:cs typeface="Times New Roman" panose="02020603050405020304" pitchFamily="18" charset="0"/>
              </a:rPr>
              <a:t>İktisat ABD Başkanı</a:t>
            </a:r>
          </a:p>
        </p:txBody>
      </p:sp>
      <p:pic>
        <p:nvPicPr>
          <p:cNvPr id="15" name="Picture 15">
            <a:extLst>
              <a:ext uri="{FF2B5EF4-FFF2-40B4-BE49-F238E27FC236}">
                <a16:creationId xmlns:a16="http://schemas.microsoft.com/office/drawing/2014/main" id="{3E348C4A-2AAC-4CB2-A100-9F243F2111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611784" y="3857555"/>
            <a:ext cx="1767171" cy="1780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Dikdörtgen 5">
            <a:extLst>
              <a:ext uri="{FF2B5EF4-FFF2-40B4-BE49-F238E27FC236}">
                <a16:creationId xmlns:a16="http://schemas.microsoft.com/office/drawing/2014/main" id="{808A6C6B-F89C-4079-9E48-D44040A8DB97}"/>
              </a:ext>
            </a:extLst>
          </p:cNvPr>
          <p:cNvSpPr>
            <a:spLocks noChangeArrowheads="1"/>
          </p:cNvSpPr>
          <p:nvPr/>
        </p:nvSpPr>
        <p:spPr bwMode="auto">
          <a:xfrm>
            <a:off x="6625644" y="5633052"/>
            <a:ext cx="20775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ea typeface="Calibri" panose="020F0502020204030204" pitchFamily="34"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ea typeface="Calibri" panose="020F0502020204030204" pitchFamily="34" charset="0"/>
                <a:cs typeface="Times New Roman" panose="02020603050405020304" pitchFamily="18" charset="0"/>
              </a:rPr>
              <a:t>İbrahim Atilla ACAR</a:t>
            </a:r>
          </a:p>
        </p:txBody>
      </p:sp>
      <p:pic>
        <p:nvPicPr>
          <p:cNvPr id="17" name="Picture 15">
            <a:extLst>
              <a:ext uri="{FF2B5EF4-FFF2-40B4-BE49-F238E27FC236}">
                <a16:creationId xmlns:a16="http://schemas.microsoft.com/office/drawing/2014/main" id="{FC6E73F0-CF5D-4428-A089-7CE2BEFF49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527483" y="1076399"/>
            <a:ext cx="1905000" cy="20368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Dikdörtgen 5">
            <a:extLst>
              <a:ext uri="{FF2B5EF4-FFF2-40B4-BE49-F238E27FC236}">
                <a16:creationId xmlns:a16="http://schemas.microsoft.com/office/drawing/2014/main" id="{0522A6DB-B5FD-403E-81B4-AF350AC3A9E2}"/>
              </a:ext>
            </a:extLst>
          </p:cNvPr>
          <p:cNvSpPr>
            <a:spLocks noChangeArrowheads="1"/>
          </p:cNvSpPr>
          <p:nvPr/>
        </p:nvSpPr>
        <p:spPr bwMode="auto">
          <a:xfrm>
            <a:off x="6152582" y="3041294"/>
            <a:ext cx="26855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Gürdal ASLAN</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pic>
        <p:nvPicPr>
          <p:cNvPr id="20"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55D3DD0-6F7A-45DA-84A4-34E6F14C402B}"/>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İktisat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0484" name="Picture 5">
            <a:extLst>
              <a:ext uri="{FF2B5EF4-FFF2-40B4-BE49-F238E27FC236}">
                <a16:creationId xmlns:a16="http://schemas.microsoft.com/office/drawing/2014/main" id="{6817F79B-16B6-4619-A1A3-29B2F0D7A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a16="http://schemas.microsoft.com/office/drawing/2014/main" id="{1365F43C-71A2-47D3-9172-790B48A0F5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0708" y="3846166"/>
            <a:ext cx="1752599" cy="1958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490" name="Dikdörtgen 4">
            <a:extLst>
              <a:ext uri="{FF2B5EF4-FFF2-40B4-BE49-F238E27FC236}">
                <a16:creationId xmlns:a16="http://schemas.microsoft.com/office/drawing/2014/main" id="{014EC835-EA3E-4E08-A6D9-BAAD65AC281E}"/>
              </a:ext>
            </a:extLst>
          </p:cNvPr>
          <p:cNvSpPr>
            <a:spLocks noChangeArrowheads="1"/>
          </p:cNvSpPr>
          <p:nvPr/>
        </p:nvSpPr>
        <p:spPr bwMode="auto">
          <a:xfrm>
            <a:off x="429687" y="5777942"/>
            <a:ext cx="2814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Emine Beyza SATOĞLU</a:t>
            </a:r>
          </a:p>
        </p:txBody>
      </p:sp>
      <p:sp>
        <p:nvSpPr>
          <p:cNvPr id="17" name="Rectangle 5">
            <a:extLst>
              <a:ext uri="{FF2B5EF4-FFF2-40B4-BE49-F238E27FC236}">
                <a16:creationId xmlns:a16="http://schemas.microsoft.com/office/drawing/2014/main" id="{B1F836D5-68DF-4E5D-BCB4-97F1BB0EA75F}"/>
              </a:ext>
            </a:extLst>
          </p:cNvPr>
          <p:cNvSpPr txBox="1">
            <a:spLocks noChangeArrowheads="1"/>
          </p:cNvSpPr>
          <p:nvPr/>
        </p:nvSpPr>
        <p:spPr bwMode="auto">
          <a:xfrm>
            <a:off x="3369471" y="2954879"/>
            <a:ext cx="2424113"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defRPr/>
            </a:pPr>
            <a:r>
              <a:rPr lang="tr-TR" altLang="tr-TR" sz="1600" b="1" dirty="0">
                <a:latin typeface="Times New Roman" panose="02020603050405020304" pitchFamily="18" charset="0"/>
                <a:cs typeface="Times New Roman" panose="02020603050405020304" pitchFamily="18" charset="0"/>
              </a:rPr>
              <a:t>Doç. Dr. </a:t>
            </a:r>
            <a:endParaRPr lang="tr-TR" altLang="tr-TR" sz="1600" b="1" kern="0" dirty="0">
              <a:latin typeface="Times New Roman" panose="02020603050405020304" pitchFamily="18" charset="0"/>
              <a:cs typeface="Times New Roman" panose="02020603050405020304" pitchFamily="18" charset="0"/>
            </a:endParaRPr>
          </a:p>
          <a:p>
            <a:pPr algn="ctr" eaLnBrk="1" hangingPunct="1">
              <a:buFontTx/>
              <a:buNone/>
              <a:defRPr/>
            </a:pPr>
            <a:r>
              <a:rPr lang="tr-TR" altLang="tr-TR" sz="1600" b="1" kern="0" dirty="0">
                <a:latin typeface="Times New Roman" panose="02020603050405020304" pitchFamily="18" charset="0"/>
                <a:cs typeface="Times New Roman" panose="02020603050405020304" pitchFamily="18" charset="0"/>
              </a:rPr>
              <a:t>Mustafa Erhan BİLMAN</a:t>
            </a:r>
          </a:p>
        </p:txBody>
      </p:sp>
      <p:pic>
        <p:nvPicPr>
          <p:cNvPr id="18" name="Picture 13">
            <a:extLst>
              <a:ext uri="{FF2B5EF4-FFF2-40B4-BE49-F238E27FC236}">
                <a16:creationId xmlns:a16="http://schemas.microsoft.com/office/drawing/2014/main" id="{6CE5A0FB-A4FC-4094-AE2A-0AFFD17B5F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82207" y="1072896"/>
            <a:ext cx="1779588" cy="1897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Dikdörtgen 3">
            <a:extLst>
              <a:ext uri="{FF2B5EF4-FFF2-40B4-BE49-F238E27FC236}">
                <a16:creationId xmlns:a16="http://schemas.microsoft.com/office/drawing/2014/main" id="{D76D1DF0-F09D-4563-82AA-FD78BD2C8DF7}"/>
              </a:ext>
            </a:extLst>
          </p:cNvPr>
          <p:cNvSpPr>
            <a:spLocks noChangeArrowheads="1"/>
          </p:cNvSpPr>
          <p:nvPr/>
        </p:nvSpPr>
        <p:spPr bwMode="auto">
          <a:xfrm>
            <a:off x="3615851" y="5690646"/>
            <a:ext cx="2134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Mehmet KARAKAYA</a:t>
            </a:r>
            <a:endParaRPr lang="tr-TR" altLang="en-US" sz="1600" b="1" dirty="0">
              <a:latin typeface="Times New Roman" panose="02020603050405020304" pitchFamily="18" charset="0"/>
              <a:cs typeface="Times New Roman" panose="02020603050405020304" pitchFamily="18" charset="0"/>
            </a:endParaRPr>
          </a:p>
        </p:txBody>
      </p:sp>
      <p:pic>
        <p:nvPicPr>
          <p:cNvPr id="22" name="Picture 18">
            <a:extLst>
              <a:ext uri="{FF2B5EF4-FFF2-40B4-BE49-F238E27FC236}">
                <a16:creationId xmlns:a16="http://schemas.microsoft.com/office/drawing/2014/main" id="{3A9B179C-D291-4314-B1A5-28E97307AD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88071" y="3690253"/>
            <a:ext cx="1995247" cy="1964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Veri Yer Tutucusu 5"/>
          <p:cNvSpPr>
            <a:spLocks noGrp="1"/>
          </p:cNvSpPr>
          <p:nvPr>
            <p:ph type="dt" sz="half" idx="10"/>
          </p:nvPr>
        </p:nvSpPr>
        <p:spPr>
          <a:xfrm>
            <a:off x="7377907" y="6482653"/>
            <a:ext cx="1689895" cy="375349"/>
          </a:xfrm>
        </p:spPr>
        <p:txBody>
          <a:bodyPr/>
          <a:lstStyle/>
          <a:p>
            <a:pPr>
              <a:defRPr/>
            </a:pPr>
            <a:endParaRPr lang="tr-TR" dirty="0"/>
          </a:p>
        </p:txBody>
      </p:sp>
      <p:pic>
        <p:nvPicPr>
          <p:cNvPr id="25" name="Resim 24">
            <a:extLst>
              <a:ext uri="{FF2B5EF4-FFF2-40B4-BE49-F238E27FC236}">
                <a16:creationId xmlns:a16="http://schemas.microsoft.com/office/drawing/2014/main" id="{6577348D-A131-4767-A9C3-01F2C63DBF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2394" y="1060513"/>
            <a:ext cx="1907384" cy="1942185"/>
          </a:xfrm>
          <a:prstGeom prst="rect">
            <a:avLst/>
          </a:prstGeom>
          <a:ln>
            <a:noFill/>
          </a:ln>
          <a:effectLst>
            <a:softEdge rad="112500"/>
          </a:effectLst>
        </p:spPr>
      </p:pic>
      <p:sp>
        <p:nvSpPr>
          <p:cNvPr id="26" name="Dikdörtgen 4">
            <a:extLst>
              <a:ext uri="{FF2B5EF4-FFF2-40B4-BE49-F238E27FC236}">
                <a16:creationId xmlns:a16="http://schemas.microsoft.com/office/drawing/2014/main" id="{7A089E21-34B4-4896-B8BA-F32B3EDC52C6}"/>
              </a:ext>
            </a:extLst>
          </p:cNvPr>
          <p:cNvSpPr>
            <a:spLocks noChangeArrowheads="1"/>
          </p:cNvSpPr>
          <p:nvPr/>
        </p:nvSpPr>
        <p:spPr bwMode="auto">
          <a:xfrm>
            <a:off x="6177757" y="2981947"/>
            <a:ext cx="2400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Necmettin ÇELİK</a:t>
            </a:r>
          </a:p>
        </p:txBody>
      </p:sp>
      <p:pic>
        <p:nvPicPr>
          <p:cNvPr id="27" name="Picture 19">
            <a:extLst>
              <a:ext uri="{FF2B5EF4-FFF2-40B4-BE49-F238E27FC236}">
                <a16:creationId xmlns:a16="http://schemas.microsoft.com/office/drawing/2014/main" id="{331E4B0E-5039-4E63-95D8-21862E1C09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14400" y="1109537"/>
            <a:ext cx="1867072" cy="1889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4">
            <a:extLst>
              <a:ext uri="{FF2B5EF4-FFF2-40B4-BE49-F238E27FC236}">
                <a16:creationId xmlns:a16="http://schemas.microsoft.com/office/drawing/2014/main" id="{56B6B692-F0C3-4D1E-8606-1EE7A039A30B}"/>
              </a:ext>
            </a:extLst>
          </p:cNvPr>
          <p:cNvSpPr txBox="1">
            <a:spLocks noChangeArrowheads="1"/>
          </p:cNvSpPr>
          <p:nvPr/>
        </p:nvSpPr>
        <p:spPr bwMode="auto">
          <a:xfrm>
            <a:off x="597319" y="2936511"/>
            <a:ext cx="2193925" cy="79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defRPr/>
            </a:pPr>
            <a:r>
              <a:rPr lang="tr-TR" altLang="tr-TR" sz="1600" b="1" kern="0">
                <a:latin typeface="Times New Roman" panose="02020603050405020304" pitchFamily="18" charset="0"/>
                <a:cs typeface="Times New Roman" panose="02020603050405020304" pitchFamily="18" charset="0"/>
              </a:rPr>
              <a:t>Prof. Dr. </a:t>
            </a:r>
          </a:p>
          <a:p>
            <a:pPr algn="ctr" eaLnBrk="1" hangingPunct="1">
              <a:buFontTx/>
              <a:buNone/>
              <a:defRPr/>
            </a:pPr>
            <a:r>
              <a:rPr lang="tr-TR" altLang="tr-TR" sz="1600" b="1" kern="0">
                <a:latin typeface="Times New Roman" panose="02020603050405020304" pitchFamily="18" charset="0"/>
                <a:cs typeface="Times New Roman" panose="02020603050405020304" pitchFamily="18" charset="0"/>
              </a:rPr>
              <a:t>Volkan ALPTEKİN</a:t>
            </a:r>
            <a:endParaRPr lang="tr-TR" altLang="tr-TR" sz="1600" b="1" dirty="0">
              <a:latin typeface="Times New Roman" panose="02020603050405020304" pitchFamily="18" charset="0"/>
              <a:cs typeface="Times New Roman" panose="02020603050405020304" pitchFamily="18" charset="0"/>
            </a:endParaRPr>
          </a:p>
        </p:txBody>
      </p:sp>
      <p:pic>
        <p:nvPicPr>
          <p:cNvPr id="19" name="Picture 19">
            <a:extLst>
              <a:ext uri="{FF2B5EF4-FFF2-40B4-BE49-F238E27FC236}">
                <a16:creationId xmlns:a16="http://schemas.microsoft.com/office/drawing/2014/main" id="{B77BC577-4DE3-4AA9-9CFC-84AD3EA657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49081" y="3774213"/>
            <a:ext cx="1905000" cy="1977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Rectangle 4">
            <a:extLst>
              <a:ext uri="{FF2B5EF4-FFF2-40B4-BE49-F238E27FC236}">
                <a16:creationId xmlns:a16="http://schemas.microsoft.com/office/drawing/2014/main" id="{06929FEF-CB97-40C1-9F68-BA8AFC52669C}"/>
              </a:ext>
            </a:extLst>
          </p:cNvPr>
          <p:cNvSpPr txBox="1">
            <a:spLocks noChangeArrowheads="1"/>
          </p:cNvSpPr>
          <p:nvPr/>
        </p:nvSpPr>
        <p:spPr bwMode="auto">
          <a:xfrm>
            <a:off x="6177757" y="5655216"/>
            <a:ext cx="2651125" cy="62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algn="ctr" eaLnBrk="1" hangingPunct="1">
              <a:spcBef>
                <a:spcPts val="0"/>
              </a:spcBef>
              <a:buNone/>
            </a:pPr>
            <a:r>
              <a:rPr lang="tr-TR" altLang="tr-TR" sz="1600" b="1" kern="0" dirty="0">
                <a:latin typeface="Times New Roman" panose="02020603050405020304" pitchFamily="18" charset="0"/>
                <a:cs typeface="Times New Roman" panose="02020603050405020304" pitchFamily="18" charset="0"/>
              </a:rPr>
              <a:t>Dr. Öğretim Üyesi </a:t>
            </a:r>
          </a:p>
          <a:p>
            <a:pPr marL="0" algn="ctr" eaLnBrk="1" hangingPunct="1">
              <a:spcBef>
                <a:spcPts val="0"/>
              </a:spcBef>
              <a:buNone/>
            </a:pPr>
            <a:r>
              <a:rPr lang="tr-TR" altLang="tr-TR" sz="1600" b="1" kern="0" dirty="0">
                <a:latin typeface="Times New Roman" panose="02020603050405020304" pitchFamily="18" charset="0"/>
                <a:cs typeface="Times New Roman" panose="02020603050405020304" pitchFamily="18" charset="0"/>
              </a:rPr>
              <a:t>Pelin Pasin COWLEY</a:t>
            </a:r>
            <a:endParaRPr lang="tr-TR" altLang="en-US" sz="1600" b="1" i="1" dirty="0">
              <a:latin typeface="Times New Roman" panose="02020603050405020304" pitchFamily="18" charset="0"/>
              <a:cs typeface="Times New Roman" panose="02020603050405020304" pitchFamily="18" charset="0"/>
            </a:endParaRP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p:txBody>
      </p:sp>
      <p:pic>
        <p:nvPicPr>
          <p:cNvPr id="23"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7"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2427FC5-DB3F-4B77-A07A-A0FCABC73DC8}"/>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İktisat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1507" name="Picture 5">
            <a:extLst>
              <a:ext uri="{FF2B5EF4-FFF2-40B4-BE49-F238E27FC236}">
                <a16:creationId xmlns:a16="http://schemas.microsoft.com/office/drawing/2014/main" id="{1D48FF0F-8F43-4878-9D83-F2FCB23A3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a16="http://schemas.microsoft.com/office/drawing/2014/main" id="{8E7C27D3-EBFB-462E-872F-FF1743EDFE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228725"/>
            <a:ext cx="182880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509" name="Dikdörtgen 4">
            <a:extLst>
              <a:ext uri="{FF2B5EF4-FFF2-40B4-BE49-F238E27FC236}">
                <a16:creationId xmlns:a16="http://schemas.microsoft.com/office/drawing/2014/main" id="{7957EA3E-FBDF-4BCF-821B-CB266FF5F86C}"/>
              </a:ext>
            </a:extLst>
          </p:cNvPr>
          <p:cNvSpPr>
            <a:spLocks noChangeArrowheads="1"/>
          </p:cNvSpPr>
          <p:nvPr/>
        </p:nvSpPr>
        <p:spPr bwMode="auto">
          <a:xfrm>
            <a:off x="209551" y="3061966"/>
            <a:ext cx="2628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Özge Filiz YILDIRIM</a:t>
            </a:r>
          </a:p>
        </p:txBody>
      </p:sp>
      <p:sp>
        <p:nvSpPr>
          <p:cNvPr id="5" name="Veri Yer Tutucusu 4"/>
          <p:cNvSpPr>
            <a:spLocks noGrp="1"/>
          </p:cNvSpPr>
          <p:nvPr>
            <p:ph type="dt" sz="half" idx="10"/>
          </p:nvPr>
        </p:nvSpPr>
        <p:spPr>
          <a:xfrm>
            <a:off x="7357353" y="6507163"/>
            <a:ext cx="1752600" cy="304800"/>
          </a:xfrm>
        </p:spPr>
        <p:txBody>
          <a:bodyPr/>
          <a:lstStyle/>
          <a:p>
            <a:pPr>
              <a:defRPr/>
            </a:pPr>
            <a:endParaRPr lang="tr-TR" dirty="0"/>
          </a:p>
        </p:txBody>
      </p:sp>
      <p:pic>
        <p:nvPicPr>
          <p:cNvPr id="3" name="Resim 2">
            <a:extLst>
              <a:ext uri="{FF2B5EF4-FFF2-40B4-BE49-F238E27FC236}">
                <a16:creationId xmlns:a16="http://schemas.microsoft.com/office/drawing/2014/main" id="{427216E9-44FA-4FC5-B433-BC35C68DC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1" y="1228725"/>
            <a:ext cx="1866827" cy="1828800"/>
          </a:xfrm>
          <a:prstGeom prst="rect">
            <a:avLst/>
          </a:prstGeom>
          <a:ln>
            <a:noFill/>
          </a:ln>
          <a:effectLst>
            <a:softEdge rad="112500"/>
          </a:effectLst>
        </p:spPr>
      </p:pic>
      <p:sp>
        <p:nvSpPr>
          <p:cNvPr id="9" name="Dikdörtgen 2">
            <a:extLst>
              <a:ext uri="{FF2B5EF4-FFF2-40B4-BE49-F238E27FC236}">
                <a16:creationId xmlns:a16="http://schemas.microsoft.com/office/drawing/2014/main" id="{BA87763E-96AB-4820-8E82-5F374E195420}"/>
              </a:ext>
            </a:extLst>
          </p:cNvPr>
          <p:cNvSpPr>
            <a:spLocks noChangeArrowheads="1"/>
          </p:cNvSpPr>
          <p:nvPr/>
        </p:nvSpPr>
        <p:spPr bwMode="auto">
          <a:xfrm>
            <a:off x="3390976" y="3063608"/>
            <a:ext cx="2133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Osman AKAR</a:t>
            </a:r>
          </a:p>
        </p:txBody>
      </p:sp>
      <p:sp>
        <p:nvSpPr>
          <p:cNvPr id="10" name="Dikdörtgen 2">
            <a:extLst>
              <a:ext uri="{FF2B5EF4-FFF2-40B4-BE49-F238E27FC236}">
                <a16:creationId xmlns:a16="http://schemas.microsoft.com/office/drawing/2014/main" id="{42A967C3-5F3A-477C-AEFE-6E31B2C068BD}"/>
              </a:ext>
            </a:extLst>
          </p:cNvPr>
          <p:cNvSpPr>
            <a:spLocks noChangeArrowheads="1"/>
          </p:cNvSpPr>
          <p:nvPr/>
        </p:nvSpPr>
        <p:spPr bwMode="auto">
          <a:xfrm>
            <a:off x="342680" y="5451294"/>
            <a:ext cx="2133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Sercan KÖKSAL</a:t>
            </a:r>
          </a:p>
        </p:txBody>
      </p:sp>
      <p:sp>
        <p:nvSpPr>
          <p:cNvPr id="11" name="Dikdörtgen 2">
            <a:extLst>
              <a:ext uri="{FF2B5EF4-FFF2-40B4-BE49-F238E27FC236}">
                <a16:creationId xmlns:a16="http://schemas.microsoft.com/office/drawing/2014/main" id="{168BE68C-B9EB-42A2-A123-419CD9844C05}"/>
              </a:ext>
            </a:extLst>
          </p:cNvPr>
          <p:cNvSpPr>
            <a:spLocks noChangeArrowheads="1"/>
          </p:cNvSpPr>
          <p:nvPr/>
        </p:nvSpPr>
        <p:spPr bwMode="auto">
          <a:xfrm>
            <a:off x="6076952" y="3068534"/>
            <a:ext cx="2762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err="1">
                <a:latin typeface="Times New Roman" panose="02020603050405020304" pitchFamily="18" charset="0"/>
                <a:cs typeface="Times New Roman" panose="02020603050405020304" pitchFamily="18" charset="0"/>
              </a:rPr>
              <a:t>Fatımatüzzehra</a:t>
            </a:r>
            <a:r>
              <a:rPr lang="tr-TR" altLang="en-US" sz="1600" b="1" dirty="0">
                <a:latin typeface="Times New Roman" panose="02020603050405020304" pitchFamily="18" charset="0"/>
                <a:cs typeface="Times New Roman" panose="02020603050405020304" pitchFamily="18" charset="0"/>
              </a:rPr>
              <a:t> TÜRKOĞLU</a:t>
            </a:r>
          </a:p>
        </p:txBody>
      </p:sp>
      <p:pic>
        <p:nvPicPr>
          <p:cNvPr id="6" name="Resim 5">
            <a:extLst>
              <a:ext uri="{FF2B5EF4-FFF2-40B4-BE49-F238E27FC236}">
                <a16:creationId xmlns:a16="http://schemas.microsoft.com/office/drawing/2014/main" id="{B730D937-75B6-4E72-B11F-B736D2751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1152" y="1228727"/>
            <a:ext cx="1790848" cy="1782655"/>
          </a:xfrm>
          <a:prstGeom prst="rect">
            <a:avLst/>
          </a:prstGeom>
          <a:ln>
            <a:noFill/>
          </a:ln>
          <a:effectLst>
            <a:softEdge rad="112500"/>
          </a:effectLst>
        </p:spPr>
      </p:pic>
      <p:pic>
        <p:nvPicPr>
          <p:cNvPr id="8" name="Resim 7">
            <a:extLst>
              <a:ext uri="{FF2B5EF4-FFF2-40B4-BE49-F238E27FC236}">
                <a16:creationId xmlns:a16="http://schemas.microsoft.com/office/drawing/2014/main" id="{B5B7BD4D-2D79-4796-A193-D2D3413980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3" y="3733803"/>
            <a:ext cx="1676399" cy="1717013"/>
          </a:xfrm>
          <a:prstGeom prst="rect">
            <a:avLst/>
          </a:prstGeom>
          <a:ln>
            <a:noFill/>
          </a:ln>
          <a:effectLst>
            <a:softEdge rad="112500"/>
          </a:effectLst>
        </p:spPr>
      </p:pic>
      <p:pic>
        <p:nvPicPr>
          <p:cNvPr id="13"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4"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Başlık 1">
            <a:extLst>
              <a:ext uri="{FF2B5EF4-FFF2-40B4-BE49-F238E27FC236}">
                <a16:creationId xmlns:a16="http://schemas.microsoft.com/office/drawing/2014/main" id="{C8336A81-0CC8-4211-B5E9-BCD493BF8A87}"/>
              </a:ext>
            </a:extLst>
          </p:cNvPr>
          <p:cNvSpPr>
            <a:spLocks noGrp="1"/>
          </p:cNvSpPr>
          <p:nvPr>
            <p:ph type="ctrTitle"/>
          </p:nvPr>
        </p:nvSpPr>
        <p:spPr>
          <a:xfrm>
            <a:off x="685800" y="3352803"/>
            <a:ext cx="7772400" cy="1470025"/>
          </a:xfrm>
        </p:spPr>
        <p:txBody>
          <a:bodyPr/>
          <a:lstStyle/>
          <a:p>
            <a:r>
              <a:rPr lang="tr-TR" altLang="tr-TR" sz="6000" b="1">
                <a:solidFill>
                  <a:srgbClr val="C00000"/>
                </a:solidFill>
                <a:latin typeface="Times New Roman" panose="02020603050405020304" pitchFamily="18" charset="0"/>
                <a:cs typeface="Times New Roman" panose="02020603050405020304" pitchFamily="18" charset="0"/>
              </a:rPr>
              <a:t>İŞLETME BÖLÜMÜ</a:t>
            </a:r>
          </a:p>
        </p:txBody>
      </p:sp>
      <p:pic>
        <p:nvPicPr>
          <p:cNvPr id="22531" name="Picture 5" descr="C:\Users\hp\Desktop\yenilogo.png">
            <a:extLst>
              <a:ext uri="{FF2B5EF4-FFF2-40B4-BE49-F238E27FC236}">
                <a16:creationId xmlns:a16="http://schemas.microsoft.com/office/drawing/2014/main" id="{6530C422-EA60-450D-8D9B-61E06531F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6D3BFC68-C507-4726-9B4B-3A8D393791F2}"/>
              </a:ext>
            </a:extLst>
          </p:cNvPr>
          <p:cNvSpPr>
            <a:spLocks noGrp="1" noChangeArrowheads="1"/>
          </p:cNvSpPr>
          <p:nvPr>
            <p:ph type="body" sz="half" idx="2"/>
          </p:nvPr>
        </p:nvSpPr>
        <p:spPr>
          <a:xfrm>
            <a:off x="228600" y="76203"/>
            <a:ext cx="8686800" cy="4032249"/>
          </a:xfrm>
        </p:spPr>
        <p:txBody>
          <a:bodyPr/>
          <a:lstStyle/>
          <a:p>
            <a:pPr marL="0" indent="0" algn="ctr" eaLnBrk="1" hangingPunct="1">
              <a:buNone/>
            </a:pPr>
            <a:r>
              <a:rPr lang="tr-TR" altLang="tr-TR" sz="3200" b="1" dirty="0">
                <a:solidFill>
                  <a:srgbClr val="990000"/>
                </a:solidFill>
                <a:latin typeface="Times New Roman" panose="02020603050405020304" pitchFamily="18" charset="0"/>
                <a:cs typeface="Times New Roman" panose="02020603050405020304" pitchFamily="18" charset="0"/>
              </a:rPr>
              <a:t>Neden İşletme Bölümü?</a:t>
            </a:r>
          </a:p>
          <a:p>
            <a:pPr marL="0" indent="0" algn="ctr" eaLnBrk="1" hangingPunct="1">
              <a:buNone/>
            </a:pPr>
            <a:endParaRPr lang="tr-TR" altLang="tr-TR" sz="2000" dirty="0">
              <a:latin typeface="Times New Roman" panose="02020603050405020304" pitchFamily="18" charset="0"/>
              <a:cs typeface="Times New Roman" panose="02020603050405020304" pitchFamily="18" charset="0"/>
            </a:endParaRPr>
          </a:p>
          <a:p>
            <a:pPr marL="0" indent="0" algn="just">
              <a:buNone/>
            </a:pPr>
            <a:r>
              <a:rPr lang="tr-TR" altLang="en-US" sz="1600" dirty="0">
                <a:latin typeface="Times New Roman" panose="02020603050405020304" pitchFamily="18" charset="0"/>
                <a:cs typeface="Times New Roman" panose="02020603050405020304" pitchFamily="18" charset="0"/>
              </a:rPr>
              <a:t>            </a:t>
            </a:r>
            <a:r>
              <a:rPr lang="tr-TR" altLang="en-US" sz="2400" dirty="0">
                <a:latin typeface="Times New Roman" panose="02020603050405020304" pitchFamily="18" charset="0"/>
                <a:cs typeface="Times New Roman" panose="02020603050405020304" pitchFamily="18" charset="0"/>
              </a:rPr>
              <a:t>İşletme bölümü işletme kurma, işletmelerin çalışma biçimleri, işletme yönetimi ve organizasyonu, insan kaynakları yönetimi, üretim yönetimi, pazarlama, muhasebe ve  finansman alanlarında ulusal ve uluslararası ölçekte ihtiyaç duyulan insan kaynağını yetiştirme amacıyla faaliyet gösteren bir bölümdür. İşletme bölümü bugün gelinen noktada teknolojik gelişmeleri kullanarak ve günümüz dünyasında var olan büyük şirketler ile ekonomik sistemler üzerine öğretim ve eğitim verir ve çalışma yapar.</a:t>
            </a:r>
          </a:p>
          <a:p>
            <a:pPr marL="0" indent="0" algn="just">
              <a:buNone/>
            </a:pPr>
            <a:endParaRPr lang="tr-TR" altLang="en-US" sz="1600" dirty="0">
              <a:latin typeface="Times New Roman" panose="02020603050405020304" pitchFamily="18" charset="0"/>
              <a:cs typeface="Times New Roman" panose="02020603050405020304" pitchFamily="18" charset="0"/>
            </a:endParaRPr>
          </a:p>
          <a:p>
            <a:pPr marL="0" indent="0" algn="just">
              <a:buNone/>
            </a:pPr>
            <a:endParaRPr lang="tr-TR" altLang="en-US" sz="2000" dirty="0">
              <a:latin typeface="Calibri" panose="020F0502020204030204" pitchFamily="34" charset="0"/>
              <a:cs typeface="Calibri" panose="020F0502020204030204" pitchFamily="34" charset="0"/>
            </a:endParaRPr>
          </a:p>
        </p:txBody>
      </p:sp>
      <p:pic>
        <p:nvPicPr>
          <p:cNvPr id="16389" name="Picture 5">
            <a:extLst>
              <a:ext uri="{FF2B5EF4-FFF2-40B4-BE49-F238E27FC236}">
                <a16:creationId xmlns:a16="http://schemas.microsoft.com/office/drawing/2014/main" id="{032C2362-E3A4-4F5D-B450-9CEB6FB91038}"/>
              </a:ext>
            </a:extLst>
          </p:cNvPr>
          <p:cNvPicPr>
            <a:picLocks noChangeAspect="1" noChangeArrowheads="1"/>
          </p:cNvPicPr>
          <p:nvPr/>
        </p:nvPicPr>
        <p:blipFill>
          <a:blip r:embed="rId2"/>
          <a:stretch>
            <a:fillRect/>
          </a:stretch>
        </p:blipFill>
        <p:spPr bwMode="auto">
          <a:xfrm>
            <a:off x="5334003" y="4108451"/>
            <a:ext cx="3095625" cy="2139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0" name="Picture 5">
            <a:extLst>
              <a:ext uri="{FF2B5EF4-FFF2-40B4-BE49-F238E27FC236}">
                <a16:creationId xmlns:a16="http://schemas.microsoft.com/office/drawing/2014/main" id="{5239CB64-272E-4171-B69C-0BA3AA0AE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13379"/>
            <a:ext cx="1600200" cy="268423"/>
          </a:xfrm>
        </p:spPr>
        <p:txBody>
          <a:bodyPr/>
          <a:lstStyle/>
          <a:p>
            <a:pPr>
              <a:defRPr/>
            </a:pPr>
            <a:endParaRPr lang="tr-TR" dirty="0"/>
          </a:p>
        </p:txBody>
      </p:sp>
      <p:pic>
        <p:nvPicPr>
          <p:cNvPr id="6"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3804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9CB64-272E-4171-B69C-0BA3AA0AE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p:cNvSpPr/>
          <p:nvPr/>
        </p:nvSpPr>
        <p:spPr>
          <a:xfrm>
            <a:off x="990600" y="1676403"/>
            <a:ext cx="7467600" cy="2696123"/>
          </a:xfrm>
          <a:prstGeom prst="rect">
            <a:avLst/>
          </a:prstGeom>
        </p:spPr>
        <p:txBody>
          <a:bodyPr wrap="square">
            <a:spAutoFit/>
          </a:bodyPr>
          <a:lstStyle/>
          <a:p>
            <a:pPr lvl="0" algn="just">
              <a:lnSpc>
                <a:spcPct val="150000"/>
              </a:lnSpc>
              <a:spcBef>
                <a:spcPct val="20000"/>
              </a:spcBef>
              <a:buFont typeface="Wingdings" panose="05000000000000000000" pitchFamily="2" charset="2"/>
              <a:buChar char="ü"/>
              <a:defRPr/>
            </a:pPr>
            <a:r>
              <a:rPr lang="tr-TR" altLang="tr-TR" kern="0" dirty="0">
                <a:solidFill>
                  <a:srgbClr val="000000"/>
                </a:solidFill>
                <a:latin typeface="Times New Roman" panose="02020603050405020304" pitchFamily="18" charset="0"/>
                <a:cs typeface="Times New Roman" panose="02020603050405020304" pitchFamily="18" charset="0"/>
              </a:rPr>
              <a:t>Akademik kadronun zenginliği,</a:t>
            </a:r>
          </a:p>
          <a:p>
            <a:pPr lvl="0" algn="just">
              <a:lnSpc>
                <a:spcPct val="150000"/>
              </a:lnSpc>
              <a:spcBef>
                <a:spcPct val="20000"/>
              </a:spcBef>
              <a:buFont typeface="Wingdings" panose="05000000000000000000" pitchFamily="2" charset="2"/>
              <a:buChar char="ü"/>
              <a:defRPr/>
            </a:pPr>
            <a:r>
              <a:rPr lang="tr-TR" altLang="tr-TR" kern="0" dirty="0">
                <a:solidFill>
                  <a:srgbClr val="000000"/>
                </a:solidFill>
                <a:latin typeface="Times New Roman" panose="02020603050405020304" pitchFamily="18" charset="0"/>
                <a:cs typeface="Times New Roman" panose="02020603050405020304" pitchFamily="18" charset="0"/>
              </a:rPr>
              <a:t>Temel derslerin yanında öğrencinin ilgi alanına uygun zengin alt uzmanlık alanlarına ait modüler dersler,</a:t>
            </a:r>
          </a:p>
          <a:p>
            <a:pPr lvl="0" algn="just">
              <a:lnSpc>
                <a:spcPct val="150000"/>
              </a:lnSpc>
              <a:spcBef>
                <a:spcPct val="20000"/>
              </a:spcBef>
              <a:buFont typeface="Wingdings" panose="05000000000000000000" pitchFamily="2" charset="2"/>
              <a:buChar char="ü"/>
              <a:defRPr/>
            </a:pPr>
            <a:r>
              <a:rPr lang="tr-TR" altLang="tr-TR" kern="0" dirty="0">
                <a:solidFill>
                  <a:srgbClr val="000000"/>
                </a:solidFill>
                <a:latin typeface="Times New Roman" panose="02020603050405020304" pitchFamily="18" charset="0"/>
                <a:cs typeface="Times New Roman" panose="02020603050405020304" pitchFamily="18" charset="0"/>
              </a:rPr>
              <a:t>%30 İngilizce eğitim,</a:t>
            </a:r>
          </a:p>
          <a:p>
            <a:pPr algn="just">
              <a:lnSpc>
                <a:spcPct val="150000"/>
              </a:lnSpc>
              <a:buFont typeface="Wingdings" panose="05000000000000000000" pitchFamily="2" charset="2"/>
              <a:buChar char="ü"/>
              <a:defRPr/>
            </a:pPr>
            <a:r>
              <a:rPr lang="tr-TR" altLang="tr-TR" dirty="0">
                <a:solidFill>
                  <a:srgbClr val="000000"/>
                </a:solidFill>
                <a:latin typeface="Times New Roman" panose="02020603050405020304" pitchFamily="18" charset="0"/>
                <a:cs typeface="Times New Roman" panose="02020603050405020304" pitchFamily="18" charset="0"/>
              </a:rPr>
              <a:t>Bölüm eğitiminin gerçekleştirildiği fiziki  ortamın sanayi bölgesine yakınlığı nedeniyle;  uygulama sahası ile işbirliği geliştirebilme  imkanı sunması.</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990600" y="609603"/>
            <a:ext cx="7543800" cy="769441"/>
          </a:xfrm>
          <a:prstGeom prst="rect">
            <a:avLst/>
          </a:prstGeom>
        </p:spPr>
        <p:txBody>
          <a:bodyPr wrap="square">
            <a:spAutoFit/>
          </a:bodyPr>
          <a:lstStyle/>
          <a:p>
            <a:r>
              <a:rPr lang="tr-TR" altLang="tr-TR" sz="4400" b="1" dirty="0">
                <a:solidFill>
                  <a:srgbClr val="990000"/>
                </a:solidFill>
                <a:latin typeface="Times New Roman" panose="02020603050405020304" pitchFamily="18" charset="0"/>
                <a:cs typeface="Times New Roman" panose="02020603050405020304" pitchFamily="18" charset="0"/>
              </a:rPr>
              <a:t>Neden İKÇÜ İşletme Bölümü?</a:t>
            </a:r>
            <a:endParaRPr lang="tr-TR" sz="4400" dirty="0"/>
          </a:p>
        </p:txBody>
      </p:sp>
    </p:spTree>
    <p:extLst>
      <p:ext uri="{BB962C8B-B14F-4D97-AF65-F5344CB8AC3E}">
        <p14:creationId xmlns:p14="http://schemas.microsoft.com/office/powerpoint/2010/main" val="568456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2362200" y="457203"/>
            <a:ext cx="4572000" cy="646331"/>
          </a:xfrm>
          <a:prstGeom prst="rect">
            <a:avLst/>
          </a:prstGeom>
        </p:spPr>
        <p:txBody>
          <a:bodyPr>
            <a:spAutoFit/>
          </a:bodyPr>
          <a:lstStyle/>
          <a:p>
            <a:r>
              <a:rPr lang="tr-TR" altLang="tr-TR" b="1" dirty="0">
                <a:solidFill>
                  <a:srgbClr val="990000"/>
                </a:solidFill>
                <a:latin typeface="Times New Roman" panose="02020603050405020304" pitchFamily="18" charset="0"/>
                <a:cs typeface="Times New Roman" panose="02020603050405020304" pitchFamily="18" charset="0"/>
              </a:rPr>
              <a:t>Neden İKÇÜ İşletme Bölümü?</a:t>
            </a:r>
            <a:r>
              <a:rPr lang="tr-TR" altLang="en-US" dirty="0">
                <a:latin typeface="Times New Roman" panose="02020603050405020304" pitchFamily="18" charset="0"/>
                <a:cs typeface="Times New Roman" panose="02020603050405020304" pitchFamily="18" charset="0"/>
              </a:rPr>
              <a:t/>
            </a:r>
            <a:br>
              <a:rPr lang="tr-TR" altLang="en-US" dirty="0">
                <a:latin typeface="Times New Roman" panose="02020603050405020304" pitchFamily="18" charset="0"/>
                <a:cs typeface="Times New Roman" panose="02020603050405020304" pitchFamily="18" charset="0"/>
              </a:rPr>
            </a:br>
            <a:endParaRPr lang="tr-TR" dirty="0"/>
          </a:p>
        </p:txBody>
      </p:sp>
      <p:pic>
        <p:nvPicPr>
          <p:cNvPr id="7" name="Resim 9">
            <a:extLst>
              <a:ext uri="{FF2B5EF4-FFF2-40B4-BE49-F238E27FC236}">
                <a16:creationId xmlns:a16="http://schemas.microsoft.com/office/drawing/2014/main" id="{0E03AC26-6415-4037-15C6-D8600F5C3186}"/>
              </a:ext>
            </a:extLst>
          </p:cNvPr>
          <p:cNvPicPr>
            <a:picLocks noGrp="1" noChangeAspect="1"/>
          </p:cNvPicPr>
          <p:nvPr>
            <p:ph sz="half" idx="1"/>
          </p:nvPr>
        </p:nvPicPr>
        <p:blipFill>
          <a:blip r:embed="rId2"/>
          <a:stretch>
            <a:fillRect/>
          </a:stretch>
        </p:blipFill>
        <p:spPr>
          <a:xfrm>
            <a:off x="457200" y="1371602"/>
            <a:ext cx="4495800" cy="4703487"/>
          </a:xfrm>
          <a:prstGeom prst="rect">
            <a:avLst/>
          </a:prstGeom>
        </p:spPr>
      </p:pic>
      <p:sp>
        <p:nvSpPr>
          <p:cNvPr id="8" name="Content Placeholder 3">
            <a:extLst>
              <a:ext uri="{FF2B5EF4-FFF2-40B4-BE49-F238E27FC236}">
                <a16:creationId xmlns:a16="http://schemas.microsoft.com/office/drawing/2014/main" id="{F2C254D6-F78A-EF70-7EBD-72D0FF93AEAA}"/>
              </a:ext>
            </a:extLst>
          </p:cNvPr>
          <p:cNvSpPr>
            <a:spLocks noGrp="1"/>
          </p:cNvSpPr>
          <p:nvPr>
            <p:ph sz="half" idx="2"/>
          </p:nvPr>
        </p:nvSpPr>
        <p:spPr>
          <a:xfrm>
            <a:off x="5105400" y="1218048"/>
            <a:ext cx="3657600" cy="4553395"/>
          </a:xfrm>
        </p:spPr>
        <p:txBody>
          <a:bodyPr/>
          <a:lstStyle/>
          <a:p>
            <a:pPr marL="0" indent="0">
              <a:buNone/>
            </a:pPr>
            <a:r>
              <a:rPr lang="tr-TR" sz="2000" dirty="0">
                <a:latin typeface="Times New Roman" panose="02020603050405020304" pitchFamily="18" charset="0"/>
                <a:cs typeface="Times New Roman" panose="02020603050405020304" pitchFamily="18" charset="0"/>
              </a:rPr>
              <a:t>Akreditasyon çalışmaları kapsamında en önemli hedeflerden bir tanesi, verilen derslerin bölüm mezunlarının ileride sahip olacakları iş olanakları ile paralelliğinin sağlanmasıdır. Diğer bir deyişle, ders ve bütünsel anlamda program çıktılarının, mezunların iş olanakları ile tutarlı olması akreditasyon süreci kapsamında amaçlanmaktadır.</a:t>
            </a:r>
            <a:endParaRPr lang="en-US" sz="2000" dirty="0">
              <a:latin typeface="Times New Roman" panose="02020603050405020304" pitchFamily="18" charset="0"/>
              <a:cs typeface="Times New Roman" panose="02020603050405020304" pitchFamily="18" charset="0"/>
            </a:endParaRPr>
          </a:p>
        </p:txBody>
      </p:sp>
      <p:pic>
        <p:nvPicPr>
          <p:cNvPr id="9" name="Picture 5">
            <a:extLst>
              <a:ext uri="{FF2B5EF4-FFF2-40B4-BE49-F238E27FC236}">
                <a16:creationId xmlns:a16="http://schemas.microsoft.com/office/drawing/2014/main" id="{4B0B3EC5-17E4-4B63-8636-33D0B8E3E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188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109C582-76F3-4A07-8898-CEDE6EF156B9}"/>
              </a:ext>
            </a:extLst>
          </p:cNvPr>
          <p:cNvSpPr>
            <a:spLocks noGrp="1"/>
          </p:cNvSpPr>
          <p:nvPr>
            <p:ph type="title"/>
          </p:nvPr>
        </p:nvSpPr>
        <p:spPr>
          <a:xfrm>
            <a:off x="456063" y="533400"/>
            <a:ext cx="8229600" cy="1143000"/>
          </a:xfrm>
        </p:spPr>
        <p:txBody>
          <a:bodyPr/>
          <a:lstStyle/>
          <a:p>
            <a:r>
              <a:rPr lang="tr-TR" altLang="tr-TR" b="1" dirty="0">
                <a:solidFill>
                  <a:srgbClr val="990000"/>
                </a:solidFill>
                <a:latin typeface="Times New Roman" panose="02020603050405020304" pitchFamily="18" charset="0"/>
                <a:cs typeface="Times New Roman" panose="02020603050405020304" pitchFamily="18" charset="0"/>
              </a:rPr>
              <a:t>Neden </a:t>
            </a:r>
            <a:r>
              <a:rPr lang="tr-TR" altLang="tr-TR" b="1" dirty="0" err="1">
                <a:solidFill>
                  <a:srgbClr val="990000"/>
                </a:solidFill>
                <a:latin typeface="Times New Roman" panose="02020603050405020304" pitchFamily="18" charset="0"/>
                <a:cs typeface="Times New Roman" panose="02020603050405020304" pitchFamily="18" charset="0"/>
              </a:rPr>
              <a:t>İKÇÜ</a:t>
            </a:r>
            <a:r>
              <a:rPr lang="tr-TR" altLang="tr-TR" b="1" dirty="0">
                <a:solidFill>
                  <a:srgbClr val="990000"/>
                </a:solidFill>
                <a:latin typeface="Times New Roman" panose="02020603050405020304" pitchFamily="18" charset="0"/>
                <a:cs typeface="Times New Roman" panose="02020603050405020304" pitchFamily="18" charset="0"/>
              </a:rPr>
              <a:t> İşletme Bölümü?</a:t>
            </a:r>
            <a:r>
              <a:rPr lang="tr-TR" altLang="en-US" dirty="0">
                <a:latin typeface="Times New Roman" panose="02020603050405020304" pitchFamily="18" charset="0"/>
                <a:cs typeface="Times New Roman" panose="02020603050405020304" pitchFamily="18" charset="0"/>
              </a:rPr>
              <a:t/>
            </a:r>
            <a:br>
              <a:rPr lang="tr-TR" altLang="en-US" dirty="0">
                <a:latin typeface="Times New Roman" panose="02020603050405020304" pitchFamily="18" charset="0"/>
                <a:cs typeface="Times New Roman" panose="02020603050405020304" pitchFamily="18" charset="0"/>
              </a:rPr>
            </a:br>
            <a:r>
              <a:rPr lang="tr-TR" altLang="en-US" sz="3600" i="1" u="sng" dirty="0">
                <a:solidFill>
                  <a:srgbClr val="99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İşbaşı Eğitim</a:t>
            </a:r>
            <a:endParaRPr lang="en-US" i="1" u="sng" dirty="0">
              <a:solidFill>
                <a:srgbClr val="990000"/>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a16="http://schemas.microsoft.com/office/drawing/2014/main" id="{231B9152-D62D-911F-6EE9-F03884761D4C}"/>
              </a:ext>
            </a:extLst>
          </p:cNvPr>
          <p:cNvSpPr>
            <a:spLocks noGrp="1"/>
          </p:cNvSpPr>
          <p:nvPr>
            <p:ph sz="half" idx="1"/>
          </p:nvPr>
        </p:nvSpPr>
        <p:spPr>
          <a:xfrm>
            <a:off x="456066" y="2087469"/>
            <a:ext cx="8459337" cy="3627533"/>
          </a:xfrm>
        </p:spPr>
        <p:txBody>
          <a:bodyPr/>
          <a:lstStyle/>
          <a:p>
            <a:pPr marL="0" indent="0" algn="just">
              <a:buNone/>
            </a:pPr>
            <a:r>
              <a:rPr lang="tr-TR" sz="2400" dirty="0"/>
              <a:t>	Bölüm öğrencilerine, son sınıfta hem güz hem bahar döneminde alabilecekleri 20 </a:t>
            </a:r>
            <a:r>
              <a:rPr lang="tr-TR" sz="2400" dirty="0" err="1"/>
              <a:t>AKTS’lik</a:t>
            </a:r>
            <a:r>
              <a:rPr lang="tr-TR" sz="2400" dirty="0"/>
              <a:t> </a:t>
            </a:r>
            <a:r>
              <a:rPr lang="tr-TR" sz="2400" b="1" dirty="0"/>
              <a:t>seçmeli </a:t>
            </a:r>
            <a:r>
              <a:rPr lang="tr-TR" sz="2400" dirty="0"/>
              <a:t>ders olarak </a:t>
            </a:r>
            <a:r>
              <a:rPr lang="tr-TR" sz="2400" b="1" i="1" dirty="0"/>
              <a:t>işbaşı eğitim</a:t>
            </a:r>
            <a:r>
              <a:rPr lang="tr-TR" sz="2400" b="1" dirty="0"/>
              <a:t> </a:t>
            </a:r>
            <a:r>
              <a:rPr lang="tr-TR" sz="2400" dirty="0"/>
              <a:t>imkanı sunulmaktadır. Bu eğitim kapsamında öğrenciler haftada 4 gün kurumsal firmalarda kadrolu çalışma görevlerine benzer görevlerde çalışabilmektedirler. Böylece hem tecrübe kazanmakta, hem de mezuniyet sonrası firma ile karşılıklı anlaşmaları durumunda aynı firmada çalışma şansına sahip olabilmektedirler.</a:t>
            </a:r>
            <a:endParaRPr lang="en-US" sz="2400" dirty="0"/>
          </a:p>
        </p:txBody>
      </p:sp>
      <p:pic>
        <p:nvPicPr>
          <p:cNvPr id="8" name="Picture 5">
            <a:extLst>
              <a:ext uri="{FF2B5EF4-FFF2-40B4-BE49-F238E27FC236}">
                <a16:creationId xmlns:a16="http://schemas.microsoft.com/office/drawing/2014/main" id="{4B0B3EC5-17E4-4B63-8636-33D0B8E3E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898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39216C53-070F-49E6-A1F8-E1C08B51A31C}"/>
              </a:ext>
            </a:extLst>
          </p:cNvPr>
          <p:cNvSpPr>
            <a:spLocks noGrp="1" noChangeArrowheads="1"/>
          </p:cNvSpPr>
          <p:nvPr>
            <p:ph type="body" sz="half" idx="1"/>
          </p:nvPr>
        </p:nvSpPr>
        <p:spPr>
          <a:xfrm>
            <a:off x="1066800" y="228600"/>
            <a:ext cx="7010400" cy="914400"/>
          </a:xfrm>
        </p:spPr>
        <p:txBody>
          <a:bodyPr/>
          <a:lstStyle/>
          <a:p>
            <a:pPr algn="just" eaLnBrk="1" hangingPunct="1">
              <a:lnSpc>
                <a:spcPct val="150000"/>
              </a:lnSpc>
              <a:buFontTx/>
              <a:buNone/>
            </a:pPr>
            <a:r>
              <a:rPr lang="tr-TR" altLang="tr-TR" sz="2400" b="1">
                <a:solidFill>
                  <a:srgbClr val="990000"/>
                </a:solidFill>
                <a:latin typeface="Times New Roman" panose="02020603050405020304" pitchFamily="18" charset="0"/>
                <a:cs typeface="Times New Roman" panose="02020603050405020304" pitchFamily="18" charset="0"/>
              </a:rPr>
              <a:t>	Neden İzmir Katip Çelebi Üniversitesi?</a:t>
            </a:r>
          </a:p>
          <a:p>
            <a:pPr algn="just" eaLnBrk="1" hangingPunct="1">
              <a:lnSpc>
                <a:spcPct val="150000"/>
              </a:lnSpc>
              <a:buFontTx/>
              <a:buNone/>
            </a:pPr>
            <a:endParaRPr lang="tr-TR" altLang="tr-TR" sz="2400" b="1">
              <a:solidFill>
                <a:srgbClr val="990000"/>
              </a:solidFill>
              <a:latin typeface="Calibri" panose="020F0502020204030204" pitchFamily="34" charset="0"/>
              <a:cs typeface="Calibri" panose="020F0502020204030204" pitchFamily="34" charset="0"/>
            </a:endParaRPr>
          </a:p>
          <a:p>
            <a:pPr algn="just" eaLnBrk="1" hangingPunct="1">
              <a:buFontTx/>
              <a:buNone/>
            </a:pPr>
            <a:endParaRPr lang="tr-TR" altLang="tr-TR" sz="2400" b="1">
              <a:solidFill>
                <a:srgbClr val="990000"/>
              </a:solidFill>
              <a:latin typeface="Calibri" panose="020F0502020204030204" pitchFamily="34" charset="0"/>
              <a:cs typeface="Calibri" panose="020F0502020204030204" pitchFamily="34" charset="0"/>
            </a:endParaRPr>
          </a:p>
        </p:txBody>
      </p:sp>
      <p:pic>
        <p:nvPicPr>
          <p:cNvPr id="6147" name="Picture 5">
            <a:extLst>
              <a:ext uri="{FF2B5EF4-FFF2-40B4-BE49-F238E27FC236}">
                <a16:creationId xmlns:a16="http://schemas.microsoft.com/office/drawing/2014/main" id="{96C45B25-878F-48F8-BE41-8DEFE66B5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 y="644782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id="{6E89B208-0D87-41D8-AF31-CED75D335364}"/>
              </a:ext>
            </a:extLst>
          </p:cNvPr>
          <p:cNvPicPr>
            <a:picLocks noChangeAspect="1" noChangeArrowheads="1"/>
          </p:cNvPicPr>
          <p:nvPr/>
        </p:nvPicPr>
        <p:blipFill>
          <a:blip r:embed="rId3"/>
          <a:stretch>
            <a:fillRect/>
          </a:stretch>
        </p:blipFill>
        <p:spPr bwMode="auto">
          <a:xfrm>
            <a:off x="4343400" y="1981200"/>
            <a:ext cx="4724400" cy="314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149" name="Dikdörtgen 1">
            <a:extLst>
              <a:ext uri="{FF2B5EF4-FFF2-40B4-BE49-F238E27FC236}">
                <a16:creationId xmlns:a16="http://schemas.microsoft.com/office/drawing/2014/main" id="{999C4EAE-5851-4D5D-A639-796C3F4BC04E}"/>
              </a:ext>
            </a:extLst>
          </p:cNvPr>
          <p:cNvSpPr>
            <a:spLocks noChangeArrowheads="1"/>
          </p:cNvSpPr>
          <p:nvPr/>
        </p:nvSpPr>
        <p:spPr bwMode="auto">
          <a:xfrm>
            <a:off x="533400" y="3810001"/>
            <a:ext cx="3124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 typeface="Wingdings" panose="05000000000000000000" pitchFamily="2" charset="2"/>
              <a:buChar char="Ø"/>
            </a:pPr>
            <a:r>
              <a:rPr lang="tr-TR" altLang="tr-TR" sz="1800">
                <a:latin typeface="Times New Roman" panose="02020603050405020304" pitchFamily="18" charset="0"/>
                <a:cs typeface="Times New Roman" panose="02020603050405020304" pitchFamily="18" charset="0"/>
              </a:rPr>
              <a:t>Akademik kadroları genç ve  alanlarında yetkindir.</a:t>
            </a:r>
          </a:p>
          <a:p>
            <a:pPr eaLnBrk="1" hangingPunct="1">
              <a:lnSpc>
                <a:spcPct val="150000"/>
              </a:lnSpc>
              <a:spcBef>
                <a:spcPct val="0"/>
              </a:spcBef>
              <a:buFont typeface="Wingdings" panose="05000000000000000000" pitchFamily="2" charset="2"/>
              <a:buChar char="Ø"/>
            </a:pPr>
            <a:r>
              <a:rPr lang="tr-TR" altLang="tr-TR" sz="1800">
                <a:latin typeface="Times New Roman" panose="02020603050405020304" pitchFamily="18" charset="0"/>
                <a:cs typeface="Times New Roman" panose="02020603050405020304" pitchFamily="18" charset="0"/>
              </a:rPr>
              <a:t>Eğitim ve öğretime yaklaşımı öğrenci odaklıdır. </a:t>
            </a:r>
          </a:p>
        </p:txBody>
      </p:sp>
      <p:sp>
        <p:nvSpPr>
          <p:cNvPr id="6150" name="Dikdörtgen 2">
            <a:extLst>
              <a:ext uri="{FF2B5EF4-FFF2-40B4-BE49-F238E27FC236}">
                <a16:creationId xmlns:a16="http://schemas.microsoft.com/office/drawing/2014/main" id="{CD9DADF4-513C-42BD-848F-8D8E35B8F6F8}"/>
              </a:ext>
            </a:extLst>
          </p:cNvPr>
          <p:cNvSpPr>
            <a:spLocks noChangeArrowheads="1"/>
          </p:cNvSpPr>
          <p:nvPr/>
        </p:nvSpPr>
        <p:spPr bwMode="auto">
          <a:xfrm>
            <a:off x="476251" y="1447803"/>
            <a:ext cx="3867151"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 typeface="Wingdings" panose="05000000000000000000" pitchFamily="2" charset="2"/>
              <a:buChar char="Ø"/>
            </a:pPr>
            <a:r>
              <a:rPr lang="tr-TR" altLang="tr-TR" sz="1800">
                <a:latin typeface="Times New Roman" panose="02020603050405020304" pitchFamily="18" charset="0"/>
                <a:cs typeface="Times New Roman" panose="02020603050405020304" pitchFamily="18" charset="0"/>
              </a:rPr>
              <a:t>İzmir’in 4. devlet üniversitesidir.</a:t>
            </a:r>
          </a:p>
          <a:p>
            <a:pPr eaLnBrk="1" hangingPunct="1">
              <a:lnSpc>
                <a:spcPct val="150000"/>
              </a:lnSpc>
              <a:spcBef>
                <a:spcPct val="0"/>
              </a:spcBef>
              <a:buFont typeface="Wingdings" panose="05000000000000000000" pitchFamily="2" charset="2"/>
              <a:buChar char="Ø"/>
            </a:pPr>
            <a:endParaRPr lang="tr-TR" altLang="tr-TR" sz="1800">
              <a:latin typeface="Times New Roman" panose="02020603050405020304" pitchFamily="18" charset="0"/>
              <a:cs typeface="Times New Roman" panose="02020603050405020304" pitchFamily="18" charset="0"/>
            </a:endParaRPr>
          </a:p>
          <a:p>
            <a:pPr eaLnBrk="1" hangingPunct="1">
              <a:lnSpc>
                <a:spcPct val="150000"/>
              </a:lnSpc>
              <a:spcBef>
                <a:spcPct val="0"/>
              </a:spcBef>
              <a:buFont typeface="Wingdings" panose="05000000000000000000" pitchFamily="2" charset="2"/>
              <a:buChar char="Ø"/>
            </a:pPr>
            <a:r>
              <a:rPr lang="tr-TR" altLang="tr-TR" sz="1800">
                <a:latin typeface="Times New Roman" panose="02020603050405020304" pitchFamily="18" charset="0"/>
                <a:cs typeface="Times New Roman" panose="02020603050405020304" pitchFamily="18" charset="0"/>
              </a:rPr>
              <a:t>Yeni nesil bir devlet  üniversitesi olup dinamik ve yenilikçi bir yapıya sahiptir.</a:t>
            </a:r>
          </a:p>
        </p:txBody>
      </p:sp>
      <p:sp>
        <p:nvSpPr>
          <p:cNvPr id="5" name="Veri Yer Tutucusu 4"/>
          <p:cNvSpPr>
            <a:spLocks noGrp="1"/>
          </p:cNvSpPr>
          <p:nvPr>
            <p:ph type="dt" sz="half" idx="10"/>
          </p:nvPr>
        </p:nvSpPr>
        <p:spPr>
          <a:xfrm>
            <a:off x="7360596" y="6458933"/>
            <a:ext cx="1752600" cy="407987"/>
          </a:xfrm>
        </p:spPr>
        <p:txBody>
          <a:bodyPr/>
          <a:lstStyle/>
          <a:p>
            <a:pPr>
              <a:defRPr/>
            </a:pPr>
            <a:endParaRPr lang="tr-TR" dirty="0"/>
          </a:p>
        </p:txBody>
      </p:sp>
      <p:pic>
        <p:nvPicPr>
          <p:cNvPr id="8"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2E7633A0-2431-4537-9B8F-57598C66AE63}"/>
              </a:ext>
            </a:extLst>
          </p:cNvPr>
          <p:cNvSpPr>
            <a:spLocks noGrp="1" noChangeArrowheads="1"/>
          </p:cNvSpPr>
          <p:nvPr>
            <p:ph type="body" sz="half" idx="2"/>
          </p:nvPr>
        </p:nvSpPr>
        <p:spPr>
          <a:xfrm>
            <a:off x="228600" y="76200"/>
            <a:ext cx="8686800" cy="39624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İşletme Bölümü Eğitim Kapsamı</a:t>
            </a:r>
          </a:p>
          <a:p>
            <a:pPr marL="0" indent="0" algn="ctr" eaLnBrk="1" hangingPunct="1">
              <a:buNone/>
            </a:pPr>
            <a:endParaRPr lang="tr-TR" altLang="tr-TR" dirty="0">
              <a:latin typeface="Calibri" panose="020F0502020204030204" pitchFamily="34" charset="0"/>
              <a:cs typeface="Calibri" panose="020F0502020204030204" pitchFamily="34" charset="0"/>
            </a:endParaRPr>
          </a:p>
          <a:p>
            <a:pPr marL="0" indent="0">
              <a:buClr>
                <a:schemeClr val="tx1"/>
              </a:buClr>
              <a:buNone/>
            </a:pPr>
            <a:r>
              <a:rPr lang="tr-TR" altLang="tr-TR" sz="1600" dirty="0">
                <a:latin typeface="Times New Roman" panose="02020603050405020304" pitchFamily="18" charset="0"/>
                <a:cs typeface="Times New Roman" panose="02020603050405020304" pitchFamily="18" charset="0"/>
              </a:rPr>
              <a:t>           Bölümde Yönetim ve Organizasyon, Üretim Yönetimi ve Pazarlama, Muhasebe ve Finansman, Sayısal Yöntemler ve Ticaret Hukuku olmak üzere beş Anabilim Dalı bulunmaktadır.</a:t>
            </a:r>
          </a:p>
          <a:p>
            <a:pPr marL="0" indent="0">
              <a:buClr>
                <a:schemeClr val="tx1"/>
              </a:buClr>
            </a:pPr>
            <a:endParaRPr lang="tr-TR" altLang="tr-TR" sz="1600" dirty="0">
              <a:latin typeface="Times New Roman" panose="02020603050405020304" pitchFamily="18" charset="0"/>
              <a:cs typeface="Times New Roman" panose="02020603050405020304" pitchFamily="18" charset="0"/>
            </a:endParaRPr>
          </a:p>
          <a:p>
            <a:pPr marL="0" indent="0">
              <a:buClr>
                <a:schemeClr val="tx1"/>
              </a:buClr>
              <a:buNone/>
            </a:pPr>
            <a:r>
              <a:rPr lang="tr-TR" altLang="tr-TR" sz="1600" dirty="0">
                <a:latin typeface="Times New Roman" panose="02020603050405020304" pitchFamily="18" charset="0"/>
                <a:cs typeface="Times New Roman" panose="02020603050405020304" pitchFamily="18" charset="0"/>
              </a:rPr>
              <a:t>           İşletme Bölümü’nün temel dersleri olan yönetim ve organizasyon, üretim, pazarlama, muhasebe ve finansman, insan kaynakları, halkla ilişkiler ve Ar-Ge yönetiminin yanı sıra diğer disiplinlerle ortak bir şekilde Türk Dili, ekonomi, matematik, istatistik, hukuk, uluslararası ilişkiler ve tarih gibi dersler de öğrencilere </a:t>
            </a:r>
            <a:r>
              <a:rPr lang="tr-TR" altLang="tr-TR" sz="1600" b="1" u="sng" dirty="0">
                <a:solidFill>
                  <a:srgbClr val="FF0000"/>
                </a:solidFill>
                <a:latin typeface="Times New Roman" panose="02020603050405020304" pitchFamily="18" charset="0"/>
                <a:cs typeface="Times New Roman" panose="02020603050405020304" pitchFamily="18" charset="0"/>
              </a:rPr>
              <a:t>%30 İngilizce </a:t>
            </a:r>
            <a:r>
              <a:rPr lang="tr-TR" altLang="tr-TR" sz="1600" dirty="0">
                <a:latin typeface="Times New Roman" panose="02020603050405020304" pitchFamily="18" charset="0"/>
                <a:cs typeface="Times New Roman" panose="02020603050405020304" pitchFamily="18" charset="0"/>
              </a:rPr>
              <a:t>ağırlıklı olarak sunulmaktadır.</a:t>
            </a:r>
          </a:p>
          <a:p>
            <a:pPr marL="0" indent="0">
              <a:buClr>
                <a:schemeClr val="tx1"/>
              </a:buClr>
              <a:buNone/>
            </a:pPr>
            <a:endParaRPr lang="tr-TR" altLang="tr-TR" sz="1600" dirty="0">
              <a:latin typeface="Calibri" panose="020F0502020204030204" pitchFamily="34" charset="0"/>
              <a:cs typeface="Calibri" panose="020F0502020204030204" pitchFamily="34" charset="0"/>
            </a:endParaRPr>
          </a:p>
          <a:p>
            <a:pPr marL="0" indent="0">
              <a:buClr>
                <a:schemeClr val="tx1"/>
              </a:buClr>
              <a:buNone/>
            </a:pPr>
            <a:r>
              <a:rPr lang="tr-TR" altLang="tr-TR" sz="1600" b="1" dirty="0">
                <a:solidFill>
                  <a:srgbClr val="990000"/>
                </a:solidFill>
                <a:latin typeface="Times New Roman" panose="02020603050405020304" pitchFamily="18" charset="0"/>
                <a:cs typeface="Times New Roman" panose="02020603050405020304" pitchFamily="18" charset="0"/>
              </a:rPr>
              <a:t>       Anabilim Dallarımız</a:t>
            </a:r>
          </a:p>
          <a:p>
            <a:pPr marL="0" indent="0">
              <a:buClr>
                <a:schemeClr val="tx1"/>
              </a:buClr>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Yönetim ve Organizasyon</a:t>
            </a: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Üretim Yönetimi ve Pazarlama</a:t>
            </a: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Muhasebe ve Finansman</a:t>
            </a: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Sayısal Yöntemler</a:t>
            </a:r>
          </a:p>
          <a:p>
            <a:pPr marL="0" indent="0">
              <a:buFont typeface="Wingdings" panose="05000000000000000000" pitchFamily="2" charset="2"/>
              <a:buChar char="ü"/>
            </a:pPr>
            <a:r>
              <a:rPr lang="tr-TR" altLang="en-US" sz="1600" dirty="0">
                <a:latin typeface="Times New Roman" panose="02020603050405020304" pitchFamily="18" charset="0"/>
                <a:cs typeface="Times New Roman" panose="02020603050405020304" pitchFamily="18" charset="0"/>
              </a:rPr>
              <a:t>Ticaret Hukuku</a:t>
            </a:r>
          </a:p>
          <a:p>
            <a:pPr marL="0" indent="0">
              <a:buClr>
                <a:schemeClr val="tx1"/>
              </a:buClr>
              <a:buNone/>
            </a:pPr>
            <a:endParaRPr lang="tr-TR" altLang="tr-TR" sz="1600" dirty="0">
              <a:latin typeface="Calibri" panose="020F0502020204030204" pitchFamily="34" charset="0"/>
              <a:cs typeface="Calibri" panose="020F0502020204030204" pitchFamily="34" charset="0"/>
            </a:endParaRPr>
          </a:p>
        </p:txBody>
      </p:sp>
      <p:pic>
        <p:nvPicPr>
          <p:cNvPr id="25603" name="Picture 5">
            <a:extLst>
              <a:ext uri="{FF2B5EF4-FFF2-40B4-BE49-F238E27FC236}">
                <a16:creationId xmlns:a16="http://schemas.microsoft.com/office/drawing/2014/main" id="{4B0B3EC5-17E4-4B63-8636-33D0B8E3E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a16="http://schemas.microsoft.com/office/drawing/2014/main" id="{E8FF2B7F-EE52-46BC-8010-A6148961D216}"/>
              </a:ext>
            </a:extLst>
          </p:cNvPr>
          <p:cNvSpPr txBox="1"/>
          <p:nvPr/>
        </p:nvSpPr>
        <p:spPr>
          <a:xfrm>
            <a:off x="4038600" y="3200401"/>
            <a:ext cx="4648200" cy="1889748"/>
          </a:xfrm>
          <a:prstGeom prst="rect">
            <a:avLst/>
          </a:prstGeom>
          <a:noFill/>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tr-TR" altLang="tr-TR" sz="1600" b="1">
                <a:solidFill>
                  <a:srgbClr val="990000"/>
                </a:solidFill>
                <a:latin typeface="Times New Roman" panose="02020603050405020304" pitchFamily="18" charset="0"/>
                <a:cs typeface="Times New Roman" panose="02020603050405020304" pitchFamily="18" charset="0"/>
              </a:rPr>
              <a:t>      Lisansüstü Programlarımız</a:t>
            </a:r>
          </a:p>
          <a:p>
            <a:pPr eaLnBrk="1" hangingPunct="1">
              <a:lnSpc>
                <a:spcPct val="90000"/>
              </a:lnSpc>
              <a:buFont typeface="Wingdings" panose="05000000000000000000" pitchFamily="2" charset="2"/>
              <a:buChar char="Ø"/>
            </a:pPr>
            <a:endParaRPr lang="tr-TR" altLang="tr-TR" sz="1600" dirty="0">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Tezsiz Yüksek Lisans </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Doktora</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İç Denetim ve Bağımsız Denetim Tezsiz Yüksek Lisans</a:t>
            </a:r>
          </a:p>
          <a:p>
            <a:pPr eaLnBrk="1" hangingPunct="1"/>
            <a:endParaRPr lang="tr-TR" altLang="en-US" sz="16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a:xfrm>
            <a:off x="7435175" y="6531416"/>
            <a:ext cx="1752600" cy="328544"/>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8"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540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0B3EC5-17E4-4B63-8636-33D0B8E3E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E7633A0-2431-4537-9B8F-57598C66AE63}"/>
              </a:ext>
            </a:extLst>
          </p:cNvPr>
          <p:cNvSpPr txBox="1">
            <a:spLocks noChangeArrowheads="1"/>
          </p:cNvSpPr>
          <p:nvPr/>
        </p:nvSpPr>
        <p:spPr bwMode="auto">
          <a:xfrm>
            <a:off x="228600" y="269682"/>
            <a:ext cx="8686800" cy="277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eaLnBrk="1" hangingPunct="1">
              <a:buNone/>
            </a:pPr>
            <a:endParaRPr lang="tr-TR" altLang="tr-TR" b="1" kern="0"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r>
              <a:rPr lang="tr-TR" altLang="tr-TR" b="1" kern="0" dirty="0">
                <a:solidFill>
                  <a:srgbClr val="990000"/>
                </a:solidFill>
                <a:latin typeface="Times New Roman" panose="02020603050405020304" pitchFamily="18" charset="0"/>
                <a:cs typeface="Times New Roman" panose="02020603050405020304" pitchFamily="18" charset="0"/>
              </a:rPr>
              <a:t>İşletme Bölümü Eğitim Kapsamı</a:t>
            </a:r>
          </a:p>
          <a:p>
            <a:pPr marL="0" indent="0">
              <a:buClr>
                <a:schemeClr val="tx1"/>
              </a:buClr>
              <a:buNone/>
            </a:pPr>
            <a:endParaRPr lang="tr-TR" altLang="tr-TR" sz="1600" kern="0"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2400" kern="0" dirty="0">
                <a:latin typeface="Times New Roman" panose="02020603050405020304" pitchFamily="18" charset="0"/>
                <a:cs typeface="Times New Roman" panose="02020603050405020304" pitchFamily="18" charset="0"/>
              </a:rPr>
              <a:t>           İşletme Bölümü’nün temel dersleri, bölüm öğrencilerine </a:t>
            </a:r>
            <a:r>
              <a:rPr lang="tr-TR" altLang="tr-TR" sz="2400" b="1" u="sng" kern="0" dirty="0">
                <a:solidFill>
                  <a:srgbClr val="FF0000"/>
                </a:solidFill>
                <a:latin typeface="Times New Roman" panose="02020603050405020304" pitchFamily="18" charset="0"/>
                <a:cs typeface="Times New Roman" panose="02020603050405020304" pitchFamily="18" charset="0"/>
              </a:rPr>
              <a:t>%30 İngilizce </a:t>
            </a:r>
            <a:r>
              <a:rPr lang="tr-TR" altLang="tr-TR" sz="2400" kern="0" dirty="0">
                <a:latin typeface="Times New Roman" panose="02020603050405020304" pitchFamily="18" charset="0"/>
                <a:cs typeface="Times New Roman" panose="02020603050405020304" pitchFamily="18" charset="0"/>
              </a:rPr>
              <a:t>ağırlıklı olarak sunulmaktadır.</a:t>
            </a:r>
          </a:p>
          <a:p>
            <a:pPr marL="0" indent="0">
              <a:buClr>
                <a:schemeClr val="tx1"/>
              </a:buClr>
              <a:buNone/>
            </a:pPr>
            <a:endParaRPr lang="tr-TR" altLang="tr-TR" sz="1600" kern="0" dirty="0">
              <a:latin typeface="Calibri" panose="020F0502020204030204" pitchFamily="34" charset="0"/>
              <a:cs typeface="Calibri" panose="020F0502020204030204" pitchFamily="34" charset="0"/>
            </a:endParaRPr>
          </a:p>
          <a:p>
            <a:pPr marL="0" indent="0">
              <a:buClr>
                <a:schemeClr val="tx1"/>
              </a:buClr>
              <a:buNone/>
            </a:pPr>
            <a:endParaRPr lang="tr-TR" altLang="tr-TR" sz="1600" kern="0" dirty="0">
              <a:latin typeface="Calibri" panose="020F0502020204030204" pitchFamily="34" charset="0"/>
              <a:cs typeface="Calibri" panose="020F0502020204030204" pitchFamily="34" charset="0"/>
            </a:endParaRPr>
          </a:p>
          <a:p>
            <a:pPr marL="0" indent="0">
              <a:buClr>
                <a:schemeClr val="tx1"/>
              </a:buClr>
              <a:buNone/>
            </a:pPr>
            <a:endParaRPr lang="tr-TR" altLang="tr-TR" sz="1600" kern="0" dirty="0">
              <a:latin typeface="Calibri" panose="020F0502020204030204" pitchFamily="34" charset="0"/>
              <a:cs typeface="Calibri" panose="020F0502020204030204" pitchFamily="34" charset="0"/>
            </a:endParaRPr>
          </a:p>
          <a:p>
            <a:pPr marL="0" indent="0">
              <a:buClr>
                <a:schemeClr val="tx1"/>
              </a:buClr>
              <a:buNone/>
            </a:pPr>
            <a:r>
              <a:rPr lang="tr-TR" altLang="tr-TR" sz="2000" b="1" kern="0" dirty="0">
                <a:solidFill>
                  <a:srgbClr val="990000"/>
                </a:solidFill>
                <a:latin typeface="Times New Roman" panose="02020603050405020304" pitchFamily="18" charset="0"/>
                <a:cs typeface="Times New Roman" panose="02020603050405020304" pitchFamily="18" charset="0"/>
              </a:rPr>
              <a:t>Anabilim Dallarımız</a:t>
            </a:r>
          </a:p>
          <a:p>
            <a:pPr marL="0" indent="0">
              <a:spcBef>
                <a:spcPts val="0"/>
              </a:spcBef>
              <a:buClr>
                <a:schemeClr val="tx1"/>
              </a:buClr>
              <a:buNone/>
            </a:pPr>
            <a:endParaRPr lang="tr-TR" altLang="tr-TR" sz="2000" kern="0" dirty="0">
              <a:latin typeface="Times New Roman" panose="02020603050405020304" pitchFamily="18" charset="0"/>
              <a:cs typeface="Times New Roman" panose="02020603050405020304" pitchFamily="18" charset="0"/>
            </a:endParaRP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Yönetim ve Organizasyon</a:t>
            </a: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Üretim Yönetimi ve Pazarlama</a:t>
            </a: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Muhasebe ve Finansman</a:t>
            </a: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Sayısal Yöntemler</a:t>
            </a:r>
          </a:p>
          <a:p>
            <a:pPr marL="0" indent="0">
              <a:buFont typeface="Wingdings" panose="05000000000000000000" pitchFamily="2" charset="2"/>
              <a:buChar char="ü"/>
            </a:pPr>
            <a:r>
              <a:rPr lang="tr-TR" altLang="en-US" sz="2000" kern="0" dirty="0">
                <a:latin typeface="Times New Roman" panose="02020603050405020304" pitchFamily="18" charset="0"/>
                <a:cs typeface="Times New Roman" panose="02020603050405020304" pitchFamily="18" charset="0"/>
              </a:rPr>
              <a:t>Ticaret Hukuku</a:t>
            </a:r>
          </a:p>
          <a:p>
            <a:pPr marL="0" indent="0">
              <a:buClr>
                <a:schemeClr val="tx1"/>
              </a:buClr>
              <a:buNone/>
            </a:pPr>
            <a:endParaRPr lang="tr-TR" altLang="tr-TR" sz="1600" kern="0" dirty="0">
              <a:latin typeface="Calibri" panose="020F0502020204030204" pitchFamily="34" charset="0"/>
              <a:cs typeface="Calibri" panose="020F0502020204030204" pitchFamily="34" charset="0"/>
            </a:endParaRPr>
          </a:p>
        </p:txBody>
      </p:sp>
      <p:sp>
        <p:nvSpPr>
          <p:cNvPr id="8" name="Metin kutusu 7">
            <a:extLst>
              <a:ext uri="{FF2B5EF4-FFF2-40B4-BE49-F238E27FC236}">
                <a16:creationId xmlns:a16="http://schemas.microsoft.com/office/drawing/2014/main" id="{E8FF2B7F-EE52-46BC-8010-A6148961D216}"/>
              </a:ext>
            </a:extLst>
          </p:cNvPr>
          <p:cNvSpPr txBox="1"/>
          <p:nvPr/>
        </p:nvSpPr>
        <p:spPr>
          <a:xfrm>
            <a:off x="4038600" y="3048003"/>
            <a:ext cx="4648200" cy="2776145"/>
          </a:xfrm>
          <a:prstGeom prst="rect">
            <a:avLst/>
          </a:prstGeom>
          <a:noFill/>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tr-TR" altLang="tr-TR" sz="1600" b="1" dirty="0">
                <a:solidFill>
                  <a:srgbClr val="990000"/>
                </a:solidFill>
                <a:latin typeface="Times New Roman" panose="02020603050405020304" pitchFamily="18" charset="0"/>
                <a:cs typeface="Times New Roman" panose="02020603050405020304" pitchFamily="18" charset="0"/>
              </a:rPr>
              <a:t> Lisansüstü Programlarımız</a:t>
            </a:r>
          </a:p>
          <a:p>
            <a:pPr eaLnBrk="1" hangingPunct="1">
              <a:lnSpc>
                <a:spcPct val="90000"/>
              </a:lnSpc>
            </a:pPr>
            <a:endParaRPr lang="tr-TR" altLang="tr-TR" sz="1600" dirty="0">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Yönetim ve Organizasyon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Muhasebe ve Finansman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Üretim Yönetimi ve Pazarlama Tezli Yüksek Lisans</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Tezsiz Yüksek Lisans </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Tezsiz Yüksek Lisans (Uzaktan Eğitim)</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İşletme Doktora</a:t>
            </a:r>
          </a:p>
          <a:p>
            <a:pPr eaLnBrk="1" hangingPunct="1">
              <a:lnSpc>
                <a:spcPct val="90000"/>
              </a:lnSpc>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İç Denetim ve Bağımsız Denetim Tezsiz Yüksek Lisans</a:t>
            </a:r>
          </a:p>
          <a:p>
            <a:pPr eaLnBrk="1" hangingPunct="1"/>
            <a:endParaRPr lang="tr-TR"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478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477FAEC-6285-47E6-80B5-4C1AC68476FC}"/>
              </a:ext>
            </a:extLst>
          </p:cNvPr>
          <p:cNvSpPr>
            <a:spLocks noGrp="1" noChangeArrowheads="1"/>
          </p:cNvSpPr>
          <p:nvPr>
            <p:ph type="title"/>
          </p:nvPr>
        </p:nvSpPr>
        <p:spPr>
          <a:xfrm>
            <a:off x="457200" y="-152400"/>
            <a:ext cx="8229600" cy="1143000"/>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İşletme Mezunlarının Görev Alanları</a:t>
            </a:r>
          </a:p>
        </p:txBody>
      </p:sp>
      <p:sp>
        <p:nvSpPr>
          <p:cNvPr id="26627" name="Rectangle 3">
            <a:extLst>
              <a:ext uri="{FF2B5EF4-FFF2-40B4-BE49-F238E27FC236}">
                <a16:creationId xmlns:a16="http://schemas.microsoft.com/office/drawing/2014/main" id="{C58E2C69-5E7B-4D66-B492-AE44F0A08A55}"/>
              </a:ext>
            </a:extLst>
          </p:cNvPr>
          <p:cNvSpPr>
            <a:spLocks noGrp="1" noChangeArrowheads="1"/>
          </p:cNvSpPr>
          <p:nvPr>
            <p:ph type="body" idx="1"/>
          </p:nvPr>
        </p:nvSpPr>
        <p:spPr>
          <a:xfrm>
            <a:off x="457200" y="762000"/>
            <a:ext cx="5562600" cy="6019800"/>
          </a:xfrm>
        </p:spPr>
        <p:txBody>
          <a:bodyPr/>
          <a:lstStyle/>
          <a:p>
            <a:pPr marL="0" indent="0">
              <a:lnSpc>
                <a:spcPct val="150000"/>
              </a:lnSpc>
              <a:buClr>
                <a:schemeClr val="tx1"/>
              </a:buClr>
              <a:buNone/>
            </a:pPr>
            <a:r>
              <a:rPr lang="tr-TR" altLang="tr-TR" sz="1600" dirty="0">
                <a:latin typeface="Times New Roman" panose="02020603050405020304" pitchFamily="18" charset="0"/>
                <a:cs typeface="Times New Roman" panose="02020603050405020304" pitchFamily="18" charset="0"/>
              </a:rPr>
              <a:t>          </a:t>
            </a: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b="1" dirty="0">
              <a:solidFill>
                <a:srgbClr val="990000"/>
              </a:solidFill>
              <a:latin typeface="Times New Roman" panose="02020603050405020304" pitchFamily="18" charset="0"/>
              <a:cs typeface="Times New Roman" panose="02020603050405020304" pitchFamily="18" charset="0"/>
            </a:endParaRPr>
          </a:p>
        </p:txBody>
      </p:sp>
      <p:pic>
        <p:nvPicPr>
          <p:cNvPr id="26628" name="Picture 5">
            <a:extLst>
              <a:ext uri="{FF2B5EF4-FFF2-40B4-BE49-F238E27FC236}">
                <a16:creationId xmlns:a16="http://schemas.microsoft.com/office/drawing/2014/main" id="{9DB7598C-53BC-4D3F-B446-16F205392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factory vector ile ilgili görsel sonucu">
            <a:extLst>
              <a:ext uri="{FF2B5EF4-FFF2-40B4-BE49-F238E27FC236}">
                <a16:creationId xmlns:a16="http://schemas.microsoft.com/office/drawing/2014/main" id="{CC3B08D9-D93B-4DB6-BF6F-FE9301334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3" y="762002"/>
            <a:ext cx="2608385" cy="241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2">
            <a:extLst>
              <a:ext uri="{FF2B5EF4-FFF2-40B4-BE49-F238E27FC236}">
                <a16:creationId xmlns:a16="http://schemas.microsoft.com/office/drawing/2014/main" id="{868BC2FE-F64D-4CA7-BBEF-B749E15E5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4892066"/>
            <a:ext cx="1525588"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Veri Yer Tutucusu 4"/>
          <p:cNvSpPr>
            <a:spLocks noGrp="1"/>
          </p:cNvSpPr>
          <p:nvPr>
            <p:ph type="dt" sz="half" idx="10"/>
          </p:nvPr>
        </p:nvSpPr>
        <p:spPr>
          <a:xfrm>
            <a:off x="7391400" y="6543677"/>
            <a:ext cx="1752600" cy="314325"/>
          </a:xfrm>
        </p:spPr>
        <p:txBody>
          <a:bodyPr/>
          <a:lstStyle/>
          <a:p>
            <a:pPr>
              <a:defRPr/>
            </a:pPr>
            <a:endParaRPr lang="tr-TR" dirty="0"/>
          </a:p>
        </p:txBody>
      </p:sp>
      <p:sp>
        <p:nvSpPr>
          <p:cNvPr id="10" name="Rectangle 3">
            <a:extLst>
              <a:ext uri="{FF2B5EF4-FFF2-40B4-BE49-F238E27FC236}">
                <a16:creationId xmlns:a16="http://schemas.microsoft.com/office/drawing/2014/main" id="{C58E2C69-5E7B-4D66-B492-AE44F0A08A55}"/>
              </a:ext>
            </a:extLst>
          </p:cNvPr>
          <p:cNvSpPr txBox="1">
            <a:spLocks noChangeArrowheads="1"/>
          </p:cNvSpPr>
          <p:nvPr/>
        </p:nvSpPr>
        <p:spPr bwMode="auto">
          <a:xfrm>
            <a:off x="458337" y="974913"/>
            <a:ext cx="4724400" cy="34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lnSpc>
                <a:spcPct val="150000"/>
              </a:lnSpc>
              <a:buClr>
                <a:schemeClr val="tx1"/>
              </a:buClr>
              <a:buNone/>
            </a:pPr>
            <a:r>
              <a:rPr lang="tr-TR" altLang="tr-TR" sz="1600" kern="0" dirty="0">
                <a:latin typeface="Times New Roman" panose="02020603050405020304" pitchFamily="18" charset="0"/>
                <a:cs typeface="Times New Roman" panose="02020603050405020304" pitchFamily="18" charset="0"/>
              </a:rPr>
              <a:t>          Mezun öğrenciler; bakanlıklar ve kamu bankaları gibi kamu kurum ve kuruluşlarında, imalat ve hizmet sektörünün çeşitli kollarında faaliyet gösteren özel sektör işletmelerinde ve STK’larda görev alabilmektedirler. Mezunlar, kendi işlerini kurarak girişimcilik yapma imkanına da sahiptirler. Bunların yanında bölüm mezunları, akademik hayatlarına lisansüstü eğitimle devam edebilmektedirler.</a:t>
            </a:r>
          </a:p>
          <a:p>
            <a:pPr marL="0" indent="0">
              <a:lnSpc>
                <a:spcPct val="150000"/>
              </a:lnSpc>
              <a:buClr>
                <a:schemeClr val="tx1"/>
              </a:buClr>
              <a:buNone/>
            </a:pPr>
            <a:endParaRPr lang="tr-TR" altLang="tr-TR" sz="1600" kern="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kern="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kern="0"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endParaRPr lang="tr-TR" altLang="tr-TR" sz="1600" kern="0" dirty="0">
              <a:latin typeface="Times New Roman" panose="02020603050405020304" pitchFamily="18" charset="0"/>
              <a:cs typeface="Times New Roman" panose="02020603050405020304" pitchFamily="18" charset="0"/>
            </a:endParaRPr>
          </a:p>
        </p:txBody>
      </p:sp>
      <p:pic>
        <p:nvPicPr>
          <p:cNvPr id="11" name="Picture 9" descr="logistic vector ile ilgili görsel sonucu">
            <a:extLst>
              <a:ext uri="{FF2B5EF4-FFF2-40B4-BE49-F238E27FC236}">
                <a16:creationId xmlns:a16="http://schemas.microsoft.com/office/drawing/2014/main" id="{30900F59-8DDE-4902-8878-F35E851834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489329"/>
            <a:ext cx="3200400" cy="242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215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20AA5FC-4433-495F-9C10-C4F4A47E9A13}"/>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sp>
        <p:nvSpPr>
          <p:cNvPr id="27652" name="Rectangle 5">
            <a:extLst>
              <a:ext uri="{FF2B5EF4-FFF2-40B4-BE49-F238E27FC236}">
                <a16:creationId xmlns:a16="http://schemas.microsoft.com/office/drawing/2014/main" id="{01A4D325-7D4D-4BAA-A69B-89841156D75F}"/>
              </a:ext>
            </a:extLst>
          </p:cNvPr>
          <p:cNvSpPr>
            <a:spLocks noGrp="1" noChangeArrowheads="1"/>
          </p:cNvSpPr>
          <p:nvPr>
            <p:ph type="body" sz="half" idx="2"/>
          </p:nvPr>
        </p:nvSpPr>
        <p:spPr>
          <a:xfrm>
            <a:off x="0" y="5521639"/>
            <a:ext cx="3310179" cy="820823"/>
          </a:xfrm>
        </p:spPr>
        <p:txBody>
          <a:bodyPr/>
          <a:lstStyle/>
          <a:p>
            <a:pPr algn="ctr" eaLnBrk="1" hangingPunct="1">
              <a:buFontTx/>
              <a:buNone/>
            </a:pPr>
            <a:endParaRPr lang="tr-TR" altLang="tr-TR" sz="1600" b="1" dirty="0">
              <a:latin typeface="Times New Roman" panose="02020603050405020304" pitchFamily="18" charset="0"/>
              <a:cs typeface="Times New Roman" panose="02020603050405020304" pitchFamily="18" charset="0"/>
            </a:endParaRPr>
          </a:p>
          <a:p>
            <a:pPr algn="ctr" eaLnBrk="1" hangingPunct="1">
              <a:buFontTx/>
              <a:buNone/>
            </a:pPr>
            <a:r>
              <a:rPr lang="tr-TR" altLang="tr-TR" sz="1600" b="1" dirty="0">
                <a:latin typeface="Times New Roman" panose="02020603050405020304" pitchFamily="18" charset="0"/>
                <a:cs typeface="Times New Roman" panose="02020603050405020304" pitchFamily="18" charset="0"/>
              </a:rPr>
              <a:t>Prof. Dr. Zehra Nuray NİŞANCI</a:t>
            </a:r>
          </a:p>
          <a:p>
            <a:pPr algn="ctr" eaLnBrk="1" hangingPunct="1">
              <a:buFontTx/>
              <a:buNone/>
            </a:pPr>
            <a:r>
              <a:rPr lang="tr-TR" altLang="tr-TR" sz="1600" b="1" i="1" dirty="0">
                <a:latin typeface="Times New Roman" panose="02020603050405020304" pitchFamily="18" charset="0"/>
                <a:cs typeface="Times New Roman" panose="02020603050405020304" pitchFamily="18" charset="0"/>
              </a:rPr>
              <a:t>    </a:t>
            </a:r>
          </a:p>
          <a:p>
            <a:pPr algn="ctr" eaLnBrk="1" hangingPunct="1">
              <a:buFontTx/>
              <a:buNone/>
            </a:pPr>
            <a:endParaRPr lang="tr-TR" altLang="tr-TR" sz="1600" b="1" dirty="0">
              <a:latin typeface="Times New Roman" panose="02020603050405020304" pitchFamily="18" charset="0"/>
              <a:cs typeface="Times New Roman" panose="02020603050405020304" pitchFamily="18" charset="0"/>
            </a:endParaRPr>
          </a:p>
        </p:txBody>
      </p:sp>
      <p:pic>
        <p:nvPicPr>
          <p:cNvPr id="27653" name="Picture 5">
            <a:extLst>
              <a:ext uri="{FF2B5EF4-FFF2-40B4-BE49-F238E27FC236}">
                <a16:creationId xmlns:a16="http://schemas.microsoft.com/office/drawing/2014/main" id="{3BC3B225-0577-4CA7-B1EC-F8BE116D6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64008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a:extLst>
              <a:ext uri="{FF2B5EF4-FFF2-40B4-BE49-F238E27FC236}">
                <a16:creationId xmlns:a16="http://schemas.microsoft.com/office/drawing/2014/main" id="{88718018-F00D-4D8B-BF77-CA31EE819A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4626" y="3649666"/>
            <a:ext cx="1774032" cy="1847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8" name="Picture 18">
            <a:extLst>
              <a:ext uri="{FF2B5EF4-FFF2-40B4-BE49-F238E27FC236}">
                <a16:creationId xmlns:a16="http://schemas.microsoft.com/office/drawing/2014/main" id="{55F3C960-7BC3-465F-A1C9-B5B347D2C4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1579" y="1057164"/>
            <a:ext cx="1752600" cy="1864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a16="http://schemas.microsoft.com/office/drawing/2014/main" id="{90AB788B-9A17-415C-A749-27F06AC3D0FE}"/>
              </a:ext>
            </a:extLst>
          </p:cNvPr>
          <p:cNvPicPr>
            <a:picLocks noChangeAspect="1" noChangeArrowheads="1"/>
          </p:cNvPicPr>
          <p:nvPr/>
        </p:nvPicPr>
        <p:blipFill>
          <a:blip r:embed="rId5"/>
          <a:stretch>
            <a:fillRect/>
          </a:stretch>
        </p:blipFill>
        <p:spPr bwMode="auto">
          <a:xfrm>
            <a:off x="3550352" y="3566737"/>
            <a:ext cx="1879600" cy="1990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660" name="Dikdörtgen 3">
            <a:extLst>
              <a:ext uri="{FF2B5EF4-FFF2-40B4-BE49-F238E27FC236}">
                <a16:creationId xmlns:a16="http://schemas.microsoft.com/office/drawing/2014/main" id="{25AB7764-52C4-4AA4-8926-11BB5E25CCF3}"/>
              </a:ext>
            </a:extLst>
          </p:cNvPr>
          <p:cNvSpPr>
            <a:spLocks noChangeArrowheads="1"/>
          </p:cNvSpPr>
          <p:nvPr/>
        </p:nvSpPr>
        <p:spPr bwMode="auto">
          <a:xfrm>
            <a:off x="137946" y="2792398"/>
            <a:ext cx="27621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Evrim MAYATÜRK AKYOL</a:t>
            </a:r>
          </a:p>
          <a:p>
            <a:pPr algn="ctr" eaLnBrk="1" hangingPunct="1">
              <a:spcBef>
                <a:spcPct val="0"/>
              </a:spcBef>
              <a:buNone/>
            </a:pPr>
            <a:r>
              <a:rPr lang="tr-TR" altLang="tr-TR" sz="1600" b="1" i="1" dirty="0">
                <a:latin typeface="Times New Roman" panose="02020603050405020304" pitchFamily="18" charset="0"/>
                <a:cs typeface="Times New Roman" panose="02020603050405020304" pitchFamily="18" charset="0"/>
              </a:rPr>
              <a:t>BÖLÜM BAŞKANI</a:t>
            </a:r>
          </a:p>
        </p:txBody>
      </p:sp>
      <p:sp>
        <p:nvSpPr>
          <p:cNvPr id="27661" name="Dikdörtgen 5">
            <a:extLst>
              <a:ext uri="{FF2B5EF4-FFF2-40B4-BE49-F238E27FC236}">
                <a16:creationId xmlns:a16="http://schemas.microsoft.com/office/drawing/2014/main" id="{90B9F181-31BF-4824-99AB-9146E1231454}"/>
              </a:ext>
            </a:extLst>
          </p:cNvPr>
          <p:cNvSpPr>
            <a:spLocks noChangeArrowheads="1"/>
          </p:cNvSpPr>
          <p:nvPr/>
        </p:nvSpPr>
        <p:spPr bwMode="auto">
          <a:xfrm>
            <a:off x="3550352" y="5547143"/>
            <a:ext cx="16348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Hayrettin USUL</a:t>
            </a:r>
          </a:p>
        </p:txBody>
      </p:sp>
      <p:sp>
        <p:nvSpPr>
          <p:cNvPr id="6" name="Veri Yer Tutucusu 5"/>
          <p:cNvSpPr>
            <a:spLocks noGrp="1"/>
          </p:cNvSpPr>
          <p:nvPr>
            <p:ph type="dt" sz="half" idx="10"/>
          </p:nvPr>
        </p:nvSpPr>
        <p:spPr>
          <a:xfrm>
            <a:off x="7456048" y="6454961"/>
            <a:ext cx="1611752" cy="364941"/>
          </a:xfrm>
        </p:spPr>
        <p:txBody>
          <a:bodyPr/>
          <a:lstStyle/>
          <a:p>
            <a:pPr>
              <a:defRPr/>
            </a:pPr>
            <a:fld id="{F2266CD4-967C-441B-922B-6A3797249440}" type="datetime8">
              <a:rPr lang="tr-TR" smtClean="0"/>
              <a:t>7.10.2024 14:07</a:t>
            </a:fld>
            <a:endParaRPr lang="tr-TR" dirty="0"/>
          </a:p>
        </p:txBody>
      </p:sp>
      <p:pic>
        <p:nvPicPr>
          <p:cNvPr id="21" name="Picture 19">
            <a:extLst>
              <a:ext uri="{FF2B5EF4-FFF2-40B4-BE49-F238E27FC236}">
                <a16:creationId xmlns:a16="http://schemas.microsoft.com/office/drawing/2014/main" id="{982FC480-6C80-4441-8DC1-B58DA831B1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35716" y="1090615"/>
            <a:ext cx="1732336" cy="1675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Rectangle 4">
            <a:extLst>
              <a:ext uri="{FF2B5EF4-FFF2-40B4-BE49-F238E27FC236}">
                <a16:creationId xmlns:a16="http://schemas.microsoft.com/office/drawing/2014/main" id="{3335624B-C234-4FDA-BF9E-49AEE44CA5E4}"/>
              </a:ext>
            </a:extLst>
          </p:cNvPr>
          <p:cNvSpPr txBox="1">
            <a:spLocks noChangeArrowheads="1"/>
          </p:cNvSpPr>
          <p:nvPr/>
        </p:nvSpPr>
        <p:spPr bwMode="auto">
          <a:xfrm>
            <a:off x="3140652" y="2765727"/>
            <a:ext cx="2626917" cy="98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marL="0" indent="0" algn="ctr">
              <a:buFontTx/>
              <a:buNone/>
            </a:pPr>
            <a:r>
              <a:rPr lang="tr-TR" altLang="tr-TR" sz="1400" b="1" kern="0" dirty="0">
                <a:latin typeface="Times New Roman" panose="02020603050405020304" pitchFamily="18" charset="0"/>
                <a:cs typeface="Times New Roman" panose="02020603050405020304" pitchFamily="18" charset="0"/>
              </a:rPr>
              <a:t>Dr. Öğretim Üyesi </a:t>
            </a:r>
          </a:p>
          <a:p>
            <a:pPr marL="0" indent="0" algn="ctr">
              <a:buFontTx/>
              <a:buNone/>
            </a:pPr>
            <a:r>
              <a:rPr lang="tr-TR" altLang="tr-TR" sz="1400" b="1" kern="0" dirty="0">
                <a:latin typeface="Times New Roman" panose="02020603050405020304" pitchFamily="18" charset="0"/>
                <a:cs typeface="Times New Roman" panose="02020603050405020304" pitchFamily="18" charset="0"/>
              </a:rPr>
              <a:t>Berna TEKTAŞ</a:t>
            </a:r>
          </a:p>
          <a:p>
            <a:pPr marL="0" indent="0" algn="ctr">
              <a:buNone/>
            </a:pPr>
            <a:r>
              <a:rPr lang="tr-TR" altLang="en-US" sz="1400" b="1" i="1" dirty="0">
                <a:latin typeface="Times New Roman" panose="02020603050405020304" pitchFamily="18" charset="0"/>
                <a:cs typeface="Times New Roman" panose="02020603050405020304" pitchFamily="18" charset="0"/>
              </a:rPr>
              <a:t>Bölüm Başkan Yardımcısı</a:t>
            </a:r>
          </a:p>
          <a:p>
            <a:pPr marL="0" indent="0" algn="ctr">
              <a:buFontTx/>
              <a:buNone/>
            </a:pPr>
            <a:endParaRPr lang="tr-TR" altLang="tr-TR" sz="1600" b="1" kern="0" dirty="0">
              <a:latin typeface="Times New Roman" panose="02020603050405020304" pitchFamily="18" charset="0"/>
              <a:cs typeface="Times New Roman" panose="02020603050405020304" pitchFamily="18" charset="0"/>
            </a:endParaRPr>
          </a:p>
        </p:txBody>
      </p:sp>
      <p:pic>
        <p:nvPicPr>
          <p:cNvPr id="18" name="Picture 13">
            <a:extLst>
              <a:ext uri="{FF2B5EF4-FFF2-40B4-BE49-F238E27FC236}">
                <a16:creationId xmlns:a16="http://schemas.microsoft.com/office/drawing/2014/main" id="{18ED3EF1-D28A-41CD-95ED-19457AE17C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452175" y="1036082"/>
            <a:ext cx="1828799" cy="1864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Rectangle 5">
            <a:extLst>
              <a:ext uri="{FF2B5EF4-FFF2-40B4-BE49-F238E27FC236}">
                <a16:creationId xmlns:a16="http://schemas.microsoft.com/office/drawing/2014/main" id="{098AB4F1-13BE-4DDB-B1B0-388750A6BAB1}"/>
              </a:ext>
            </a:extLst>
          </p:cNvPr>
          <p:cNvSpPr txBox="1">
            <a:spLocks noChangeArrowheads="1"/>
          </p:cNvSpPr>
          <p:nvPr/>
        </p:nvSpPr>
        <p:spPr bwMode="auto">
          <a:xfrm>
            <a:off x="5334001" y="2743981"/>
            <a:ext cx="3835399"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a:buNone/>
            </a:pPr>
            <a:r>
              <a:rPr lang="tr-TR" altLang="tr-TR" sz="1600" b="1" kern="0" dirty="0">
                <a:latin typeface="Times New Roman" panose="02020603050405020304" pitchFamily="18" charset="0"/>
                <a:cs typeface="Times New Roman" panose="02020603050405020304" pitchFamily="18" charset="0"/>
              </a:rPr>
              <a:t>Dr. Öğretim Üyesi </a:t>
            </a:r>
          </a:p>
          <a:p>
            <a:pPr marL="0" indent="0" algn="ctr">
              <a:buNone/>
            </a:pPr>
            <a:r>
              <a:rPr lang="tr-TR" altLang="tr-TR" sz="1600" b="1" kern="0" dirty="0">
                <a:latin typeface="Times New Roman" panose="02020603050405020304" pitchFamily="18" charset="0"/>
                <a:cs typeface="Times New Roman" panose="02020603050405020304" pitchFamily="18" charset="0"/>
              </a:rPr>
              <a:t>Nisa AKIN</a:t>
            </a:r>
          </a:p>
          <a:p>
            <a:pPr marL="0" indent="0" algn="ctr">
              <a:buNone/>
            </a:pPr>
            <a:r>
              <a:rPr lang="tr-TR" altLang="en-US" sz="1600" b="1" i="1" dirty="0">
                <a:latin typeface="Times New Roman" panose="02020603050405020304" pitchFamily="18" charset="0"/>
                <a:cs typeface="Times New Roman" panose="02020603050405020304" pitchFamily="18" charset="0"/>
              </a:rPr>
              <a:t>Bölüm Başkan Yardımcısı</a:t>
            </a:r>
          </a:p>
          <a:p>
            <a:pPr marL="0" indent="0" algn="ctr">
              <a:buNone/>
            </a:pPr>
            <a:endParaRPr lang="tr-TR" altLang="tr-TR" sz="1600" b="1" kern="0" dirty="0">
              <a:latin typeface="Times New Roman" panose="02020603050405020304" pitchFamily="18" charset="0"/>
              <a:cs typeface="Times New Roman" panose="02020603050405020304" pitchFamily="18" charset="0"/>
            </a:endParaRPr>
          </a:p>
        </p:txBody>
      </p:sp>
      <p:pic>
        <p:nvPicPr>
          <p:cNvPr id="25" name="Picture 19">
            <a:extLst>
              <a:ext uri="{FF2B5EF4-FFF2-40B4-BE49-F238E27FC236}">
                <a16:creationId xmlns:a16="http://schemas.microsoft.com/office/drawing/2014/main" id="{BE2A1F8C-47B9-4AE4-BF2F-63CA08A67D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389952" y="3653217"/>
            <a:ext cx="1860547" cy="1832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Rectangle 4">
            <a:extLst>
              <a:ext uri="{FF2B5EF4-FFF2-40B4-BE49-F238E27FC236}">
                <a16:creationId xmlns:a16="http://schemas.microsoft.com/office/drawing/2014/main" id="{723BA3C5-A655-4CD9-A85C-0C636736038E}"/>
              </a:ext>
            </a:extLst>
          </p:cNvPr>
          <p:cNvSpPr txBox="1">
            <a:spLocks noChangeArrowheads="1"/>
          </p:cNvSpPr>
          <p:nvPr/>
        </p:nvSpPr>
        <p:spPr bwMode="auto">
          <a:xfrm>
            <a:off x="6389952" y="5730137"/>
            <a:ext cx="2347561" cy="72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Prof. Dr. Akif TABAK</a:t>
            </a:r>
          </a:p>
        </p:txBody>
      </p:sp>
      <p:pic>
        <p:nvPicPr>
          <p:cNvPr id="1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6407872"/>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50A79E3-9D03-4CC8-B3D9-514F6E3554A0}"/>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8676" name="Picture 5">
            <a:extLst>
              <a:ext uri="{FF2B5EF4-FFF2-40B4-BE49-F238E27FC236}">
                <a16:creationId xmlns:a16="http://schemas.microsoft.com/office/drawing/2014/main" id="{CC8975DD-B89A-4514-9982-6D96E7451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a:extLst>
              <a:ext uri="{FF2B5EF4-FFF2-40B4-BE49-F238E27FC236}">
                <a16:creationId xmlns:a16="http://schemas.microsoft.com/office/drawing/2014/main" id="{F51452E2-758C-4577-AFEF-5EFE89F2471B}"/>
              </a:ext>
            </a:extLst>
          </p:cNvPr>
          <p:cNvPicPr>
            <a:picLocks noChangeAspect="1" noChangeArrowheads="1"/>
          </p:cNvPicPr>
          <p:nvPr/>
        </p:nvPicPr>
        <p:blipFill>
          <a:blip r:embed="rId3"/>
          <a:stretch>
            <a:fillRect/>
          </a:stretch>
        </p:blipFill>
        <p:spPr bwMode="auto">
          <a:xfrm>
            <a:off x="751284" y="3709604"/>
            <a:ext cx="2118303" cy="2005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8" name="Picture 18">
            <a:extLst>
              <a:ext uri="{FF2B5EF4-FFF2-40B4-BE49-F238E27FC236}">
                <a16:creationId xmlns:a16="http://schemas.microsoft.com/office/drawing/2014/main" id="{1D34F619-1ABA-41F0-AF75-39897DD81363}"/>
              </a:ext>
            </a:extLst>
          </p:cNvPr>
          <p:cNvPicPr>
            <a:picLocks noChangeAspect="1" noChangeArrowheads="1"/>
          </p:cNvPicPr>
          <p:nvPr/>
        </p:nvPicPr>
        <p:blipFill>
          <a:blip r:embed="rId4"/>
          <a:stretch>
            <a:fillRect/>
          </a:stretch>
        </p:blipFill>
        <p:spPr bwMode="auto">
          <a:xfrm>
            <a:off x="6153930" y="3592659"/>
            <a:ext cx="1999470" cy="1988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682" name="Dikdörtgen 3">
            <a:extLst>
              <a:ext uri="{FF2B5EF4-FFF2-40B4-BE49-F238E27FC236}">
                <a16:creationId xmlns:a16="http://schemas.microsoft.com/office/drawing/2014/main" id="{19766AB9-BD5F-48A9-9923-7BEEA1EEC492}"/>
              </a:ext>
            </a:extLst>
          </p:cNvPr>
          <p:cNvSpPr>
            <a:spLocks noChangeArrowheads="1"/>
          </p:cNvSpPr>
          <p:nvPr/>
        </p:nvSpPr>
        <p:spPr bwMode="auto">
          <a:xfrm>
            <a:off x="6124622" y="5612447"/>
            <a:ext cx="2109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Engin KÜÇÜKSİLLE</a:t>
            </a:r>
            <a:endParaRPr lang="tr-TR" altLang="en-US" sz="1600" b="1" dirty="0">
              <a:latin typeface="Times New Roman" panose="02020603050405020304" pitchFamily="18" charset="0"/>
              <a:cs typeface="Times New Roman" panose="02020603050405020304" pitchFamily="18" charset="0"/>
            </a:endParaRPr>
          </a:p>
        </p:txBody>
      </p:sp>
      <p:sp>
        <p:nvSpPr>
          <p:cNvPr id="28684" name="Dikdörtgen 5">
            <a:extLst>
              <a:ext uri="{FF2B5EF4-FFF2-40B4-BE49-F238E27FC236}">
                <a16:creationId xmlns:a16="http://schemas.microsoft.com/office/drawing/2014/main" id="{E5206740-A586-4A78-BBED-896EEBC15702}"/>
              </a:ext>
            </a:extLst>
          </p:cNvPr>
          <p:cNvSpPr>
            <a:spLocks noChangeArrowheads="1"/>
          </p:cNvSpPr>
          <p:nvPr/>
        </p:nvSpPr>
        <p:spPr bwMode="auto">
          <a:xfrm>
            <a:off x="951398" y="5675021"/>
            <a:ext cx="18859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Murat ESEN</a:t>
            </a:r>
          </a:p>
        </p:txBody>
      </p:sp>
      <p:pic>
        <p:nvPicPr>
          <p:cNvPr id="19" name="Picture 13">
            <a:extLst>
              <a:ext uri="{FF2B5EF4-FFF2-40B4-BE49-F238E27FC236}">
                <a16:creationId xmlns:a16="http://schemas.microsoft.com/office/drawing/2014/main" id="{FEF5CDBA-9138-43F3-BB02-9897DB2961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76679" y="3630646"/>
            <a:ext cx="1833563" cy="2005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Dikdörtgen 2">
            <a:extLst>
              <a:ext uri="{FF2B5EF4-FFF2-40B4-BE49-F238E27FC236}">
                <a16:creationId xmlns:a16="http://schemas.microsoft.com/office/drawing/2014/main" id="{9A50AA7B-860E-4166-869A-14B4FE6B3391}"/>
              </a:ext>
            </a:extLst>
          </p:cNvPr>
          <p:cNvSpPr>
            <a:spLocks noChangeArrowheads="1"/>
          </p:cNvSpPr>
          <p:nvPr/>
        </p:nvSpPr>
        <p:spPr bwMode="auto">
          <a:xfrm>
            <a:off x="3810000" y="5612447"/>
            <a:ext cx="1833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Elif DENİZ</a:t>
            </a:r>
            <a:endParaRPr lang="tr-TR" altLang="en-US" sz="1600" b="1" dirty="0">
              <a:latin typeface="Times New Roman" panose="02020603050405020304" pitchFamily="18" charset="0"/>
              <a:cs typeface="Times New Roman" panose="02020603050405020304" pitchFamily="18" charset="0"/>
            </a:endParaRPr>
          </a:p>
        </p:txBody>
      </p:sp>
      <p:sp>
        <p:nvSpPr>
          <p:cNvPr id="7" name="Veri Yer Tutucusu 6"/>
          <p:cNvSpPr>
            <a:spLocks noGrp="1"/>
          </p:cNvSpPr>
          <p:nvPr>
            <p:ph type="dt" sz="half" idx="10"/>
          </p:nvPr>
        </p:nvSpPr>
        <p:spPr>
          <a:xfrm>
            <a:off x="7404725" y="6481380"/>
            <a:ext cx="1676400" cy="318831"/>
          </a:xfrm>
        </p:spPr>
        <p:txBody>
          <a:bodyPr/>
          <a:lstStyle/>
          <a:p>
            <a:pPr>
              <a:defRPr/>
            </a:pPr>
            <a:endParaRPr lang="tr-TR" dirty="0"/>
          </a:p>
        </p:txBody>
      </p:sp>
      <p:pic>
        <p:nvPicPr>
          <p:cNvPr id="18" name="Picture 15">
            <a:extLst>
              <a:ext uri="{FF2B5EF4-FFF2-40B4-BE49-F238E27FC236}">
                <a16:creationId xmlns:a16="http://schemas.microsoft.com/office/drawing/2014/main" id="{D7E376DF-E779-44DA-A4B7-391739AF16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11068" y="1019124"/>
            <a:ext cx="1828800" cy="1783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Rectangle 4">
            <a:extLst>
              <a:ext uri="{FF2B5EF4-FFF2-40B4-BE49-F238E27FC236}">
                <a16:creationId xmlns:a16="http://schemas.microsoft.com/office/drawing/2014/main" id="{2C05E01C-E422-45A7-AD16-B4527034E077}"/>
              </a:ext>
            </a:extLst>
          </p:cNvPr>
          <p:cNvSpPr txBox="1">
            <a:spLocks noChangeArrowheads="1"/>
          </p:cNvSpPr>
          <p:nvPr/>
        </p:nvSpPr>
        <p:spPr bwMode="auto">
          <a:xfrm>
            <a:off x="3442362" y="2853771"/>
            <a:ext cx="2422525" cy="6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ctr" eaLnBrk="1" hangingPunct="1">
              <a:buFontTx/>
              <a:buNone/>
              <a:defRPr/>
            </a:pPr>
            <a:r>
              <a:rPr lang="tr-TR" altLang="tr-TR" sz="1600" b="1" kern="0" dirty="0">
                <a:latin typeface="Times New Roman" panose="02020603050405020304" pitchFamily="18" charset="0"/>
                <a:cs typeface="Times New Roman" panose="02020603050405020304" pitchFamily="18" charset="0"/>
              </a:rPr>
              <a:t>Prof. Dr. </a:t>
            </a:r>
          </a:p>
          <a:p>
            <a:pPr algn="ctr" eaLnBrk="1" hangingPunct="1">
              <a:buFontTx/>
              <a:buNone/>
              <a:defRPr/>
            </a:pPr>
            <a:r>
              <a:rPr lang="tr-TR" altLang="tr-TR" sz="1600" b="1" kern="0" dirty="0">
                <a:latin typeface="Times New Roman" panose="02020603050405020304" pitchFamily="18" charset="0"/>
                <a:cs typeface="Times New Roman" panose="02020603050405020304" pitchFamily="18" charset="0"/>
              </a:rPr>
              <a:t>Nezih Metin ÖZMUTAF</a:t>
            </a:r>
          </a:p>
        </p:txBody>
      </p:sp>
      <p:pic>
        <p:nvPicPr>
          <p:cNvPr id="27" name="Picture 13">
            <a:extLst>
              <a:ext uri="{FF2B5EF4-FFF2-40B4-BE49-F238E27FC236}">
                <a16:creationId xmlns:a16="http://schemas.microsoft.com/office/drawing/2014/main" id="{293CB3C8-2E78-451D-9326-EA00ED38BB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83659" y="1006237"/>
            <a:ext cx="1960563" cy="1836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Dikdörtgen 2">
            <a:extLst>
              <a:ext uri="{FF2B5EF4-FFF2-40B4-BE49-F238E27FC236}">
                <a16:creationId xmlns:a16="http://schemas.microsoft.com/office/drawing/2014/main" id="{9163CAA3-F9C1-484B-AD93-5F897E136109}"/>
              </a:ext>
            </a:extLst>
          </p:cNvPr>
          <p:cNvSpPr>
            <a:spLocks noChangeArrowheads="1"/>
          </p:cNvSpPr>
          <p:nvPr/>
        </p:nvSpPr>
        <p:spPr bwMode="auto">
          <a:xfrm>
            <a:off x="685800" y="2872037"/>
            <a:ext cx="19002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Sinan NARDALI</a:t>
            </a:r>
            <a:endParaRPr lang="tr-TR" altLang="en-US" sz="1600" b="1" dirty="0">
              <a:latin typeface="Times New Roman" panose="02020603050405020304" pitchFamily="18" charset="0"/>
              <a:cs typeface="Times New Roman" panose="02020603050405020304" pitchFamily="18" charset="0"/>
            </a:endParaRPr>
          </a:p>
        </p:txBody>
      </p:sp>
      <p:pic>
        <p:nvPicPr>
          <p:cNvPr id="21" name="Picture 13">
            <a:extLst>
              <a:ext uri="{FF2B5EF4-FFF2-40B4-BE49-F238E27FC236}">
                <a16:creationId xmlns:a16="http://schemas.microsoft.com/office/drawing/2014/main" id="{4F0B2A22-0740-415B-BEA9-99D1EAC91F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336304" y="964745"/>
            <a:ext cx="1906621" cy="1735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Dikdörtgen 2">
            <a:extLst>
              <a:ext uri="{FF2B5EF4-FFF2-40B4-BE49-F238E27FC236}">
                <a16:creationId xmlns:a16="http://schemas.microsoft.com/office/drawing/2014/main" id="{1E184288-0830-4DC5-9395-7B402D16AEA4}"/>
              </a:ext>
            </a:extLst>
          </p:cNvPr>
          <p:cNvSpPr>
            <a:spLocks noChangeArrowheads="1"/>
          </p:cNvSpPr>
          <p:nvPr/>
        </p:nvSpPr>
        <p:spPr bwMode="auto">
          <a:xfrm>
            <a:off x="5864887" y="2842976"/>
            <a:ext cx="27315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Şaban ÇELİK</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pic>
        <p:nvPicPr>
          <p:cNvPr id="1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0" y="645064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A9A7636-6EA3-44C3-9D15-1B3ED2974727}"/>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29701" name="Picture 5">
            <a:extLst>
              <a:ext uri="{FF2B5EF4-FFF2-40B4-BE49-F238E27FC236}">
                <a16:creationId xmlns:a16="http://schemas.microsoft.com/office/drawing/2014/main" id="{A164696B-02C1-41A2-8763-C89DDEA43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0" y="6478589"/>
            <a:ext cx="9144001"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a:extLst>
              <a:ext uri="{FF2B5EF4-FFF2-40B4-BE49-F238E27FC236}">
                <a16:creationId xmlns:a16="http://schemas.microsoft.com/office/drawing/2014/main" id="{1334E573-4FB5-4364-9743-0C6E4B2FE5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7815" y="3734121"/>
            <a:ext cx="1905001" cy="19285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708" name="Dikdörtgen 5">
            <a:extLst>
              <a:ext uri="{FF2B5EF4-FFF2-40B4-BE49-F238E27FC236}">
                <a16:creationId xmlns:a16="http://schemas.microsoft.com/office/drawing/2014/main" id="{967D4450-51BA-44B2-8CA9-7503CF003826}"/>
              </a:ext>
            </a:extLst>
          </p:cNvPr>
          <p:cNvSpPr>
            <a:spLocks noChangeArrowheads="1"/>
          </p:cNvSpPr>
          <p:nvPr/>
        </p:nvSpPr>
        <p:spPr bwMode="auto">
          <a:xfrm>
            <a:off x="325738" y="5662632"/>
            <a:ext cx="2262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Mehmet Emin BAKAY</a:t>
            </a:r>
          </a:p>
        </p:txBody>
      </p:sp>
      <p:pic>
        <p:nvPicPr>
          <p:cNvPr id="18" name="Picture 13">
            <a:extLst>
              <a:ext uri="{FF2B5EF4-FFF2-40B4-BE49-F238E27FC236}">
                <a16:creationId xmlns:a16="http://schemas.microsoft.com/office/drawing/2014/main" id="{894B791A-B156-4B7B-8676-61FDBF6F9A2D}"/>
              </a:ext>
            </a:extLst>
          </p:cNvPr>
          <p:cNvPicPr>
            <a:picLocks noChangeAspect="1" noChangeArrowheads="1"/>
          </p:cNvPicPr>
          <p:nvPr/>
        </p:nvPicPr>
        <p:blipFill>
          <a:blip r:embed="rId4"/>
          <a:stretch>
            <a:fillRect/>
          </a:stretch>
        </p:blipFill>
        <p:spPr bwMode="auto">
          <a:xfrm>
            <a:off x="6526162" y="1096965"/>
            <a:ext cx="1926243" cy="2018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Rectangle 5">
            <a:extLst>
              <a:ext uri="{FF2B5EF4-FFF2-40B4-BE49-F238E27FC236}">
                <a16:creationId xmlns:a16="http://schemas.microsoft.com/office/drawing/2014/main" id="{4130AA48-0388-4E3B-9E9D-AD06CAEBFACB}"/>
              </a:ext>
            </a:extLst>
          </p:cNvPr>
          <p:cNvSpPr txBox="1">
            <a:spLocks noChangeArrowheads="1"/>
          </p:cNvSpPr>
          <p:nvPr/>
        </p:nvSpPr>
        <p:spPr bwMode="auto">
          <a:xfrm>
            <a:off x="5989903" y="2966671"/>
            <a:ext cx="299876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marL="0" indent="0" algn="ctr">
              <a:buNone/>
            </a:pPr>
            <a:r>
              <a:rPr lang="tr-TR" altLang="tr-TR" sz="1600" b="1" kern="0" dirty="0">
                <a:latin typeface="Times New Roman" panose="02020603050405020304" pitchFamily="18" charset="0"/>
                <a:cs typeface="Times New Roman" panose="02020603050405020304" pitchFamily="18" charset="0"/>
              </a:rPr>
              <a:t>Aygülen Kayahan KARAKUL</a:t>
            </a:r>
          </a:p>
        </p:txBody>
      </p:sp>
      <p:sp>
        <p:nvSpPr>
          <p:cNvPr id="7" name="Veri Yer Tutucusu 6"/>
          <p:cNvSpPr>
            <a:spLocks noGrp="1"/>
          </p:cNvSpPr>
          <p:nvPr>
            <p:ph type="dt" sz="half" idx="10"/>
          </p:nvPr>
        </p:nvSpPr>
        <p:spPr>
          <a:xfrm>
            <a:off x="7355444" y="6530195"/>
            <a:ext cx="1712359" cy="327807"/>
          </a:xfrm>
        </p:spPr>
        <p:txBody>
          <a:bodyPr/>
          <a:lstStyle/>
          <a:p>
            <a:pPr>
              <a:defRPr/>
            </a:pPr>
            <a:endParaRPr lang="tr-TR" dirty="0"/>
          </a:p>
        </p:txBody>
      </p:sp>
      <p:pic>
        <p:nvPicPr>
          <p:cNvPr id="20" name="Resim 19">
            <a:extLst>
              <a:ext uri="{FF2B5EF4-FFF2-40B4-BE49-F238E27FC236}">
                <a16:creationId xmlns:a16="http://schemas.microsoft.com/office/drawing/2014/main" id="{AF3B0B3E-1F08-4FA5-BBC2-9693108D6F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5236" y="1122798"/>
            <a:ext cx="1808163" cy="2005013"/>
          </a:xfrm>
          <a:prstGeom prst="rect">
            <a:avLst/>
          </a:prstGeom>
          <a:ln>
            <a:noFill/>
          </a:ln>
          <a:effectLst>
            <a:softEdge rad="112500"/>
          </a:effectLst>
        </p:spPr>
      </p:pic>
      <p:sp>
        <p:nvSpPr>
          <p:cNvPr id="21" name="Dikdörtgen 4">
            <a:extLst>
              <a:ext uri="{FF2B5EF4-FFF2-40B4-BE49-F238E27FC236}">
                <a16:creationId xmlns:a16="http://schemas.microsoft.com/office/drawing/2014/main" id="{BFE0823B-49BC-47AD-B868-0F120CEFEB4E}"/>
              </a:ext>
            </a:extLst>
          </p:cNvPr>
          <p:cNvSpPr>
            <a:spLocks noChangeArrowheads="1"/>
          </p:cNvSpPr>
          <p:nvPr/>
        </p:nvSpPr>
        <p:spPr bwMode="auto">
          <a:xfrm>
            <a:off x="3286791" y="3068214"/>
            <a:ext cx="23050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err="1">
                <a:latin typeface="Times New Roman" panose="02020603050405020304" pitchFamily="18" charset="0"/>
                <a:cs typeface="Times New Roman" panose="02020603050405020304" pitchFamily="18" charset="0"/>
              </a:rPr>
              <a:t>Rozi</a:t>
            </a:r>
            <a:r>
              <a:rPr lang="tr-TR" altLang="tr-TR" sz="1600" b="1" dirty="0">
                <a:latin typeface="Times New Roman" panose="02020603050405020304" pitchFamily="18" charset="0"/>
                <a:cs typeface="Times New Roman" panose="02020603050405020304" pitchFamily="18" charset="0"/>
              </a:rPr>
              <a:t> MİZRAHİ</a:t>
            </a:r>
          </a:p>
        </p:txBody>
      </p:sp>
      <p:pic>
        <p:nvPicPr>
          <p:cNvPr id="28" name="Picture 18">
            <a:extLst>
              <a:ext uri="{FF2B5EF4-FFF2-40B4-BE49-F238E27FC236}">
                <a16:creationId xmlns:a16="http://schemas.microsoft.com/office/drawing/2014/main" id="{B1BEFFA6-3C70-4BA8-A303-BFC1124177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7815" y="1096142"/>
            <a:ext cx="1828799" cy="2058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Dikdörtgen 3">
            <a:extLst>
              <a:ext uri="{FF2B5EF4-FFF2-40B4-BE49-F238E27FC236}">
                <a16:creationId xmlns:a16="http://schemas.microsoft.com/office/drawing/2014/main" id="{2DFA75F1-9A91-4CD8-AF20-4D365E468533}"/>
              </a:ext>
            </a:extLst>
          </p:cNvPr>
          <p:cNvSpPr>
            <a:spLocks noChangeArrowheads="1"/>
          </p:cNvSpPr>
          <p:nvPr/>
        </p:nvSpPr>
        <p:spPr bwMode="auto">
          <a:xfrm>
            <a:off x="325738" y="3087411"/>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Şuayyip Doğuş DEMİRCİ</a:t>
            </a:r>
            <a:endParaRPr lang="tr-TR" altLang="en-US" sz="1600" b="1" dirty="0">
              <a:latin typeface="Times New Roman" panose="02020603050405020304" pitchFamily="18" charset="0"/>
              <a:cs typeface="Times New Roman" panose="02020603050405020304" pitchFamily="18" charset="0"/>
            </a:endParaRPr>
          </a:p>
        </p:txBody>
      </p:sp>
      <p:pic>
        <p:nvPicPr>
          <p:cNvPr id="22" name="Picture 16">
            <a:extLst>
              <a:ext uri="{FF2B5EF4-FFF2-40B4-BE49-F238E27FC236}">
                <a16:creationId xmlns:a16="http://schemas.microsoft.com/office/drawing/2014/main" id="{162B56A5-E4A3-4964-950A-22E61499C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585201" y="3635636"/>
            <a:ext cx="1808163" cy="2125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Dikdörtgen 4">
            <a:extLst>
              <a:ext uri="{FF2B5EF4-FFF2-40B4-BE49-F238E27FC236}">
                <a16:creationId xmlns:a16="http://schemas.microsoft.com/office/drawing/2014/main" id="{229E6C53-80A3-487E-B1A3-839F16BD0CAC}"/>
              </a:ext>
            </a:extLst>
          </p:cNvPr>
          <p:cNvSpPr>
            <a:spLocks noChangeArrowheads="1"/>
          </p:cNvSpPr>
          <p:nvPr/>
        </p:nvSpPr>
        <p:spPr bwMode="auto">
          <a:xfrm>
            <a:off x="5949899" y="5748115"/>
            <a:ext cx="29606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Hatice Kübra KANDEMİR</a:t>
            </a:r>
          </a:p>
        </p:txBody>
      </p:sp>
      <p:pic>
        <p:nvPicPr>
          <p:cNvPr id="24" name="Resim 23">
            <a:extLst>
              <a:ext uri="{FF2B5EF4-FFF2-40B4-BE49-F238E27FC236}">
                <a16:creationId xmlns:a16="http://schemas.microsoft.com/office/drawing/2014/main" id="{7DC0AA7A-79B1-44E0-A3BD-4560ED17B6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3325" y="3734121"/>
            <a:ext cx="1751981" cy="2041183"/>
          </a:xfrm>
          <a:prstGeom prst="rect">
            <a:avLst/>
          </a:prstGeom>
          <a:ln>
            <a:noFill/>
          </a:ln>
          <a:effectLst>
            <a:softEdge rad="112500"/>
          </a:effectLst>
        </p:spPr>
      </p:pic>
      <p:sp>
        <p:nvSpPr>
          <p:cNvPr id="25" name="Rectangle 5">
            <a:extLst>
              <a:ext uri="{FF2B5EF4-FFF2-40B4-BE49-F238E27FC236}">
                <a16:creationId xmlns:a16="http://schemas.microsoft.com/office/drawing/2014/main" id="{D36DF3B0-90C0-4693-8210-B7697A487F21}"/>
              </a:ext>
            </a:extLst>
          </p:cNvPr>
          <p:cNvSpPr txBox="1">
            <a:spLocks noChangeArrowheads="1"/>
          </p:cNvSpPr>
          <p:nvPr/>
        </p:nvSpPr>
        <p:spPr bwMode="auto">
          <a:xfrm>
            <a:off x="3286791" y="5707240"/>
            <a:ext cx="21336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a:buNone/>
            </a:pPr>
            <a:r>
              <a:rPr lang="tr-TR" altLang="tr-TR" sz="1600" b="1" kern="0" dirty="0">
                <a:latin typeface="Times New Roman" panose="02020603050405020304" pitchFamily="18" charset="0"/>
                <a:cs typeface="Times New Roman" panose="02020603050405020304" pitchFamily="18" charset="0"/>
              </a:rPr>
              <a:t>Dr. Öğretim Üyesi </a:t>
            </a:r>
          </a:p>
          <a:p>
            <a:pPr marL="0" indent="0" algn="ctr">
              <a:buNone/>
            </a:pPr>
            <a:r>
              <a:rPr lang="tr-TR" altLang="tr-TR" sz="1600" b="1" kern="0" dirty="0">
                <a:latin typeface="Times New Roman" panose="02020603050405020304" pitchFamily="18" charset="0"/>
                <a:cs typeface="Times New Roman" panose="02020603050405020304" pitchFamily="18" charset="0"/>
              </a:rPr>
              <a:t>Tunca TABAKLAR</a:t>
            </a:r>
          </a:p>
        </p:txBody>
      </p:sp>
      <p:pic>
        <p:nvPicPr>
          <p:cNvPr id="1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0" y="646655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EE8D5C6-967F-4EEE-89C0-09A765FC6221}"/>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30724" name="Picture 5">
            <a:extLst>
              <a:ext uri="{FF2B5EF4-FFF2-40B4-BE49-F238E27FC236}">
                <a16:creationId xmlns:a16="http://schemas.microsoft.com/office/drawing/2014/main" id="{17740AA2-385B-45AD-B928-E23F92D9F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10339"/>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18">
            <a:extLst>
              <a:ext uri="{FF2B5EF4-FFF2-40B4-BE49-F238E27FC236}">
                <a16:creationId xmlns:a16="http://schemas.microsoft.com/office/drawing/2014/main" id="{827D4D4E-94FE-4631-9E77-E16A278884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4793" y="1111619"/>
            <a:ext cx="1971675" cy="21723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a16="http://schemas.microsoft.com/office/drawing/2014/main" id="{CB08ABC3-5EEA-4730-BF81-2CC9993B46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06547" y="3851599"/>
            <a:ext cx="1808163" cy="20411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729" name="Dikdörtgen 3">
            <a:extLst>
              <a:ext uri="{FF2B5EF4-FFF2-40B4-BE49-F238E27FC236}">
                <a16:creationId xmlns:a16="http://schemas.microsoft.com/office/drawing/2014/main" id="{58D1EAD5-1035-4DC3-83EC-EC40AFD8E569}"/>
              </a:ext>
            </a:extLst>
          </p:cNvPr>
          <p:cNvSpPr>
            <a:spLocks noChangeArrowheads="1"/>
          </p:cNvSpPr>
          <p:nvPr/>
        </p:nvSpPr>
        <p:spPr bwMode="auto">
          <a:xfrm>
            <a:off x="675567" y="3241397"/>
            <a:ext cx="2270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Ayşegül KIRKPINAR </a:t>
            </a:r>
          </a:p>
        </p:txBody>
      </p:sp>
      <p:sp>
        <p:nvSpPr>
          <p:cNvPr id="30734" name="Dikdörtgen 2">
            <a:extLst>
              <a:ext uri="{FF2B5EF4-FFF2-40B4-BE49-F238E27FC236}">
                <a16:creationId xmlns:a16="http://schemas.microsoft.com/office/drawing/2014/main" id="{ACA7E798-08A3-4104-82C2-238DD5DD6FB6}"/>
              </a:ext>
            </a:extLst>
          </p:cNvPr>
          <p:cNvSpPr>
            <a:spLocks noChangeArrowheads="1"/>
          </p:cNvSpPr>
          <p:nvPr/>
        </p:nvSpPr>
        <p:spPr bwMode="auto">
          <a:xfrm>
            <a:off x="581257" y="5863637"/>
            <a:ext cx="2133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Barış BOSTANCI</a:t>
            </a:r>
          </a:p>
        </p:txBody>
      </p:sp>
      <p:sp>
        <p:nvSpPr>
          <p:cNvPr id="6" name="Veri Yer Tutucusu 5"/>
          <p:cNvSpPr>
            <a:spLocks noGrp="1"/>
          </p:cNvSpPr>
          <p:nvPr>
            <p:ph type="dt" sz="half" idx="10"/>
          </p:nvPr>
        </p:nvSpPr>
        <p:spPr>
          <a:xfrm>
            <a:off x="7502643" y="6589893"/>
            <a:ext cx="1641359" cy="339547"/>
          </a:xfrm>
        </p:spPr>
        <p:txBody>
          <a:bodyPr/>
          <a:lstStyle/>
          <a:p>
            <a:pPr>
              <a:defRPr/>
            </a:pPr>
            <a:fld id="{359C315C-FC94-46DD-9170-119D9EA6F0BA}" type="datetime8">
              <a:rPr lang="tr-TR" smtClean="0"/>
              <a:t>7.10.2024 14:07</a:t>
            </a:fld>
            <a:endParaRPr lang="tr-TR" dirty="0"/>
          </a:p>
        </p:txBody>
      </p:sp>
      <p:pic>
        <p:nvPicPr>
          <p:cNvPr id="2" name="Resim 1" descr="Ekran Kırpm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898" y="1221033"/>
            <a:ext cx="1743507" cy="1879131"/>
          </a:xfrm>
          <a:prstGeom prst="rect">
            <a:avLst/>
          </a:prstGeom>
        </p:spPr>
      </p:pic>
      <p:sp>
        <p:nvSpPr>
          <p:cNvPr id="18" name="Rectangle 5">
            <a:extLst>
              <a:ext uri="{FF2B5EF4-FFF2-40B4-BE49-F238E27FC236}">
                <a16:creationId xmlns:a16="http://schemas.microsoft.com/office/drawing/2014/main" id="{F5B4B30E-B3D2-47D8-BD6F-6A7973112AA6}"/>
              </a:ext>
            </a:extLst>
          </p:cNvPr>
          <p:cNvSpPr txBox="1">
            <a:spLocks noChangeArrowheads="1"/>
          </p:cNvSpPr>
          <p:nvPr/>
        </p:nvSpPr>
        <p:spPr bwMode="auto">
          <a:xfrm>
            <a:off x="6103521" y="3183981"/>
            <a:ext cx="21336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a:buNone/>
            </a:pPr>
            <a:r>
              <a:rPr lang="tr-TR" altLang="tr-TR" sz="1600" b="1" kern="0" dirty="0">
                <a:latin typeface="Times New Roman" panose="02020603050405020304" pitchFamily="18" charset="0"/>
                <a:cs typeface="Times New Roman" panose="02020603050405020304" pitchFamily="18" charset="0"/>
              </a:rPr>
              <a:t>Dr. Öğretim Üyesi </a:t>
            </a:r>
          </a:p>
          <a:p>
            <a:pPr marL="0" indent="0" algn="ctr">
              <a:buNone/>
            </a:pPr>
            <a:r>
              <a:rPr lang="tr-TR" altLang="tr-TR" sz="1600" b="1" kern="0" dirty="0">
                <a:latin typeface="Times New Roman" panose="02020603050405020304" pitchFamily="18" charset="0"/>
                <a:cs typeface="Times New Roman" panose="02020603050405020304" pitchFamily="18" charset="0"/>
              </a:rPr>
              <a:t>Ali KÖSTEPEN</a:t>
            </a:r>
          </a:p>
        </p:txBody>
      </p:sp>
      <p:pic>
        <p:nvPicPr>
          <p:cNvPr id="20" name="Picture 13">
            <a:extLst>
              <a:ext uri="{FF2B5EF4-FFF2-40B4-BE49-F238E27FC236}">
                <a16:creationId xmlns:a16="http://schemas.microsoft.com/office/drawing/2014/main" id="{799C09C4-7C73-4BE8-ACCA-6EEEB4E8DA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13214" y="3777930"/>
            <a:ext cx="1828799" cy="2030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Dikdörtgen 2">
            <a:extLst>
              <a:ext uri="{FF2B5EF4-FFF2-40B4-BE49-F238E27FC236}">
                <a16:creationId xmlns:a16="http://schemas.microsoft.com/office/drawing/2014/main" id="{007E136B-2701-422C-ADAE-ABAD5F6BF54D}"/>
              </a:ext>
            </a:extLst>
          </p:cNvPr>
          <p:cNvSpPr>
            <a:spLocks noChangeArrowheads="1"/>
          </p:cNvSpPr>
          <p:nvPr/>
        </p:nvSpPr>
        <p:spPr bwMode="auto">
          <a:xfrm>
            <a:off x="3417119" y="5808637"/>
            <a:ext cx="2116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Burcu BAŞKURT</a:t>
            </a:r>
            <a:endParaRPr lang="tr-TR" altLang="en-US" sz="1600" b="1" dirty="0">
              <a:latin typeface="Times New Roman" panose="02020603050405020304" pitchFamily="18" charset="0"/>
              <a:cs typeface="Times New Roman" panose="02020603050405020304" pitchFamily="18" charset="0"/>
            </a:endParaRPr>
          </a:p>
        </p:txBody>
      </p:sp>
      <p:pic>
        <p:nvPicPr>
          <p:cNvPr id="24" name="Picture 13">
            <a:extLst>
              <a:ext uri="{FF2B5EF4-FFF2-40B4-BE49-F238E27FC236}">
                <a16:creationId xmlns:a16="http://schemas.microsoft.com/office/drawing/2014/main" id="{8B4822C9-276D-4056-8CDE-6580A142C1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327818" y="3826197"/>
            <a:ext cx="1685005" cy="1901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Dikdörtgen 2">
            <a:extLst>
              <a:ext uri="{FF2B5EF4-FFF2-40B4-BE49-F238E27FC236}">
                <a16:creationId xmlns:a16="http://schemas.microsoft.com/office/drawing/2014/main" id="{4AC3F26D-7F85-4133-BDAD-2C4D481A7EC3}"/>
              </a:ext>
            </a:extLst>
          </p:cNvPr>
          <p:cNvSpPr>
            <a:spLocks noChangeArrowheads="1"/>
          </p:cNvSpPr>
          <p:nvPr/>
        </p:nvSpPr>
        <p:spPr bwMode="auto">
          <a:xfrm>
            <a:off x="6065420" y="5706128"/>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Cemalettin SEVER</a:t>
            </a:r>
            <a:endParaRPr lang="tr-TR" altLang="en-US" sz="1600" b="1" dirty="0">
              <a:latin typeface="Times New Roman" panose="02020603050405020304" pitchFamily="18" charset="0"/>
              <a:cs typeface="Times New Roman" panose="02020603050405020304" pitchFamily="18" charset="0"/>
            </a:endParaRPr>
          </a:p>
        </p:txBody>
      </p:sp>
      <p:pic>
        <p:nvPicPr>
          <p:cNvPr id="17" name="Picture 18">
            <a:extLst>
              <a:ext uri="{FF2B5EF4-FFF2-40B4-BE49-F238E27FC236}">
                <a16:creationId xmlns:a16="http://schemas.microsoft.com/office/drawing/2014/main" id="{E70F1AFC-4DFF-40BE-BD7B-9F2058D99F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550961" y="1049363"/>
            <a:ext cx="1926243"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Dikdörtgen 3">
            <a:extLst>
              <a:ext uri="{FF2B5EF4-FFF2-40B4-BE49-F238E27FC236}">
                <a16:creationId xmlns:a16="http://schemas.microsoft.com/office/drawing/2014/main" id="{9F0E34D7-B2AD-4317-89A0-C53A7502CB4A}"/>
              </a:ext>
            </a:extLst>
          </p:cNvPr>
          <p:cNvSpPr>
            <a:spLocks noChangeArrowheads="1"/>
          </p:cNvSpPr>
          <p:nvPr/>
        </p:nvSpPr>
        <p:spPr bwMode="auto">
          <a:xfrm>
            <a:off x="3417119" y="3162014"/>
            <a:ext cx="2193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Onur KAZANCI</a:t>
            </a:r>
            <a:endParaRPr lang="tr-TR" altLang="en-US" sz="1600" b="1" dirty="0">
              <a:latin typeface="Times New Roman" panose="02020603050405020304" pitchFamily="18" charset="0"/>
              <a:cs typeface="Times New Roman" panose="02020603050405020304" pitchFamily="18" charset="0"/>
            </a:endParaRPr>
          </a:p>
        </p:txBody>
      </p:sp>
      <p:pic>
        <p:nvPicPr>
          <p:cNvPr id="22"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568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EC1EF25-ACDB-45DB-B04F-3A811FD91012}"/>
              </a:ext>
            </a:extLst>
          </p:cNvPr>
          <p:cNvSpPr>
            <a:spLocks noGrp="1" noChangeArrowheads="1"/>
          </p:cNvSpPr>
          <p:nvPr>
            <p:ph type="title"/>
          </p:nvPr>
        </p:nvSpPr>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İşletme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31747" name="Picture 5">
            <a:extLst>
              <a:ext uri="{FF2B5EF4-FFF2-40B4-BE49-F238E27FC236}">
                <a16:creationId xmlns:a16="http://schemas.microsoft.com/office/drawing/2014/main" id="{65FCE29E-9BE6-491C-9723-AE907135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10339"/>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Dikdörtgen 2">
            <a:extLst>
              <a:ext uri="{FF2B5EF4-FFF2-40B4-BE49-F238E27FC236}">
                <a16:creationId xmlns:a16="http://schemas.microsoft.com/office/drawing/2014/main" id="{4AC3F26D-7F85-4133-BDAD-2C4D481A7EC3}"/>
              </a:ext>
            </a:extLst>
          </p:cNvPr>
          <p:cNvSpPr>
            <a:spLocks noChangeArrowheads="1"/>
          </p:cNvSpPr>
          <p:nvPr/>
        </p:nvSpPr>
        <p:spPr bwMode="auto">
          <a:xfrm>
            <a:off x="3429001" y="3429000"/>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Furkan AKCEBE</a:t>
            </a:r>
            <a:endParaRPr lang="tr-TR" altLang="en-US" sz="1600" b="1"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1" y="1500104"/>
            <a:ext cx="1905000" cy="1928896"/>
          </a:xfrm>
          <a:prstGeom prst="rect">
            <a:avLst/>
          </a:prstGeom>
          <a:ln>
            <a:noFill/>
          </a:ln>
          <a:effectLst>
            <a:softEdge rad="112500"/>
          </a:effectLst>
        </p:spPr>
      </p:pic>
      <p:sp>
        <p:nvSpPr>
          <p:cNvPr id="8" name="Veri Yer Tutucusu 7"/>
          <p:cNvSpPr>
            <a:spLocks noGrp="1"/>
          </p:cNvSpPr>
          <p:nvPr>
            <p:ph type="dt" sz="half" idx="10"/>
          </p:nvPr>
        </p:nvSpPr>
        <p:spPr>
          <a:xfrm>
            <a:off x="7391400" y="6605286"/>
            <a:ext cx="1676400" cy="309563"/>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6" y="652102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Başlık 1">
            <a:extLst>
              <a:ext uri="{FF2B5EF4-FFF2-40B4-BE49-F238E27FC236}">
                <a16:creationId xmlns:a16="http://schemas.microsoft.com/office/drawing/2014/main" id="{205F4262-D450-4BFB-921A-5C6B3EEE3B8C}"/>
              </a:ext>
            </a:extLst>
          </p:cNvPr>
          <p:cNvSpPr>
            <a:spLocks noGrp="1"/>
          </p:cNvSpPr>
          <p:nvPr>
            <p:ph type="ctrTitle"/>
          </p:nvPr>
        </p:nvSpPr>
        <p:spPr>
          <a:xfrm>
            <a:off x="914400" y="3505203"/>
            <a:ext cx="7772400" cy="1470025"/>
          </a:xfrm>
        </p:spPr>
        <p:txBody>
          <a:bodyPr/>
          <a:lstStyle/>
          <a:p>
            <a:r>
              <a:rPr lang="tr-TR" altLang="tr-TR" sz="6000" b="1">
                <a:solidFill>
                  <a:srgbClr val="C00000"/>
                </a:solidFill>
                <a:latin typeface="Times New Roman" panose="02020603050405020304" pitchFamily="18" charset="0"/>
                <a:cs typeface="Times New Roman" panose="02020603050405020304" pitchFamily="18" charset="0"/>
              </a:rPr>
              <a:t>MALİYE BÖLÜMÜ</a:t>
            </a:r>
          </a:p>
        </p:txBody>
      </p:sp>
      <p:pic>
        <p:nvPicPr>
          <p:cNvPr id="32771" name="Picture 5" descr="C:\Users\hp\Desktop\yenilogo.png">
            <a:extLst>
              <a:ext uri="{FF2B5EF4-FFF2-40B4-BE49-F238E27FC236}">
                <a16:creationId xmlns:a16="http://schemas.microsoft.com/office/drawing/2014/main" id="{4105BD84-C70B-496C-8449-44FEF35619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2AC9DEE1-6BB3-478C-A1AF-B40D7B10108B}"/>
              </a:ext>
            </a:extLst>
          </p:cNvPr>
          <p:cNvSpPr>
            <a:spLocks noGrp="1" noChangeArrowheads="1"/>
          </p:cNvSpPr>
          <p:nvPr>
            <p:ph type="body" sz="half" idx="2"/>
          </p:nvPr>
        </p:nvSpPr>
        <p:spPr>
          <a:xfrm>
            <a:off x="228600" y="76200"/>
            <a:ext cx="8686800" cy="5562600"/>
          </a:xfrm>
        </p:spPr>
        <p:txBody>
          <a:bodyPr/>
          <a:lstStyle/>
          <a:p>
            <a:pPr marL="0" indent="0" algn="ctr" eaLnBrk="1" hangingPunct="1">
              <a:buNone/>
            </a:pPr>
            <a:r>
              <a:rPr lang="tr-TR" altLang="tr-TR" sz="2000" b="1" dirty="0">
                <a:solidFill>
                  <a:srgbClr val="990000"/>
                </a:solidFill>
                <a:latin typeface="Times New Roman" panose="02020603050405020304" pitchFamily="18" charset="0"/>
                <a:cs typeface="Times New Roman" panose="02020603050405020304" pitchFamily="18" charset="0"/>
              </a:rPr>
              <a:t>Neden Maliye Bölümü?</a:t>
            </a:r>
            <a:endParaRPr lang="tr-TR" altLang="tr-TR" sz="2000" dirty="0">
              <a:latin typeface="Times New Roman" panose="02020603050405020304" pitchFamily="18" charset="0"/>
              <a:cs typeface="Times New Roman" panose="02020603050405020304" pitchFamily="18" charset="0"/>
            </a:endParaRPr>
          </a:p>
          <a:p>
            <a:pPr marL="0" indent="0">
              <a:buNone/>
            </a:pPr>
            <a:endParaRPr lang="tr-TR" altLang="tr-TR" sz="1600" dirty="0">
              <a:latin typeface="Times New Roman" panose="02020603050405020304" pitchFamily="18" charset="0"/>
              <a:cs typeface="Times New Roman" panose="02020603050405020304" pitchFamily="18" charset="0"/>
            </a:endParaRPr>
          </a:p>
          <a:p>
            <a:pPr marL="0" indent="0" algn="just">
              <a:buNone/>
            </a:pPr>
            <a:r>
              <a:rPr lang="tr-TR"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Maliye</a:t>
            </a:r>
            <a:r>
              <a:rPr lang="tr-TR" altLang="en-US" sz="1600" dirty="0">
                <a:latin typeface="Times New Roman" panose="02020603050405020304" pitchFamily="18" charset="0"/>
                <a:cs typeface="Times New Roman" panose="02020603050405020304" pitchFamily="18" charset="0"/>
              </a:rPr>
              <a:t> Bölümü; </a:t>
            </a:r>
            <a:r>
              <a:rPr lang="en-US" altLang="en-US" sz="1600" dirty="0" err="1">
                <a:latin typeface="Times New Roman" panose="02020603050405020304" pitchFamily="18" charset="0"/>
                <a:cs typeface="Times New Roman" panose="02020603050405020304" pitchFamily="18" charset="0"/>
              </a:rPr>
              <a:t>hukuk</a:t>
            </a:r>
            <a:r>
              <a:rPr lang="en-US" altLang="en-US" sz="1600" dirty="0">
                <a:latin typeface="Times New Roman" panose="02020603050405020304" pitchFamily="18" charset="0"/>
                <a:cs typeface="Times New Roman" panose="02020603050405020304" pitchFamily="18" charset="0"/>
              </a:rPr>
              <a:t>,</a:t>
            </a:r>
            <a:r>
              <a:rPr lang="tr-TR" altLang="en-US" sz="1600" dirty="0">
                <a:latin typeface="Times New Roman" panose="02020603050405020304" pitchFamily="18" charset="0"/>
                <a:cs typeface="Times New Roman" panose="02020603050405020304" pitchFamily="18" charset="0"/>
              </a:rPr>
              <a:t> kamu ekonomisi, maliye politikası, bütçe, devlet borçları, kamu finansmanı ve yerel yönetimler konusunda öğretim ve eğitim veren özellikle iktisat ve kamu yönetimi bölümleri ile ortak çalışma sahasına sahip bir bölümdür.</a:t>
            </a:r>
            <a:endParaRPr lang="en-US" altLang="en-US" sz="1600" dirty="0">
              <a:latin typeface="Times New Roman" panose="02020603050405020304" pitchFamily="18" charset="0"/>
              <a:cs typeface="Times New Roman" panose="02020603050405020304" pitchFamily="18" charset="0"/>
            </a:endParaRPr>
          </a:p>
          <a:p>
            <a:pPr marL="0" indent="0">
              <a:buNone/>
            </a:pPr>
            <a:endParaRPr lang="tr-TR" altLang="tr-TR"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Neden İKÇÜ  Maliye Bölümü?</a:t>
            </a:r>
            <a:endParaRPr lang="tr-TR" altLang="tr-TR" dirty="0">
              <a:latin typeface="Times New Roman" panose="02020603050405020304" pitchFamily="18" charset="0"/>
              <a:cs typeface="Times New Roman" panose="02020603050405020304" pitchFamily="18" charset="0"/>
            </a:endParaRPr>
          </a:p>
          <a:p>
            <a:pPr marL="0" indent="0">
              <a:buNone/>
            </a:pPr>
            <a:endParaRPr lang="tr-TR" altLang="en-US" sz="2200" dirty="0">
              <a:latin typeface="Times New Roman" panose="02020603050405020304" pitchFamily="18" charset="0"/>
              <a:cs typeface="Times New Roman" panose="02020603050405020304" pitchFamily="18" charset="0"/>
            </a:endParaRPr>
          </a:p>
          <a:p>
            <a:pPr marL="0" indent="0" algn="just" eaLnBrk="1" hangingPunct="1">
              <a:buNone/>
            </a:pPr>
            <a:r>
              <a:rPr lang="tr-TR" altLang="tr-TR" sz="1600" dirty="0">
                <a:latin typeface="Times New Roman" panose="02020603050405020304" pitchFamily="18" charset="0"/>
                <a:cs typeface="Times New Roman" panose="02020603050405020304" pitchFamily="18" charset="0"/>
              </a:rPr>
              <a:t>          İzmir’de faaliyet gösteren iki Maliye bölümünden biridir. </a:t>
            </a: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just" eaLnBrk="1" hangingPunct="1">
              <a:buNone/>
            </a:pPr>
            <a:r>
              <a:rPr lang="tr-TR" altLang="tr-TR" sz="1600" dirty="0">
                <a:latin typeface="Times New Roman" panose="02020603050405020304" pitchFamily="18" charset="0"/>
                <a:cs typeface="Times New Roman" panose="02020603050405020304" pitchFamily="18" charset="0"/>
              </a:rPr>
              <a:t>          Eğitim programı, İktisadi ve İdari Bilimler Fakültesi bünyesinde yer alan çoğu bölümün ders</a:t>
            </a:r>
          </a:p>
          <a:p>
            <a:pPr marL="0" indent="0" algn="just" eaLnBrk="1" hangingPunct="1">
              <a:buNone/>
            </a:pPr>
            <a:r>
              <a:rPr lang="tr-TR" altLang="tr-TR" sz="1600" dirty="0">
                <a:latin typeface="Times New Roman" panose="02020603050405020304" pitchFamily="18" charset="0"/>
                <a:cs typeface="Times New Roman" panose="02020603050405020304" pitchFamily="18" charset="0"/>
              </a:rPr>
              <a:t>içeriğini kapsadığından öğrencilere </a:t>
            </a:r>
            <a:r>
              <a:rPr lang="tr-TR" altLang="tr-TR" sz="1600" dirty="0" err="1">
                <a:latin typeface="Times New Roman" panose="02020603050405020304" pitchFamily="18" charset="0"/>
                <a:cs typeface="Times New Roman" panose="02020603050405020304" pitchFamily="18" charset="0"/>
              </a:rPr>
              <a:t>multidisipliner</a:t>
            </a:r>
            <a:r>
              <a:rPr lang="tr-TR" altLang="tr-TR" sz="1600" dirty="0">
                <a:latin typeface="Times New Roman" panose="02020603050405020304" pitchFamily="18" charset="0"/>
                <a:cs typeface="Times New Roman" panose="02020603050405020304" pitchFamily="18" charset="0"/>
              </a:rPr>
              <a:t> yetkinlik sağlayıp;  gelecek yıllarda kurum</a:t>
            </a:r>
          </a:p>
          <a:p>
            <a:pPr marL="0" indent="0" algn="just" eaLnBrk="1" hangingPunct="1">
              <a:buNone/>
            </a:pPr>
            <a:r>
              <a:rPr lang="tr-TR" altLang="tr-TR" sz="1600" dirty="0">
                <a:latin typeface="Times New Roman" panose="02020603050405020304" pitchFamily="18" charset="0"/>
                <a:cs typeface="Times New Roman" panose="02020603050405020304" pitchFamily="18" charset="0"/>
              </a:rPr>
              <a:t>sınavları, özel sektör sınavları gibi süreçlerde rakiplere karşı avantaj sağlar.</a:t>
            </a:r>
          </a:p>
          <a:p>
            <a:pPr marL="0" indent="0" algn="just" eaLnBrk="1" hangingPunct="1">
              <a:buNone/>
            </a:pPr>
            <a:endParaRPr lang="tr-TR" altLang="tr-TR" sz="1600" dirty="0">
              <a:latin typeface="Times New Roman" panose="02020603050405020304" pitchFamily="18" charset="0"/>
              <a:cs typeface="Times New Roman" panose="02020603050405020304" pitchFamily="18" charset="0"/>
            </a:endParaRPr>
          </a:p>
          <a:p>
            <a:pPr marL="0" indent="0" algn="just" eaLnBrk="1" hangingPunct="1">
              <a:buNone/>
            </a:pPr>
            <a:r>
              <a:rPr lang="tr-TR" altLang="en-US" sz="1600" dirty="0">
                <a:latin typeface="Times New Roman" panose="02020603050405020304" pitchFamily="18" charset="0"/>
                <a:cs typeface="Times New Roman" panose="02020603050405020304" pitchFamily="18" charset="0"/>
              </a:rPr>
              <a:t>          “Bölümümüz, Maliye ve Mali Yönetim </a:t>
            </a:r>
            <a:r>
              <a:rPr lang="tr-TR" altLang="en-US" sz="1600" u="sng" dirty="0">
                <a:solidFill>
                  <a:srgbClr val="FF0000"/>
                </a:solidFill>
                <a:latin typeface="Times New Roman" panose="02020603050405020304" pitchFamily="18" charset="0"/>
                <a:cs typeface="Times New Roman" panose="02020603050405020304" pitchFamily="18" charset="0"/>
              </a:rPr>
              <a:t>adıyla</a:t>
            </a:r>
            <a:r>
              <a:rPr lang="tr-TR" altLang="en-US" sz="1600" dirty="0">
                <a:latin typeface="Times New Roman" panose="02020603050405020304" pitchFamily="18" charset="0"/>
                <a:cs typeface="Times New Roman" panose="02020603050405020304" pitchFamily="18" charset="0"/>
              </a:rPr>
              <a:t> kurulan Türkiye’de Yüksek Lisans ve Doktora</a:t>
            </a:r>
          </a:p>
          <a:p>
            <a:pPr marL="0" indent="0" algn="just" eaLnBrk="1" hangingPunct="1">
              <a:buNone/>
            </a:pPr>
            <a:r>
              <a:rPr lang="tr-TR" altLang="en-US" sz="1600" dirty="0">
                <a:latin typeface="Times New Roman" panose="02020603050405020304" pitchFamily="18" charset="0"/>
                <a:cs typeface="Times New Roman" panose="02020603050405020304" pitchFamily="18" charset="0"/>
              </a:rPr>
              <a:t>öğrenimlerini veren </a:t>
            </a:r>
            <a:r>
              <a:rPr lang="tr-TR" altLang="en-US" sz="1600" u="sng" dirty="0">
                <a:solidFill>
                  <a:srgbClr val="C00000"/>
                </a:solidFill>
                <a:latin typeface="Times New Roman" panose="02020603050405020304" pitchFamily="18" charset="0"/>
                <a:cs typeface="Times New Roman" panose="02020603050405020304" pitchFamily="18" charset="0"/>
              </a:rPr>
              <a:t>ilk</a:t>
            </a:r>
            <a:r>
              <a:rPr lang="tr-TR" altLang="en-US" sz="1600" dirty="0">
                <a:solidFill>
                  <a:srgbClr val="C00000"/>
                </a:solidFill>
                <a:latin typeface="Times New Roman" panose="02020603050405020304" pitchFamily="18" charset="0"/>
                <a:cs typeface="Times New Roman" panose="02020603050405020304" pitchFamily="18" charset="0"/>
              </a:rPr>
              <a:t> </a:t>
            </a:r>
            <a:r>
              <a:rPr lang="tr-TR" altLang="en-US" sz="1600" dirty="0">
                <a:latin typeface="Times New Roman" panose="02020603050405020304" pitchFamily="18" charset="0"/>
                <a:cs typeface="Times New Roman" panose="02020603050405020304" pitchFamily="18" charset="0"/>
              </a:rPr>
              <a:t>bölümdür.”</a:t>
            </a:r>
          </a:p>
          <a:p>
            <a:pPr marL="0" indent="0" algn="just" eaLnBrk="1" hangingPunct="1">
              <a:buNone/>
            </a:pPr>
            <a:endParaRPr lang="tr-TR" altLang="tr-TR" sz="1600" dirty="0">
              <a:latin typeface="Calibri" panose="020F0502020204030204" pitchFamily="34" charset="0"/>
              <a:cs typeface="Calibri" panose="020F0502020204030204" pitchFamily="34" charset="0"/>
            </a:endParaRPr>
          </a:p>
          <a:p>
            <a:pPr marL="0" indent="0" algn="just" eaLnBrk="1" hangingPunct="1">
              <a:buNone/>
            </a:pPr>
            <a:endParaRPr lang="tr-TR" altLang="tr-TR" sz="2000" b="1" dirty="0">
              <a:solidFill>
                <a:srgbClr val="990000"/>
              </a:solidFill>
              <a:latin typeface="Calibri" panose="020F0502020204030204" pitchFamily="34" charset="0"/>
              <a:cs typeface="Calibri" panose="020F0502020204030204" pitchFamily="34" charset="0"/>
            </a:endParaRPr>
          </a:p>
        </p:txBody>
      </p:sp>
      <p:pic>
        <p:nvPicPr>
          <p:cNvPr id="34819" name="Picture 5">
            <a:extLst>
              <a:ext uri="{FF2B5EF4-FFF2-40B4-BE49-F238E27FC236}">
                <a16:creationId xmlns:a16="http://schemas.microsoft.com/office/drawing/2014/main" id="{C4A860F4-0492-4538-998D-C0F7D5DB8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91400" y="6553200"/>
            <a:ext cx="1600200" cy="304800"/>
          </a:xfrm>
        </p:spPr>
        <p:txBody>
          <a:bodyPr/>
          <a:lstStyle/>
          <a:p>
            <a:pPr>
              <a:defRPr/>
            </a:pPr>
            <a:endParaRPr lang="tr-TR" dirty="0"/>
          </a:p>
        </p:txBody>
      </p:sp>
      <p:pic>
        <p:nvPicPr>
          <p:cNvPr id="6"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6"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a:extLst>
              <a:ext uri="{FF2B5EF4-FFF2-40B4-BE49-F238E27FC236}">
                <a16:creationId xmlns:a16="http://schemas.microsoft.com/office/drawing/2014/main" id="{DCB94CE1-2418-45B7-B485-0F234DAF6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up 55">
            <a:extLst>
              <a:ext uri="{FF2B5EF4-FFF2-40B4-BE49-F238E27FC236}">
                <a16:creationId xmlns:a16="http://schemas.microsoft.com/office/drawing/2014/main" id="{44956A64-8D04-4DFE-8A52-33864FBA97CC}"/>
              </a:ext>
            </a:extLst>
          </p:cNvPr>
          <p:cNvGrpSpPr>
            <a:grpSpLocks/>
          </p:cNvGrpSpPr>
          <p:nvPr/>
        </p:nvGrpSpPr>
        <p:grpSpPr bwMode="auto">
          <a:xfrm>
            <a:off x="4648200" y="2092328"/>
            <a:ext cx="4343400" cy="3317875"/>
            <a:chOff x="4648200" y="1981200"/>
            <a:chExt cx="4343479" cy="3318613"/>
          </a:xfrm>
        </p:grpSpPr>
        <p:pic>
          <p:nvPicPr>
            <p:cNvPr id="7175" name="Resim 30">
              <a:extLst>
                <a:ext uri="{FF2B5EF4-FFF2-40B4-BE49-F238E27FC236}">
                  <a16:creationId xmlns:a16="http://schemas.microsoft.com/office/drawing/2014/main" id="{AF100E91-81A6-4625-93BF-41562E0354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088947"/>
              <a:ext cx="2035297" cy="30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Resim 31">
              <a:extLst>
                <a:ext uri="{FF2B5EF4-FFF2-40B4-BE49-F238E27FC236}">
                  <a16:creationId xmlns:a16="http://schemas.microsoft.com/office/drawing/2014/main" id="{1D1C9552-BAE5-4A10-B24B-A6546C2643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9130" y="2682157"/>
              <a:ext cx="488031" cy="49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Resim 32">
              <a:extLst>
                <a:ext uri="{FF2B5EF4-FFF2-40B4-BE49-F238E27FC236}">
                  <a16:creationId xmlns:a16="http://schemas.microsoft.com/office/drawing/2014/main" id="{033F956F-1314-4647-8712-0BF74DA0D8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75139" y="4706270"/>
              <a:ext cx="425401" cy="39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Resim 33">
              <a:extLst>
                <a:ext uri="{FF2B5EF4-FFF2-40B4-BE49-F238E27FC236}">
                  <a16:creationId xmlns:a16="http://schemas.microsoft.com/office/drawing/2014/main" id="{F52F2388-D5A2-4772-9074-4B0B50C1F22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4766" y="4003192"/>
              <a:ext cx="634441" cy="2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Resim 34">
              <a:extLst>
                <a:ext uri="{FF2B5EF4-FFF2-40B4-BE49-F238E27FC236}">
                  <a16:creationId xmlns:a16="http://schemas.microsoft.com/office/drawing/2014/main" id="{75EBC8E6-1774-4DF4-9E1D-308507DE01C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49129" y="3245393"/>
              <a:ext cx="444743" cy="37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Resim 35">
              <a:extLst>
                <a:ext uri="{FF2B5EF4-FFF2-40B4-BE49-F238E27FC236}">
                  <a16:creationId xmlns:a16="http://schemas.microsoft.com/office/drawing/2014/main" id="{9CF79B91-DFB6-4278-9AD5-C8D35F9C3A1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130" y="3671611"/>
              <a:ext cx="451412" cy="4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Resim 36">
              <a:extLst>
                <a:ext uri="{FF2B5EF4-FFF2-40B4-BE49-F238E27FC236}">
                  <a16:creationId xmlns:a16="http://schemas.microsoft.com/office/drawing/2014/main" id="{76AD2650-05C4-41A3-A9AA-43F9934DF5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85963" y="4418542"/>
              <a:ext cx="749535" cy="29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Resim 37">
              <a:extLst>
                <a:ext uri="{FF2B5EF4-FFF2-40B4-BE49-F238E27FC236}">
                  <a16:creationId xmlns:a16="http://schemas.microsoft.com/office/drawing/2014/main" id="{E3B16360-2B41-4078-B1FB-DC831F8ECDB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34766" y="3562962"/>
              <a:ext cx="565604" cy="23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Resim 38">
              <a:extLst>
                <a:ext uri="{FF2B5EF4-FFF2-40B4-BE49-F238E27FC236}">
                  <a16:creationId xmlns:a16="http://schemas.microsoft.com/office/drawing/2014/main" id="{927AC1BB-98C0-47E9-A0B0-DF65D43C15F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03648" y="4372554"/>
              <a:ext cx="222298" cy="22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Resim 39">
              <a:extLst>
                <a:ext uri="{FF2B5EF4-FFF2-40B4-BE49-F238E27FC236}">
                  <a16:creationId xmlns:a16="http://schemas.microsoft.com/office/drawing/2014/main" id="{56B407E9-39AA-42CD-803D-3522C361E38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49129" y="4177341"/>
              <a:ext cx="488031" cy="48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Resim 40">
              <a:extLst>
                <a:ext uri="{FF2B5EF4-FFF2-40B4-BE49-F238E27FC236}">
                  <a16:creationId xmlns:a16="http://schemas.microsoft.com/office/drawing/2014/main" id="{BD565229-47C9-4E2B-989B-2BDCA64B4A3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85963" y="4847698"/>
              <a:ext cx="780850" cy="35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Resim 41">
              <a:extLst>
                <a:ext uri="{FF2B5EF4-FFF2-40B4-BE49-F238E27FC236}">
                  <a16:creationId xmlns:a16="http://schemas.microsoft.com/office/drawing/2014/main" id="{83491727-03F1-40B1-AD43-8355A615752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15527" y="2903770"/>
              <a:ext cx="244105" cy="34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Resim 42">
              <a:extLst>
                <a:ext uri="{FF2B5EF4-FFF2-40B4-BE49-F238E27FC236}">
                  <a16:creationId xmlns:a16="http://schemas.microsoft.com/office/drawing/2014/main" id="{CFD415F5-45E6-4DCF-B7D5-3B38F9AEBC7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968221" y="3349095"/>
              <a:ext cx="340215" cy="34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Resim 43">
              <a:extLst>
                <a:ext uri="{FF2B5EF4-FFF2-40B4-BE49-F238E27FC236}">
                  <a16:creationId xmlns:a16="http://schemas.microsoft.com/office/drawing/2014/main" id="{1E7A88A0-2230-4700-B968-1E255B2C8CA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015616" y="3815050"/>
              <a:ext cx="292819" cy="29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Resim 44">
              <a:extLst>
                <a:ext uri="{FF2B5EF4-FFF2-40B4-BE49-F238E27FC236}">
                  <a16:creationId xmlns:a16="http://schemas.microsoft.com/office/drawing/2014/main" id="{2BB3A780-C78C-4E7C-A1C3-9B9838A56B4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015616" y="4226144"/>
              <a:ext cx="308077" cy="30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Resim 45">
              <a:extLst>
                <a:ext uri="{FF2B5EF4-FFF2-40B4-BE49-F238E27FC236}">
                  <a16:creationId xmlns:a16="http://schemas.microsoft.com/office/drawing/2014/main" id="{4B41CB67-05A9-43DE-8936-FA355F2D51A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015616" y="4665372"/>
              <a:ext cx="295699" cy="29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Resim 46">
              <a:extLst>
                <a:ext uri="{FF2B5EF4-FFF2-40B4-BE49-F238E27FC236}">
                  <a16:creationId xmlns:a16="http://schemas.microsoft.com/office/drawing/2014/main" id="{D450CCC3-33E0-48C6-B0B1-AF0DC2C40EF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54844" y="2651185"/>
              <a:ext cx="244015" cy="24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Resim 47">
              <a:extLst>
                <a:ext uri="{FF2B5EF4-FFF2-40B4-BE49-F238E27FC236}">
                  <a16:creationId xmlns:a16="http://schemas.microsoft.com/office/drawing/2014/main" id="{B774369E-F764-40C1-B396-F5868708099E}"/>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86790" y="3103672"/>
              <a:ext cx="260874" cy="26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Resim 48">
              <a:extLst>
                <a:ext uri="{FF2B5EF4-FFF2-40B4-BE49-F238E27FC236}">
                  <a16:creationId xmlns:a16="http://schemas.microsoft.com/office/drawing/2014/main" id="{ACE2B06E-4DB4-4779-A359-CEA75A6B1EC5}"/>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467156" y="3519201"/>
              <a:ext cx="280508" cy="28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Resim 49">
              <a:extLst>
                <a:ext uri="{FF2B5EF4-FFF2-40B4-BE49-F238E27FC236}">
                  <a16:creationId xmlns:a16="http://schemas.microsoft.com/office/drawing/2014/main" id="{C7DD0BA0-AC39-4C8A-BC9E-3AAA763B6C17}"/>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54844" y="3939109"/>
              <a:ext cx="268417" cy="26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Resim 50">
              <a:extLst>
                <a:ext uri="{FF2B5EF4-FFF2-40B4-BE49-F238E27FC236}">
                  <a16:creationId xmlns:a16="http://schemas.microsoft.com/office/drawing/2014/main" id="{6A985DE0-D635-4063-AE97-404F38ECEE41}"/>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168238" y="3129888"/>
              <a:ext cx="697301" cy="23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Dikdörtgen 51">
              <a:extLst>
                <a:ext uri="{FF2B5EF4-FFF2-40B4-BE49-F238E27FC236}">
                  <a16:creationId xmlns:a16="http://schemas.microsoft.com/office/drawing/2014/main" id="{2C49F102-3C42-48B0-9B7D-7D50AB5E5D15}"/>
                </a:ext>
              </a:extLst>
            </p:cNvPr>
            <p:cNvSpPr/>
            <p:nvPr/>
          </p:nvSpPr>
          <p:spPr>
            <a:xfrm>
              <a:off x="4648200" y="1981200"/>
              <a:ext cx="4343479" cy="3318613"/>
            </a:xfrm>
            <a:prstGeom prst="rect">
              <a:avLst/>
            </a:prstGeom>
            <a:solidFill>
              <a:schemeClr val="bg1">
                <a:alpha val="3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tr-TR">
                <a:latin typeface="Calibri" panose="020F0502020204030204" pitchFamily="34" charset="0"/>
                <a:cs typeface="Calibri" panose="020F0502020204030204" pitchFamily="34" charset="0"/>
              </a:endParaRPr>
            </a:p>
          </p:txBody>
        </p:sp>
      </p:grpSp>
      <p:sp>
        <p:nvSpPr>
          <p:cNvPr id="7172" name="Rectangle 5">
            <a:extLst>
              <a:ext uri="{FF2B5EF4-FFF2-40B4-BE49-F238E27FC236}">
                <a16:creationId xmlns:a16="http://schemas.microsoft.com/office/drawing/2014/main" id="{7F113725-1BB8-46B8-A335-850D7A41DB73}"/>
              </a:ext>
            </a:extLst>
          </p:cNvPr>
          <p:cNvSpPr txBox="1">
            <a:spLocks noChangeArrowheads="1"/>
          </p:cNvSpPr>
          <p:nvPr/>
        </p:nvSpPr>
        <p:spPr bwMode="auto">
          <a:xfrm>
            <a:off x="228603" y="5445128"/>
            <a:ext cx="86582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Wingdings" panose="05000000000000000000" pitchFamily="2" charset="2"/>
              <a:buChar char="ü"/>
            </a:pPr>
            <a:r>
              <a:rPr lang="tr-TR" altLang="tr-TR" sz="1800" dirty="0">
                <a:latin typeface="Times New Roman" panose="02020603050405020304" pitchFamily="18" charset="0"/>
                <a:cs typeface="Times New Roman" panose="02020603050405020304" pitchFamily="18" charset="0"/>
              </a:rPr>
              <a:t>Her bölümün ders programında bulunan farklı ve çok sayıda disiplinler arası seçmeli dersleri ile öğrencilere istedikleri alanda uzmanlaşma imkanı sağlaması.</a:t>
            </a:r>
          </a:p>
          <a:p>
            <a:pPr algn="just" eaLnBrk="1" hangingPunct="1">
              <a:buFontTx/>
              <a:buNone/>
            </a:pPr>
            <a:endParaRPr lang="tr-TR" altLang="tr-TR" sz="2400" b="1" dirty="0">
              <a:solidFill>
                <a:srgbClr val="990000"/>
              </a:solidFill>
              <a:latin typeface="Calibri" panose="020F0502020204030204" pitchFamily="34" charset="0"/>
              <a:cs typeface="Calibri" panose="020F0502020204030204" pitchFamily="34" charset="0"/>
            </a:endParaRPr>
          </a:p>
        </p:txBody>
      </p:sp>
      <p:sp>
        <p:nvSpPr>
          <p:cNvPr id="7173" name="Rectangle 5">
            <a:extLst>
              <a:ext uri="{FF2B5EF4-FFF2-40B4-BE49-F238E27FC236}">
                <a16:creationId xmlns:a16="http://schemas.microsoft.com/office/drawing/2014/main" id="{4CCBAE4D-9200-435C-B540-4463C9F41700}"/>
              </a:ext>
            </a:extLst>
          </p:cNvPr>
          <p:cNvSpPr txBox="1">
            <a:spLocks noChangeArrowheads="1"/>
          </p:cNvSpPr>
          <p:nvPr/>
        </p:nvSpPr>
        <p:spPr bwMode="auto">
          <a:xfrm>
            <a:off x="76200" y="228603"/>
            <a:ext cx="8915400"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lnSpc>
                <a:spcPct val="150000"/>
              </a:lnSpc>
              <a:buNone/>
              <a:defRPr/>
            </a:pPr>
            <a:r>
              <a:rPr lang="tr-TR" altLang="tr-TR" sz="2400" b="1" dirty="0">
                <a:solidFill>
                  <a:srgbClr val="990000"/>
                </a:solidFill>
                <a:latin typeface="Calibri" panose="020F0502020204030204" pitchFamily="34" charset="0"/>
                <a:cs typeface="Calibri" panose="020F0502020204030204" pitchFamily="34" charset="0"/>
              </a:rPr>
              <a:t>	</a:t>
            </a:r>
            <a:r>
              <a:rPr lang="tr-TR" altLang="tr-TR" sz="2400" b="1" dirty="0">
                <a:solidFill>
                  <a:srgbClr val="990000"/>
                </a:solidFill>
                <a:latin typeface="Times New Roman" panose="02020603050405020304" pitchFamily="18" charset="0"/>
                <a:cs typeface="Times New Roman" panose="02020603050405020304" pitchFamily="18" charset="0"/>
              </a:rPr>
              <a:t>Neden İKÇÜ İktisadi ve İdari Bilimler Fakültesi?</a:t>
            </a:r>
          </a:p>
          <a:p>
            <a:pPr algn="just" eaLnBrk="1" hangingPunct="1">
              <a:lnSpc>
                <a:spcPct val="150000"/>
              </a:lnSpc>
              <a:buFont typeface="Wingdings" panose="05000000000000000000" pitchFamily="2" charset="2"/>
              <a:buChar char="ü"/>
              <a:defRPr/>
            </a:pPr>
            <a:endParaRPr lang="tr-TR" altLang="tr-TR" sz="2400" b="1" dirty="0">
              <a:solidFill>
                <a:srgbClr val="99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defRPr/>
            </a:pPr>
            <a:r>
              <a:rPr lang="tr-TR" altLang="tr-TR" sz="1800" dirty="0">
                <a:latin typeface="Times New Roman" panose="02020603050405020304" pitchFamily="18" charset="0"/>
                <a:cs typeface="Times New Roman" panose="02020603050405020304" pitchFamily="18" charset="0"/>
              </a:rPr>
              <a:t>Atatürk Organize Sanayi Bölgesi ile iç içe bir konumda bulunması ve ortak projeler üretmeye ve bu bölgedeki işletmelere işgücü yetiştirme olanaklarına sahip olması.</a:t>
            </a:r>
          </a:p>
        </p:txBody>
      </p:sp>
      <p:sp>
        <p:nvSpPr>
          <p:cNvPr id="7174" name="Metin kutusu 53">
            <a:extLst>
              <a:ext uri="{FF2B5EF4-FFF2-40B4-BE49-F238E27FC236}">
                <a16:creationId xmlns:a16="http://schemas.microsoft.com/office/drawing/2014/main" id="{D4360321-7397-4B70-83DD-FA819B932CFC}"/>
              </a:ext>
            </a:extLst>
          </p:cNvPr>
          <p:cNvSpPr txBox="1">
            <a:spLocks noChangeArrowheads="1"/>
          </p:cNvSpPr>
          <p:nvPr/>
        </p:nvSpPr>
        <p:spPr bwMode="auto">
          <a:xfrm>
            <a:off x="228600" y="3219452"/>
            <a:ext cx="441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ü"/>
            </a:pPr>
            <a:r>
              <a:rPr lang="tr-TR" altLang="tr-TR" sz="1800">
                <a:latin typeface="Times New Roman" panose="02020603050405020304" pitchFamily="18" charset="0"/>
                <a:cs typeface="Times New Roman" panose="02020603050405020304" pitchFamily="18" charset="0"/>
              </a:rPr>
              <a:t>Yurtiçi ve yurtdışında üst düzey farklı üniversitelerinde yetişmiş, alanında uzman ve genç kadro yapısı.</a:t>
            </a:r>
          </a:p>
          <a:p>
            <a:pPr eaLnBrk="1" hangingPunct="1">
              <a:spcBef>
                <a:spcPct val="0"/>
              </a:spcBef>
              <a:buFont typeface="Wingdings" panose="05000000000000000000" pitchFamily="2" charset="2"/>
              <a:buChar char="ü"/>
            </a:pPr>
            <a:endParaRPr lang="tr-TR" altLang="tr-TR" sz="1800">
              <a:latin typeface="Times New Roman" panose="02020603050405020304" pitchFamily="18" charset="0"/>
              <a:cs typeface="Times New Roman" panose="02020603050405020304" pitchFamily="18" charset="0"/>
            </a:endParaRPr>
          </a:p>
        </p:txBody>
      </p:sp>
      <p:sp>
        <p:nvSpPr>
          <p:cNvPr id="5" name="Veri Yer Tutucusu 4"/>
          <p:cNvSpPr>
            <a:spLocks noGrp="1"/>
          </p:cNvSpPr>
          <p:nvPr>
            <p:ph type="dt" sz="half" idx="10"/>
          </p:nvPr>
        </p:nvSpPr>
        <p:spPr>
          <a:xfrm>
            <a:off x="7486035" y="6514375"/>
            <a:ext cx="1629393" cy="286188"/>
          </a:xfrm>
        </p:spPr>
        <p:txBody>
          <a:bodyPr/>
          <a:lstStyle/>
          <a:p>
            <a:pPr>
              <a:defRPr/>
            </a:pPr>
            <a:fld id="{BCD827D6-693F-4590-BF63-165574AE8FE3}" type="datetime8">
              <a:rPr lang="tr-TR" smtClean="0"/>
              <a:t>7.10.2024 14:07</a:t>
            </a:fld>
            <a:endParaRPr lang="tr-TR" dirty="0"/>
          </a:p>
        </p:txBody>
      </p:sp>
      <p:pic>
        <p:nvPicPr>
          <p:cNvPr id="30"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0338"/>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C73D433D-F1EB-484E-9794-FB7215A86CBB}"/>
              </a:ext>
            </a:extLst>
          </p:cNvPr>
          <p:cNvSpPr>
            <a:spLocks noGrp="1" noChangeArrowheads="1"/>
          </p:cNvSpPr>
          <p:nvPr>
            <p:ph type="body" sz="half" idx="2"/>
          </p:nvPr>
        </p:nvSpPr>
        <p:spPr>
          <a:xfrm>
            <a:off x="228600" y="76200"/>
            <a:ext cx="8686800" cy="3276600"/>
          </a:xfrm>
        </p:spPr>
        <p:txBody>
          <a:bodyPr/>
          <a:lstStyle/>
          <a:p>
            <a:pPr marL="0" indent="0" algn="ctr" eaLnBrk="1" hangingPunct="1">
              <a:buNone/>
              <a:defRPr/>
            </a:pPr>
            <a:r>
              <a:rPr lang="tr-TR" altLang="tr-TR" b="1" dirty="0">
                <a:solidFill>
                  <a:srgbClr val="990000"/>
                </a:solidFill>
                <a:latin typeface="Times New Roman" panose="02020603050405020304" pitchFamily="18" charset="0"/>
                <a:cs typeface="Times New Roman" panose="02020603050405020304" pitchFamily="18" charset="0"/>
              </a:rPr>
              <a:t>Maliye Bölümü Eğitim Kapsamı</a:t>
            </a:r>
            <a:endParaRPr lang="tr-TR" altLang="tr-TR" dirty="0">
              <a:latin typeface="Times New Roman" panose="02020603050405020304" pitchFamily="18" charset="0"/>
              <a:cs typeface="Times New Roman" panose="02020603050405020304" pitchFamily="18" charset="0"/>
            </a:endParaRPr>
          </a:p>
          <a:p>
            <a:pPr marL="0" indent="0">
              <a:buNone/>
              <a:defRPr/>
            </a:pPr>
            <a:endParaRPr lang="tr-TR" sz="2200" dirty="0">
              <a:latin typeface="Times New Roman" panose="02020603050405020304" pitchFamily="18" charset="0"/>
              <a:cs typeface="Times New Roman" panose="02020603050405020304" pitchFamily="18" charset="0"/>
            </a:endParaRPr>
          </a:p>
          <a:p>
            <a:pPr marL="0" indent="0">
              <a:buClr>
                <a:schemeClr val="tx1"/>
              </a:buClr>
              <a:buNone/>
              <a:defRPr/>
            </a:pPr>
            <a:r>
              <a:rPr lang="tr-TR" altLang="tr-TR" sz="1600" dirty="0">
                <a:latin typeface="Times New Roman" panose="02020603050405020304" pitchFamily="18" charset="0"/>
                <a:cs typeface="Times New Roman" panose="02020603050405020304" pitchFamily="18" charset="0"/>
              </a:rPr>
              <a:t>         Bölümümüz bünyesinde Maliye Teorisi, Mali Hukuk, Mali iktisat, Bütçe ve Mali Planlama, Mali Yönetim olmak üzere 5 anabilim dalı bulunmaktadır. Bu anabilim dallarından dengeli ve çeşitli dersler lisans programını oluşturmaktadır</a:t>
            </a:r>
          </a:p>
          <a:p>
            <a:pPr>
              <a:buClr>
                <a:schemeClr val="tx1"/>
              </a:buClr>
              <a:buFontTx/>
              <a:buNone/>
              <a:defRPr/>
            </a:pPr>
            <a:endParaRPr lang="tr-TR" altLang="tr-TR" sz="1600" dirty="0">
              <a:latin typeface="Times New Roman" panose="02020603050405020304" pitchFamily="18" charset="0"/>
              <a:cs typeface="Times New Roman" panose="02020603050405020304" pitchFamily="18" charset="0"/>
            </a:endParaRPr>
          </a:p>
          <a:p>
            <a:pPr marL="0" indent="0">
              <a:buClr>
                <a:schemeClr val="tx1"/>
              </a:buClr>
              <a:buNone/>
              <a:defRPr/>
            </a:pPr>
            <a:r>
              <a:rPr lang="tr-TR"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Bölüm’de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verilen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eğitim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iktisadi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olayları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analiz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etme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muhasebe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uygulamaları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mevzuatı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konularında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yetkinlik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kazandırma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yaşamına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yönelik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hukuki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bilgi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birikimini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oluşturma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maliye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politikaları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konusunda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analitik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analiz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çözüm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yeteneklerini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geliştirme</a:t>
            </a:r>
            <a:r>
              <a:rPr lang="tr-TR" sz="1600" dirty="0">
                <a:latin typeface="Times New Roman" panose="02020603050405020304" pitchFamily="18" charset="0"/>
                <a:cs typeface="Times New Roman" panose="02020603050405020304" pitchFamily="18" charset="0"/>
              </a:rPr>
              <a:t>, devlet bütçesi ve kamu mali yönetiminin işleyişi </a:t>
            </a:r>
            <a:r>
              <a:rPr lang="en-US" sz="1600" dirty="0" err="1">
                <a:latin typeface="Times New Roman" panose="02020603050405020304" pitchFamily="18" charset="0"/>
                <a:cs typeface="Times New Roman" panose="02020603050405020304" pitchFamily="18" charset="0"/>
              </a:rPr>
              <a:t>gibi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becerileri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kazandırmayı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amaçlamaktadır</a:t>
            </a:r>
            <a:r>
              <a:rPr lang="en-US" sz="1600" dirty="0">
                <a:latin typeface="Times New Roman" panose="02020603050405020304" pitchFamily="18" charset="0"/>
                <a:cs typeface="Times New Roman" panose="02020603050405020304" pitchFamily="18" charset="0"/>
              </a:rPr>
              <a:t>.</a:t>
            </a:r>
            <a:r>
              <a:rPr lang="tr-TR" sz="1600" dirty="0">
                <a:latin typeface="Times New Roman" panose="02020603050405020304" pitchFamily="18" charset="0"/>
                <a:cs typeface="Times New Roman" panose="02020603050405020304" pitchFamily="18" charset="0"/>
              </a:rPr>
              <a:t> </a:t>
            </a:r>
          </a:p>
          <a:p>
            <a:pPr marL="0" indent="0">
              <a:buClr>
                <a:schemeClr val="tx1"/>
              </a:buClr>
              <a:buNone/>
              <a:defRPr/>
            </a:pPr>
            <a:r>
              <a:rPr lang="tr-TR" sz="1600" b="1" dirty="0">
                <a:solidFill>
                  <a:srgbClr val="990000"/>
                </a:solidFill>
                <a:latin typeface="Times New Roman" panose="02020603050405020304" pitchFamily="18" charset="0"/>
                <a:cs typeface="Times New Roman" panose="02020603050405020304" pitchFamily="18" charset="0"/>
              </a:rPr>
              <a:t>       Anabilim Dallarımız</a:t>
            </a:r>
          </a:p>
          <a:p>
            <a:pPr marL="0" indent="0">
              <a:buClr>
                <a:schemeClr val="tx1"/>
              </a:buClr>
              <a:buNone/>
              <a:defRPr/>
            </a:pPr>
            <a:endParaRPr lang="tr-TR"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Maliye Teorisi Anabilim Dalı</a:t>
            </a: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Mali Hukuk Anabilim Dalı</a:t>
            </a: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Bütçe ve Mali Planlama Anabilim Dalı</a:t>
            </a: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Mali İktisat Anabilim Dalı</a:t>
            </a:r>
          </a:p>
          <a:p>
            <a:pPr>
              <a:buFont typeface="Wingdings" panose="05000000000000000000" pitchFamily="2" charset="2"/>
              <a:buChar char="ü"/>
              <a:defRPr/>
            </a:pPr>
            <a:r>
              <a:rPr lang="tr-TR" sz="1600" dirty="0">
                <a:latin typeface="Times New Roman" panose="02020603050405020304" pitchFamily="18" charset="0"/>
                <a:cs typeface="Times New Roman" panose="02020603050405020304" pitchFamily="18" charset="0"/>
              </a:rPr>
              <a:t>Mali Yönetim Anabilim Dalı</a:t>
            </a:r>
          </a:p>
          <a:p>
            <a:pPr marL="0" indent="0">
              <a:buClr>
                <a:schemeClr val="tx1"/>
              </a:buClr>
              <a:buNone/>
              <a:defRPr/>
            </a:pPr>
            <a:endParaRPr lang="tr-TR" sz="2200" dirty="0">
              <a:latin typeface="Constantia" pitchFamily="18" charset="0"/>
            </a:endParaRPr>
          </a:p>
        </p:txBody>
      </p:sp>
      <p:pic>
        <p:nvPicPr>
          <p:cNvPr id="35843" name="Picture 5">
            <a:extLst>
              <a:ext uri="{FF2B5EF4-FFF2-40B4-BE49-F238E27FC236}">
                <a16:creationId xmlns:a16="http://schemas.microsoft.com/office/drawing/2014/main" id="{3C463DF8-C586-4B52-A6F2-2F71BEB11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a:extLst>
              <a:ext uri="{FF2B5EF4-FFF2-40B4-BE49-F238E27FC236}">
                <a16:creationId xmlns:a16="http://schemas.microsoft.com/office/drawing/2014/main" id="{16766562-C5EE-4AA5-87D9-0E282C5A4FA7}"/>
              </a:ext>
            </a:extLst>
          </p:cNvPr>
          <p:cNvSpPr txBox="1"/>
          <p:nvPr/>
        </p:nvSpPr>
        <p:spPr>
          <a:xfrm>
            <a:off x="4572000" y="3352801"/>
            <a:ext cx="4267200" cy="2554545"/>
          </a:xfrm>
          <a:prstGeom prst="rect">
            <a:avLst/>
          </a:prstGeom>
          <a:noFill/>
        </p:spPr>
        <p:txBody>
          <a:bodyPr>
            <a:spAutoFit/>
          </a:bodyPr>
          <a:lstStyle/>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      Lisansüstü Programlarımız</a:t>
            </a:r>
          </a:p>
          <a:p>
            <a:pPr marL="285744" indent="-285744" eaLnBrk="1" hangingPunct="1">
              <a:lnSpc>
                <a:spcPct val="90000"/>
              </a:lnSpc>
              <a:buFont typeface="Wingdings" panose="05000000000000000000" pitchFamily="2" charset="2"/>
              <a:buChar char="Ø"/>
              <a:defRPr/>
            </a:pPr>
            <a:endParaRPr lang="tr-TR" altLang="tr-TR" sz="1600" dirty="0">
              <a:latin typeface="Times New Roman" panose="02020603050405020304" pitchFamily="18" charset="0"/>
              <a:cs typeface="Times New Roman" panose="02020603050405020304" pitchFamily="18" charset="0"/>
            </a:endParaRPr>
          </a:p>
          <a:p>
            <a:pPr marL="285744" indent="-285744"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Maliye ve Mali Yönetim Tezli Yüksek Lisans (Türkçe), </a:t>
            </a:r>
          </a:p>
          <a:p>
            <a:pPr marL="285744" indent="-285744"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Maliye ve Mali Yönetim Tezsiz Yüksek Lisans (Türkçe)</a:t>
            </a:r>
          </a:p>
          <a:p>
            <a:pPr marL="285744" indent="-285744"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Vergi Hukuku ve Vergi Hukuku Uygulamaları Tezsiz Yüksek Lisans               (Türkçe)</a:t>
            </a:r>
          </a:p>
          <a:p>
            <a:pPr marL="285744" indent="-285744" eaLnBrk="1" hangingPunct="1">
              <a:lnSpc>
                <a:spcPct val="90000"/>
              </a:lnSpc>
              <a:buFont typeface="Wingdings" panose="05000000000000000000" pitchFamily="2" charset="2"/>
              <a:buChar char="Ø"/>
              <a:defRPr/>
            </a:pPr>
            <a:r>
              <a:rPr lang="tr-TR" altLang="tr-TR" sz="1600" dirty="0">
                <a:latin typeface="Times New Roman" panose="02020603050405020304" pitchFamily="18" charset="0"/>
                <a:cs typeface="Times New Roman" panose="02020603050405020304" pitchFamily="18" charset="0"/>
              </a:rPr>
              <a:t>Maliye ve Mali Yönetim Doktora (Türkçe)</a:t>
            </a:r>
          </a:p>
          <a:p>
            <a:pPr eaLnBrk="1" hangingPunct="1">
              <a:lnSpc>
                <a:spcPct val="90000"/>
              </a:lnSpc>
              <a:defRPr/>
            </a:pPr>
            <a:r>
              <a:rPr lang="tr-TR" altLang="tr-TR" sz="1600" dirty="0">
                <a:latin typeface="Times New Roman" panose="02020603050405020304" pitchFamily="18" charset="0"/>
                <a:cs typeface="Times New Roman" panose="02020603050405020304" pitchFamily="18" charset="0"/>
              </a:rPr>
              <a:t>      programları yürütülmektedir.     </a:t>
            </a:r>
          </a:p>
          <a:p>
            <a:pPr marL="285744" indent="-285744" eaLnBrk="1" hangingPunct="1">
              <a:buFont typeface="Wingdings" panose="05000000000000000000" pitchFamily="2" charset="2"/>
              <a:buChar char="Ø"/>
              <a:defRPr/>
            </a:pPr>
            <a:endParaRPr lang="tr-TR" sz="1600" dirty="0">
              <a:latin typeface="Times New Roman" panose="02020603050405020304" pitchFamily="18" charset="0"/>
              <a:cs typeface="Times New Roman" panose="02020603050405020304" pitchFamily="18" charset="0"/>
            </a:endParaRPr>
          </a:p>
        </p:txBody>
      </p:sp>
      <p:sp>
        <p:nvSpPr>
          <p:cNvPr id="6" name="Veri Yer Tutucusu 5"/>
          <p:cNvSpPr>
            <a:spLocks noGrp="1"/>
          </p:cNvSpPr>
          <p:nvPr>
            <p:ph type="dt" sz="half" idx="10"/>
          </p:nvPr>
        </p:nvSpPr>
        <p:spPr>
          <a:xfrm>
            <a:off x="7467600" y="6483827"/>
            <a:ext cx="1676400" cy="385289"/>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692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1BFDDF3B-736D-4EB5-9B52-708A3E212380}"/>
              </a:ext>
            </a:extLst>
          </p:cNvPr>
          <p:cNvSpPr>
            <a:spLocks noGrp="1" noChangeArrowheads="1"/>
          </p:cNvSpPr>
          <p:nvPr>
            <p:ph type="body" idx="1"/>
          </p:nvPr>
        </p:nvSpPr>
        <p:spPr>
          <a:xfrm>
            <a:off x="457200" y="914400"/>
            <a:ext cx="5562600" cy="1981200"/>
          </a:xfrm>
        </p:spPr>
        <p:txBody>
          <a:bodyPr/>
          <a:lstStyle/>
          <a:p>
            <a:pPr marL="0" indent="0" algn="just">
              <a:lnSpc>
                <a:spcPct val="150000"/>
              </a:lnSpc>
              <a:buClr>
                <a:schemeClr val="tx1"/>
              </a:buClr>
              <a:buNone/>
            </a:pPr>
            <a:r>
              <a:rPr lang="tr-TR" altLang="tr-TR" sz="1600">
                <a:latin typeface="Times New Roman" panose="02020603050405020304" pitchFamily="18" charset="0"/>
                <a:cs typeface="Times New Roman" panose="02020603050405020304" pitchFamily="18" charset="0"/>
              </a:rPr>
              <a:t>                Mezunlar, Maliye Bakanlığı, Gümrük Bakanlığı,  Türkiye Cumhuriyet Merkez Bankası, Kalkınma Bakanlığı, Kamu İktisadi Teşebbüsleri, Mahalli İdareler, Belediyeler, Sayıştay ve diğer kamu kuruluşları ile bankalarda ve özel sektörün değişik kuruluşlarında istihdam edilebilecektirler.</a:t>
            </a:r>
          </a:p>
          <a:p>
            <a:pPr marL="0" indent="0">
              <a:lnSpc>
                <a:spcPct val="150000"/>
              </a:lnSpc>
              <a:buClr>
                <a:schemeClr val="tx1"/>
              </a:buClr>
              <a:buNone/>
            </a:pPr>
            <a:endParaRPr lang="tr-TR" altLang="tr-TR" sz="1600">
              <a:latin typeface="Times New Roman" panose="02020603050405020304" pitchFamily="18" charset="0"/>
              <a:cs typeface="Times New Roman" panose="02020603050405020304" pitchFamily="18" charset="0"/>
            </a:endParaRPr>
          </a:p>
        </p:txBody>
      </p:sp>
      <p:pic>
        <p:nvPicPr>
          <p:cNvPr id="36867" name="Picture 5">
            <a:extLst>
              <a:ext uri="{FF2B5EF4-FFF2-40B4-BE49-F238E27FC236}">
                <a16:creationId xmlns:a16="http://schemas.microsoft.com/office/drawing/2014/main" id="{7CEBFA15-D518-4968-B2A4-9564FEC64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2">
            <a:extLst>
              <a:ext uri="{FF2B5EF4-FFF2-40B4-BE49-F238E27FC236}">
                <a16:creationId xmlns:a16="http://schemas.microsoft.com/office/drawing/2014/main" id="{203B0BA0-640C-4474-8A73-942693702515}"/>
              </a:ext>
            </a:extLst>
          </p:cNvPr>
          <p:cNvSpPr txBox="1">
            <a:spLocks noChangeArrowheads="1"/>
          </p:cNvSpPr>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2800" b="1">
                <a:solidFill>
                  <a:srgbClr val="990000"/>
                </a:solidFill>
                <a:latin typeface="Times New Roman" panose="02020603050405020304" pitchFamily="18" charset="0"/>
                <a:cs typeface="Times New Roman" panose="02020603050405020304" pitchFamily="18" charset="0"/>
              </a:rPr>
              <a:t>Maliye Mezunlarının Görev Alanları</a:t>
            </a:r>
          </a:p>
        </p:txBody>
      </p:sp>
      <p:pic>
        <p:nvPicPr>
          <p:cNvPr id="25607" name="Picture 7" descr="maliye bakanlığı ile ilgili görsel sonucu">
            <a:extLst>
              <a:ext uri="{FF2B5EF4-FFF2-40B4-BE49-F238E27FC236}">
                <a16:creationId xmlns:a16="http://schemas.microsoft.com/office/drawing/2014/main" id="{7F6FB06C-0322-4003-A04B-BFD5E33B4D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733800"/>
            <a:ext cx="3237424"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6870" name="Metin kutusu 1">
            <a:extLst>
              <a:ext uri="{FF2B5EF4-FFF2-40B4-BE49-F238E27FC236}">
                <a16:creationId xmlns:a16="http://schemas.microsoft.com/office/drawing/2014/main" id="{D03E52AD-78C3-4C11-9D0D-A973D6FA534A}"/>
              </a:ext>
            </a:extLst>
          </p:cNvPr>
          <p:cNvSpPr txBox="1">
            <a:spLocks noChangeArrowheads="1"/>
          </p:cNvSpPr>
          <p:nvPr/>
        </p:nvSpPr>
        <p:spPr bwMode="auto">
          <a:xfrm>
            <a:off x="3962400" y="3200402"/>
            <a:ext cx="5105400"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tr-TR" altLang="tr-TR" sz="1600" b="1" dirty="0">
                <a:solidFill>
                  <a:srgbClr val="990000"/>
                </a:solidFill>
                <a:latin typeface="Times New Roman" panose="02020603050405020304" pitchFamily="18" charset="0"/>
                <a:cs typeface="Times New Roman" panose="02020603050405020304" pitchFamily="18" charset="0"/>
              </a:rPr>
              <a:t>Kamu Kurumları</a:t>
            </a:r>
          </a:p>
          <a:p>
            <a:pPr algn="just" eaLnBrk="1" hangingPunct="1">
              <a:lnSpc>
                <a:spcPct val="90000"/>
              </a:lnSpc>
              <a:spcBef>
                <a:spcPct val="0"/>
              </a:spcBef>
              <a:buFontTx/>
              <a:buNone/>
            </a:pPr>
            <a:r>
              <a:rPr lang="tr-TR" altLang="tr-TR" sz="1600" dirty="0">
                <a:latin typeface="Times New Roman" panose="02020603050405020304" pitchFamily="18" charset="0"/>
                <a:cs typeface="Times New Roman" panose="02020603050405020304" pitchFamily="18" charset="0"/>
              </a:rPr>
              <a:t>          Maliye Bakanlığı, Çalışma Bakanlığı, Kamu Bankaları, Üst Kurullar, Hazine Müsteşarlığı, İdari Hakimlik, Sanayi ve Ticaret Bakanlığı, Gümrük Müsteşarlığı, Sayıştay, Tarım Bakanlığı, Adalet Bakanlığı, Başbakanlık, Denetim Kurumları, Türkiye Cumhuriyet Merkez Bankası, Sosyal Güvenlik Kurumu, Devlet Planlama Teşkilatı, belediyeler ve diğer kamu kuruluşları</a:t>
            </a:r>
          </a:p>
          <a:p>
            <a:pPr algn="just" eaLnBrk="1" hangingPunct="1">
              <a:lnSpc>
                <a:spcPct val="90000"/>
              </a:lnSpc>
              <a:spcBef>
                <a:spcPct val="0"/>
              </a:spcBef>
              <a:buFontTx/>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algn="just" eaLnBrk="1" hangingPunct="1">
              <a:lnSpc>
                <a:spcPct val="90000"/>
              </a:lnSpc>
              <a:spcBef>
                <a:spcPct val="0"/>
              </a:spcBef>
              <a:buFontTx/>
              <a:buNone/>
            </a:pPr>
            <a:r>
              <a:rPr lang="tr-TR" altLang="tr-TR" sz="1600" b="1" dirty="0">
                <a:solidFill>
                  <a:srgbClr val="990000"/>
                </a:solidFill>
                <a:latin typeface="Times New Roman" panose="02020603050405020304" pitchFamily="18" charset="0"/>
                <a:cs typeface="Times New Roman" panose="02020603050405020304" pitchFamily="18" charset="0"/>
              </a:rPr>
              <a:t>Özel Sektör</a:t>
            </a:r>
          </a:p>
          <a:p>
            <a:pPr algn="just" eaLnBrk="1" hangingPunct="1">
              <a:lnSpc>
                <a:spcPct val="90000"/>
              </a:lnSpc>
              <a:spcBef>
                <a:spcPct val="0"/>
              </a:spcBef>
              <a:buFontTx/>
              <a:buNone/>
            </a:pPr>
            <a:r>
              <a:rPr lang="tr-TR" altLang="tr-TR" sz="1600" dirty="0">
                <a:latin typeface="Times New Roman" panose="02020603050405020304" pitchFamily="18" charset="0"/>
                <a:cs typeface="Times New Roman" panose="02020603050405020304" pitchFamily="18" charset="0"/>
              </a:rPr>
              <a:t>          Özel Sektör Firmaları ve Bankaları, Mali Müşavirlik, Serbest Muhasebecilik</a:t>
            </a:r>
            <a:endParaRPr lang="tr-TR" altLang="tr-TR" sz="1600" b="1" dirty="0">
              <a:solidFill>
                <a:srgbClr val="990000"/>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FontTx/>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FontTx/>
              <a:buNone/>
            </a:pPr>
            <a:r>
              <a:rPr lang="tr-TR" altLang="tr-TR" sz="1600" b="1" dirty="0">
                <a:solidFill>
                  <a:srgbClr val="990000"/>
                </a:solidFill>
                <a:latin typeface="Times New Roman" panose="02020603050405020304" pitchFamily="18" charset="0"/>
                <a:cs typeface="Times New Roman" panose="02020603050405020304" pitchFamily="18" charset="0"/>
              </a:rPr>
              <a:t>Üniversiteler</a:t>
            </a:r>
          </a:p>
          <a:p>
            <a:pPr eaLnBrk="1" hangingPunct="1">
              <a:spcBef>
                <a:spcPct val="0"/>
              </a:spcBef>
              <a:buFontTx/>
              <a:buNone/>
            </a:pPr>
            <a:endParaRPr lang="tr-TR" altLang="tr-TR" sz="1600" dirty="0">
              <a:latin typeface="Calibri" panose="020F0502020204030204" pitchFamily="34" charset="0"/>
              <a:cs typeface="Calibri" panose="020F0502020204030204" pitchFamily="34" charset="0"/>
            </a:endParaRPr>
          </a:p>
        </p:txBody>
      </p:sp>
      <p:pic>
        <p:nvPicPr>
          <p:cNvPr id="25609" name="Picture 9" descr="sgk ile ilgili görsel sonucu">
            <a:extLst>
              <a:ext uri="{FF2B5EF4-FFF2-40B4-BE49-F238E27FC236}">
                <a16:creationId xmlns:a16="http://schemas.microsoft.com/office/drawing/2014/main" id="{100ED205-9ED4-41CC-A899-7BA8FE8EB6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2" y="1249327"/>
            <a:ext cx="2756319" cy="144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391400" y="6517483"/>
            <a:ext cx="1676400" cy="340519"/>
          </a:xfrm>
        </p:spPr>
        <p:txBody>
          <a:bodyPr/>
          <a:lstStyle/>
          <a:p>
            <a:pPr>
              <a:defRPr/>
            </a:pPr>
            <a:endParaRPr lang="tr-TR" dirty="0"/>
          </a:p>
        </p:txBody>
      </p:sp>
      <p:pic>
        <p:nvPicPr>
          <p:cNvPr id="9"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64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1CB8AB1-778A-4A02-ADA6-00AEB37DBC09}"/>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Maliye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sp>
        <p:nvSpPr>
          <p:cNvPr id="37891" name="Rectangle 4">
            <a:extLst>
              <a:ext uri="{FF2B5EF4-FFF2-40B4-BE49-F238E27FC236}">
                <a16:creationId xmlns:a16="http://schemas.microsoft.com/office/drawing/2014/main" id="{0ED506EA-5FB0-4170-8BCD-594B6E44BB42}"/>
              </a:ext>
            </a:extLst>
          </p:cNvPr>
          <p:cNvSpPr>
            <a:spLocks noGrp="1" noChangeArrowheads="1"/>
          </p:cNvSpPr>
          <p:nvPr>
            <p:ph type="body" sz="half" idx="1"/>
          </p:nvPr>
        </p:nvSpPr>
        <p:spPr>
          <a:xfrm>
            <a:off x="273862" y="5742742"/>
            <a:ext cx="2495551" cy="735012"/>
          </a:xfrm>
        </p:spPr>
        <p:txBody>
          <a:body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     Prof. Dr.                           </a:t>
            </a:r>
            <a:r>
              <a:rPr lang="tr-TR" altLang="tr-TR" sz="1600" b="1" dirty="0" err="1">
                <a:latin typeface="Times New Roman" panose="02020603050405020304" pitchFamily="18" charset="0"/>
                <a:cs typeface="Times New Roman" panose="02020603050405020304" pitchFamily="18" charset="0"/>
              </a:rPr>
              <a:t>Bernur</a:t>
            </a:r>
            <a:r>
              <a:rPr lang="tr-TR" altLang="tr-TR" sz="1600" b="1" dirty="0">
                <a:latin typeface="Times New Roman" panose="02020603050405020304" pitchFamily="18" charset="0"/>
                <a:cs typeface="Times New Roman" panose="02020603050405020304" pitchFamily="18" charset="0"/>
              </a:rPr>
              <a:t> AÇIKGÖZ</a:t>
            </a:r>
          </a:p>
        </p:txBody>
      </p:sp>
      <p:pic>
        <p:nvPicPr>
          <p:cNvPr id="37893" name="Picture 5">
            <a:extLst>
              <a:ext uri="{FF2B5EF4-FFF2-40B4-BE49-F238E27FC236}">
                <a16:creationId xmlns:a16="http://schemas.microsoft.com/office/drawing/2014/main" id="{D7BF0591-1F43-405A-8C0C-74F6BF19A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a16="http://schemas.microsoft.com/office/drawing/2014/main" id="{7FFB3E02-896C-4CA9-9D21-AB1ED3A60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712951" y="3781638"/>
            <a:ext cx="2013525" cy="19900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8" name="Picture 18">
            <a:extLst>
              <a:ext uri="{FF2B5EF4-FFF2-40B4-BE49-F238E27FC236}">
                <a16:creationId xmlns:a16="http://schemas.microsoft.com/office/drawing/2014/main" id="{F02D8A44-7145-4CF9-B19C-25F8271BD6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18572" y="3718319"/>
            <a:ext cx="1974256" cy="2103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899" name="Dikdörtgen 3">
            <a:extLst>
              <a:ext uri="{FF2B5EF4-FFF2-40B4-BE49-F238E27FC236}">
                <a16:creationId xmlns:a16="http://schemas.microsoft.com/office/drawing/2014/main" id="{7FDB41F0-A495-4B2B-83A1-1FB37F1338C8}"/>
              </a:ext>
            </a:extLst>
          </p:cNvPr>
          <p:cNvSpPr>
            <a:spLocks noChangeArrowheads="1"/>
          </p:cNvSpPr>
          <p:nvPr/>
        </p:nvSpPr>
        <p:spPr bwMode="auto">
          <a:xfrm>
            <a:off x="6591300" y="5716197"/>
            <a:ext cx="167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Alper DOĞAN</a:t>
            </a:r>
            <a:endParaRPr lang="tr-TR" altLang="en-US" sz="1600" b="1" dirty="0">
              <a:latin typeface="Times New Roman" panose="02020603050405020304" pitchFamily="18" charset="0"/>
              <a:cs typeface="Times New Roman" panose="02020603050405020304" pitchFamily="18" charset="0"/>
            </a:endParaRPr>
          </a:p>
        </p:txBody>
      </p:sp>
      <p:sp>
        <p:nvSpPr>
          <p:cNvPr id="37900" name="Dikdörtgen 4">
            <a:extLst>
              <a:ext uri="{FF2B5EF4-FFF2-40B4-BE49-F238E27FC236}">
                <a16:creationId xmlns:a16="http://schemas.microsoft.com/office/drawing/2014/main" id="{F3849CE3-646B-4013-AC98-2B0C040EC9BB}"/>
              </a:ext>
            </a:extLst>
          </p:cNvPr>
          <p:cNvSpPr>
            <a:spLocks noChangeArrowheads="1"/>
          </p:cNvSpPr>
          <p:nvPr/>
        </p:nvSpPr>
        <p:spPr bwMode="auto">
          <a:xfrm>
            <a:off x="3671963" y="5726343"/>
            <a:ext cx="2095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Engin HEPAKSAZ</a:t>
            </a:r>
          </a:p>
        </p:txBody>
      </p:sp>
      <p:sp>
        <p:nvSpPr>
          <p:cNvPr id="37901" name="Dikdörtgen 5">
            <a:extLst>
              <a:ext uri="{FF2B5EF4-FFF2-40B4-BE49-F238E27FC236}">
                <a16:creationId xmlns:a16="http://schemas.microsoft.com/office/drawing/2014/main" id="{B1C9EAA2-DE5E-4DDD-8F3A-07BBCA8EFDE4}"/>
              </a:ext>
            </a:extLst>
          </p:cNvPr>
          <p:cNvSpPr>
            <a:spLocks noChangeArrowheads="1"/>
          </p:cNvSpPr>
          <p:nvPr/>
        </p:nvSpPr>
        <p:spPr bwMode="auto">
          <a:xfrm>
            <a:off x="696179" y="2895616"/>
            <a:ext cx="20170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Ayşe KAYA</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BÖLÜM BAŞKANI</a:t>
            </a:r>
            <a:endParaRPr lang="tr-TR" altLang="tr-TR" sz="1600" b="1" dirty="0">
              <a:latin typeface="Times New Roman" panose="02020603050405020304" pitchFamily="18" charset="0"/>
              <a:cs typeface="Times New Roman" panose="02020603050405020304" pitchFamily="18" charset="0"/>
            </a:endParaRPr>
          </a:p>
        </p:txBody>
      </p:sp>
      <p:pic>
        <p:nvPicPr>
          <p:cNvPr id="16" name="Picture 16">
            <a:extLst>
              <a:ext uri="{FF2B5EF4-FFF2-40B4-BE49-F238E27FC236}">
                <a16:creationId xmlns:a16="http://schemas.microsoft.com/office/drawing/2014/main" id="{5EC51F96-DA42-4514-B7A3-F22CB78DB8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33458" y="3714300"/>
            <a:ext cx="2193925" cy="2057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18EF0F9F-D9E1-47F4-8F7E-015D8C734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028" y="961835"/>
            <a:ext cx="1937325" cy="2057399"/>
          </a:xfrm>
          <a:prstGeom prst="rect">
            <a:avLst/>
          </a:prstGeom>
          <a:ln>
            <a:noFill/>
          </a:ln>
          <a:effectLst>
            <a:softEdge rad="112500"/>
          </a:effectLst>
        </p:spPr>
      </p:pic>
      <p:pic>
        <p:nvPicPr>
          <p:cNvPr id="5" name="Resim 4">
            <a:extLst>
              <a:ext uri="{FF2B5EF4-FFF2-40B4-BE49-F238E27FC236}">
                <a16:creationId xmlns:a16="http://schemas.microsoft.com/office/drawing/2014/main" id="{F2143D66-A293-499F-9EBB-6CDD6614B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1055018"/>
            <a:ext cx="1981200" cy="1938337"/>
          </a:xfrm>
          <a:prstGeom prst="rect">
            <a:avLst/>
          </a:prstGeom>
          <a:ln>
            <a:noFill/>
          </a:ln>
          <a:effectLst>
            <a:softEdge rad="112500"/>
          </a:effectLst>
        </p:spPr>
      </p:pic>
      <p:sp>
        <p:nvSpPr>
          <p:cNvPr id="20" name="Rectangle 5">
            <a:extLst>
              <a:ext uri="{FF2B5EF4-FFF2-40B4-BE49-F238E27FC236}">
                <a16:creationId xmlns:a16="http://schemas.microsoft.com/office/drawing/2014/main" id="{1606047B-A978-4218-8008-F1BC1C2F03E5}"/>
              </a:ext>
            </a:extLst>
          </p:cNvPr>
          <p:cNvSpPr txBox="1">
            <a:spLocks noChangeArrowheads="1"/>
          </p:cNvSpPr>
          <p:nvPr/>
        </p:nvSpPr>
        <p:spPr bwMode="auto">
          <a:xfrm>
            <a:off x="3473532" y="2836480"/>
            <a:ext cx="2514600" cy="89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Doç. Dr. </a:t>
            </a:r>
          </a:p>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Nazlı KEYİFLİ</a:t>
            </a:r>
          </a:p>
          <a:p>
            <a:pPr algn="ctr" eaLnBrk="1" hangingPunct="1">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p:txBody>
      </p:sp>
      <p:sp>
        <p:nvSpPr>
          <p:cNvPr id="19" name="Rectangle 5">
            <a:extLst>
              <a:ext uri="{FF2B5EF4-FFF2-40B4-BE49-F238E27FC236}">
                <a16:creationId xmlns:a16="http://schemas.microsoft.com/office/drawing/2014/main" id="{1606047B-A978-4218-8008-F1BC1C2F03E5}"/>
              </a:ext>
            </a:extLst>
          </p:cNvPr>
          <p:cNvSpPr txBox="1">
            <a:spLocks noChangeArrowheads="1"/>
          </p:cNvSpPr>
          <p:nvPr/>
        </p:nvSpPr>
        <p:spPr bwMode="auto">
          <a:xfrm>
            <a:off x="5943600" y="2815791"/>
            <a:ext cx="3200400" cy="89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Dr. </a:t>
            </a:r>
            <a:r>
              <a:rPr lang="tr-TR" altLang="tr-TR" sz="1600" b="1" kern="0" dirty="0" err="1">
                <a:latin typeface="Times New Roman" panose="02020603050405020304" pitchFamily="18" charset="0"/>
                <a:cs typeface="Times New Roman" panose="02020603050405020304" pitchFamily="18" charset="0"/>
              </a:rPr>
              <a:t>Öğr</a:t>
            </a:r>
            <a:r>
              <a:rPr lang="tr-TR" altLang="tr-TR" sz="1600" b="1" kern="0" dirty="0">
                <a:latin typeface="Times New Roman" panose="02020603050405020304" pitchFamily="18" charset="0"/>
                <a:cs typeface="Times New Roman" panose="02020603050405020304" pitchFamily="18" charset="0"/>
              </a:rPr>
              <a:t>. Üyesi Emrah NOYAN</a:t>
            </a:r>
          </a:p>
          <a:p>
            <a:pPr algn="ctr" eaLnBrk="1" hangingPunct="1">
              <a:buFontTx/>
              <a:buNone/>
            </a:pPr>
            <a:r>
              <a:rPr lang="tr-TR" altLang="tr-TR" sz="1600" b="1" kern="0" dirty="0">
                <a:latin typeface="Times New Roman" panose="02020603050405020304" pitchFamily="18" charset="0"/>
                <a:cs typeface="Times New Roman" panose="02020603050405020304" pitchFamily="18" charset="0"/>
              </a:rPr>
              <a:t>Dekan Yardımcısı</a:t>
            </a:r>
          </a:p>
          <a:p>
            <a:pPr algn="ctr" eaLnBrk="1" hangingPunct="1">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a:p>
            <a:pPr algn="ctr" eaLnBrk="1" hangingPunct="1">
              <a:buFontTx/>
              <a:buNone/>
            </a:pPr>
            <a:endParaRPr lang="tr-TR" altLang="tr-TR" sz="1600" b="1" kern="0" dirty="0">
              <a:latin typeface="Times New Roman" panose="02020603050405020304" pitchFamily="18" charset="0"/>
              <a:cs typeface="Times New Roman" panose="02020603050405020304" pitchFamily="18" charset="0"/>
            </a:endParaRPr>
          </a:p>
        </p:txBody>
      </p:sp>
      <p:pic>
        <p:nvPicPr>
          <p:cNvPr id="6" name="Resim 5" descr="Ekran Kırpm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5457" y="961835"/>
            <a:ext cx="1768086" cy="191484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338E6C8-E9F8-45E3-ACBC-EB3254B66488}"/>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Maliye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pic>
        <p:nvPicPr>
          <p:cNvPr id="38916" name="Picture 5">
            <a:extLst>
              <a:ext uri="{FF2B5EF4-FFF2-40B4-BE49-F238E27FC236}">
                <a16:creationId xmlns:a16="http://schemas.microsoft.com/office/drawing/2014/main" id="{78D66074-4FC9-4393-961C-968BE0E43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a16="http://schemas.microsoft.com/office/drawing/2014/main" id="{FD9F73BB-9B0D-4D02-A8F3-3B271AE9E0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56569" y="1017164"/>
            <a:ext cx="1854031" cy="1960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8" name="Picture 18">
            <a:extLst>
              <a:ext uri="{FF2B5EF4-FFF2-40B4-BE49-F238E27FC236}">
                <a16:creationId xmlns:a16="http://schemas.microsoft.com/office/drawing/2014/main" id="{D4D16E6E-6436-47C8-9EA5-063878BDC7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19500" y="1017164"/>
            <a:ext cx="1905000" cy="2083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3">
            <a:extLst>
              <a:ext uri="{FF2B5EF4-FFF2-40B4-BE49-F238E27FC236}">
                <a16:creationId xmlns:a16="http://schemas.microsoft.com/office/drawing/2014/main" id="{EB0C6527-5B66-4296-8E78-5BB744AFE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63369" y="3829430"/>
            <a:ext cx="1905000" cy="1889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920" name="Dikdörtgen 2">
            <a:extLst>
              <a:ext uri="{FF2B5EF4-FFF2-40B4-BE49-F238E27FC236}">
                <a16:creationId xmlns:a16="http://schemas.microsoft.com/office/drawing/2014/main" id="{D58D3510-1FDC-4CFB-915D-64BAD3BC4891}"/>
              </a:ext>
            </a:extLst>
          </p:cNvPr>
          <p:cNvSpPr>
            <a:spLocks noChangeArrowheads="1"/>
          </p:cNvSpPr>
          <p:nvPr/>
        </p:nvSpPr>
        <p:spPr bwMode="auto">
          <a:xfrm>
            <a:off x="-76200" y="5718811"/>
            <a:ext cx="350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Yaprak KARADAĞ DUYMAZLAR</a:t>
            </a:r>
            <a:endParaRPr lang="tr-TR" altLang="en-US" sz="1600" b="1" dirty="0">
              <a:latin typeface="Times New Roman" panose="02020603050405020304" pitchFamily="18" charset="0"/>
              <a:cs typeface="Times New Roman" panose="02020603050405020304" pitchFamily="18" charset="0"/>
            </a:endParaRPr>
          </a:p>
        </p:txBody>
      </p:sp>
      <p:sp>
        <p:nvSpPr>
          <p:cNvPr id="38921" name="Dikdörtgen 3">
            <a:extLst>
              <a:ext uri="{FF2B5EF4-FFF2-40B4-BE49-F238E27FC236}">
                <a16:creationId xmlns:a16="http://schemas.microsoft.com/office/drawing/2014/main" id="{25E41AD2-E3A9-46F8-AA0F-BCF931938608}"/>
              </a:ext>
            </a:extLst>
          </p:cNvPr>
          <p:cNvSpPr>
            <a:spLocks noChangeArrowheads="1"/>
          </p:cNvSpPr>
          <p:nvPr/>
        </p:nvSpPr>
        <p:spPr bwMode="auto">
          <a:xfrm>
            <a:off x="3034263" y="3026264"/>
            <a:ext cx="3427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Zeynep DEMİRCİ ÇAKIROĞLU</a:t>
            </a:r>
            <a:endParaRPr lang="tr-TR" altLang="en-US" sz="1600" b="1" dirty="0">
              <a:latin typeface="Times New Roman" panose="02020603050405020304" pitchFamily="18" charset="0"/>
              <a:cs typeface="Times New Roman" panose="02020603050405020304" pitchFamily="18" charset="0"/>
            </a:endParaRPr>
          </a:p>
        </p:txBody>
      </p:sp>
      <p:sp>
        <p:nvSpPr>
          <p:cNvPr id="38922" name="Dikdörtgen 4">
            <a:extLst>
              <a:ext uri="{FF2B5EF4-FFF2-40B4-BE49-F238E27FC236}">
                <a16:creationId xmlns:a16="http://schemas.microsoft.com/office/drawing/2014/main" id="{97D73DEF-1494-40F4-9CA2-4780D8C0E310}"/>
              </a:ext>
            </a:extLst>
          </p:cNvPr>
          <p:cNvSpPr>
            <a:spLocks noChangeArrowheads="1"/>
          </p:cNvSpPr>
          <p:nvPr/>
        </p:nvSpPr>
        <p:spPr bwMode="auto">
          <a:xfrm>
            <a:off x="6753226" y="3034688"/>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Ali Fuat URUŞ</a:t>
            </a:r>
          </a:p>
        </p:txBody>
      </p:sp>
      <p:pic>
        <p:nvPicPr>
          <p:cNvPr id="4" name="Resim 3">
            <a:extLst>
              <a:ext uri="{FF2B5EF4-FFF2-40B4-BE49-F238E27FC236}">
                <a16:creationId xmlns:a16="http://schemas.microsoft.com/office/drawing/2014/main" id="{E75E5C35-66A8-43CE-9DDB-5B7AD0529D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700" y="3783196"/>
            <a:ext cx="1828800" cy="1858880"/>
          </a:xfrm>
          <a:prstGeom prst="rect">
            <a:avLst/>
          </a:prstGeom>
          <a:ln>
            <a:noFill/>
          </a:ln>
          <a:effectLst>
            <a:softEdge rad="112500"/>
          </a:effectLst>
        </p:spPr>
      </p:pic>
      <p:sp>
        <p:nvSpPr>
          <p:cNvPr id="38925" name="Dikdörtgen 2">
            <a:extLst>
              <a:ext uri="{FF2B5EF4-FFF2-40B4-BE49-F238E27FC236}">
                <a16:creationId xmlns:a16="http://schemas.microsoft.com/office/drawing/2014/main" id="{E6FD9FFF-01C3-4D7A-8202-328995402A7C}"/>
              </a:ext>
            </a:extLst>
          </p:cNvPr>
          <p:cNvSpPr>
            <a:spLocks noChangeArrowheads="1"/>
          </p:cNvSpPr>
          <p:nvPr/>
        </p:nvSpPr>
        <p:spPr bwMode="auto">
          <a:xfrm>
            <a:off x="3274209" y="5715902"/>
            <a:ext cx="2595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Ahmet ÇÖMLEKÇİOĞLU</a:t>
            </a:r>
            <a:endParaRPr lang="tr-TR" altLang="en-US" sz="1600" b="1" dirty="0">
              <a:latin typeface="Times New Roman" panose="02020603050405020304" pitchFamily="18" charset="0"/>
              <a:cs typeface="Times New Roman" panose="02020603050405020304" pitchFamily="18" charset="0"/>
            </a:endParaRPr>
          </a:p>
        </p:txBody>
      </p:sp>
      <p:pic>
        <p:nvPicPr>
          <p:cNvPr id="17" name="Picture 13">
            <a:extLst>
              <a:ext uri="{FF2B5EF4-FFF2-40B4-BE49-F238E27FC236}">
                <a16:creationId xmlns:a16="http://schemas.microsoft.com/office/drawing/2014/main" id="{9AF4381F-741A-47C2-9CA0-5756F1C08A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73895" y="953450"/>
            <a:ext cx="2087563" cy="2103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a16="http://schemas.microsoft.com/office/drawing/2014/main" id="{CAF90ADC-A297-48C8-82D0-4F3E522A2597}"/>
              </a:ext>
            </a:extLst>
          </p:cNvPr>
          <p:cNvSpPr txBox="1">
            <a:spLocks noChangeArrowheads="1"/>
          </p:cNvSpPr>
          <p:nvPr/>
        </p:nvSpPr>
        <p:spPr bwMode="auto">
          <a:xfrm>
            <a:off x="222009" y="2913344"/>
            <a:ext cx="2514600" cy="53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kern="0">
                <a:latin typeface="Times New Roman" panose="02020603050405020304" pitchFamily="18" charset="0"/>
                <a:cs typeface="Times New Roman" panose="02020603050405020304" pitchFamily="18" charset="0"/>
              </a:rPr>
              <a:t>Doç. Dr. </a:t>
            </a:r>
          </a:p>
          <a:p>
            <a:pPr algn="ctr" eaLnBrk="1" hangingPunct="1">
              <a:buFontTx/>
              <a:buNone/>
            </a:pPr>
            <a:r>
              <a:rPr lang="tr-TR" altLang="tr-TR" sz="1600" b="1" kern="0">
                <a:latin typeface="Times New Roman" panose="02020603050405020304" pitchFamily="18" charset="0"/>
                <a:cs typeface="Times New Roman" panose="02020603050405020304" pitchFamily="18" charset="0"/>
              </a:rPr>
              <a:t>Elif Ayşe ŞAHİN İPEK</a:t>
            </a:r>
            <a:endParaRPr lang="tr-TR" altLang="tr-TR" sz="1600" b="1" kern="0" dirty="0">
              <a:latin typeface="Times New Roman" panose="02020603050405020304" pitchFamily="18" charset="0"/>
              <a:cs typeface="Times New Roman" panose="02020603050405020304" pitchFamily="18" charset="0"/>
            </a:endParaRPr>
          </a:p>
        </p:txBody>
      </p:sp>
      <p:pic>
        <p:nvPicPr>
          <p:cNvPr id="20" name="İçerik Yer Tutucusu 5"/>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6638300" y="3616901"/>
            <a:ext cx="1676283" cy="2025509"/>
          </a:xfrm>
          <a:prstGeom prst="rect">
            <a:avLst/>
          </a:prstGeom>
          <a:ln>
            <a:noFill/>
          </a:ln>
          <a:effectLst>
            <a:softEdge rad="112500"/>
          </a:effectLst>
        </p:spPr>
      </p:pic>
      <p:sp>
        <p:nvSpPr>
          <p:cNvPr id="21" name="Dikdörtgen 4">
            <a:extLst>
              <a:ext uri="{FF2B5EF4-FFF2-40B4-BE49-F238E27FC236}">
                <a16:creationId xmlns:a16="http://schemas.microsoft.com/office/drawing/2014/main" id="{97D73DEF-1494-40F4-9CA2-4780D8C0E310}"/>
              </a:ext>
            </a:extLst>
          </p:cNvPr>
          <p:cNvSpPr>
            <a:spLocks noChangeArrowheads="1"/>
          </p:cNvSpPr>
          <p:nvPr/>
        </p:nvSpPr>
        <p:spPr bwMode="auto">
          <a:xfrm>
            <a:off x="6485440" y="5642076"/>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Fuat TOPER</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Başlık 1">
            <a:extLst>
              <a:ext uri="{FF2B5EF4-FFF2-40B4-BE49-F238E27FC236}">
                <a16:creationId xmlns:a16="http://schemas.microsoft.com/office/drawing/2014/main" id="{D8B71DC2-C4DF-41EC-96C8-E98FF9A0DACA}"/>
              </a:ext>
            </a:extLst>
          </p:cNvPr>
          <p:cNvSpPr>
            <a:spLocks noGrp="1"/>
          </p:cNvSpPr>
          <p:nvPr>
            <p:ph type="ctrTitle"/>
          </p:nvPr>
        </p:nvSpPr>
        <p:spPr>
          <a:xfrm>
            <a:off x="685800" y="3962403"/>
            <a:ext cx="7772400" cy="1470025"/>
          </a:xfrm>
        </p:spPr>
        <p:txBody>
          <a:bodyPr/>
          <a:lstStyle/>
          <a:p>
            <a:r>
              <a:rPr lang="tr-TR" altLang="tr-TR" sz="6000" b="1" dirty="0">
                <a:solidFill>
                  <a:srgbClr val="C00000"/>
                </a:solidFill>
                <a:latin typeface="Times New Roman" panose="02020603050405020304" pitchFamily="18" charset="0"/>
                <a:cs typeface="Times New Roman" panose="02020603050405020304" pitchFamily="18" charset="0"/>
              </a:rPr>
              <a:t>SİYASET BİLİMİ VE KAMU YÖNETİMİ BÖLÜMÜ</a:t>
            </a:r>
          </a:p>
        </p:txBody>
      </p:sp>
      <p:pic>
        <p:nvPicPr>
          <p:cNvPr id="39939" name="Picture 5" descr="C:\Users\hp\Desktop\yenilogo.png">
            <a:extLst>
              <a:ext uri="{FF2B5EF4-FFF2-40B4-BE49-F238E27FC236}">
                <a16:creationId xmlns:a16="http://schemas.microsoft.com/office/drawing/2014/main" id="{2ED5ABAF-3E22-407C-8F29-EE185ED814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C00000"/>
                </a:solidFill>
                <a:latin typeface="Times New Roman" panose="02020603050405020304" pitchFamily="18" charset="0"/>
                <a:cs typeface="Times New Roman" panose="02020603050405020304" pitchFamily="18" charset="0"/>
              </a:rPr>
              <a:t>Neden İKÇÜ Siyaset Bilimi ve Kamu Yönetimi?</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p:txBody>
          <a:bodyPr/>
          <a:lstStyle/>
          <a:p>
            <a:pPr marL="0" indent="0">
              <a:buNone/>
            </a:pPr>
            <a:endParaRPr lang="tr-TR" sz="1800"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İzmir Kâtip Çelebi Üniversitesi İktisadi ve İdari Bilimler Fakültesi bünyesinde faaliyet gösteren Siyaset Bilimi ve Kamu Yönetimi Bölümü, alanında deneyimli ve bilimsel bakımdan yetkinliğini ulusal ve uluslararası düzeyde kanıtlamış akademik kadroya sahiptir. </a:t>
            </a:r>
          </a:p>
          <a:p>
            <a:pPr marL="457200" algn="just">
              <a:lnSpc>
                <a:spcPct val="107000"/>
              </a:lnSpc>
              <a:spcAft>
                <a:spcPts val="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Bölümümüzde iki profesör, beş doçent, iki doktor öğretim üyesi ve dört araştırma görevlisi olmak üzere toplam on üç öğretim üyesi bulunmaktadır.</a:t>
            </a:r>
          </a:p>
          <a:p>
            <a:pPr marL="457200" algn="just">
              <a:lnSpc>
                <a:spcPct val="107000"/>
              </a:lnSpc>
              <a:spcAft>
                <a:spcPts val="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Siyaset Bilimi ve Kamu Yönetimi Bölümü (İngilizce) programımıza, 2024 yılında 90 kişilik kontenjana 93 öğrenci yerleşmiştir.</a:t>
            </a:r>
          </a:p>
          <a:p>
            <a:pPr marL="457200" algn="just">
              <a:lnSpc>
                <a:spcPct val="107000"/>
              </a:lnSpc>
              <a:spcAft>
                <a:spcPts val="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2024 yılında taban puanı 302.93 ve tavan puanı 340.23 olmuştur.</a:t>
            </a:r>
          </a:p>
          <a:p>
            <a:pPr marL="457200" algn="just">
              <a:lnSpc>
                <a:spcPct val="107000"/>
              </a:lnSpc>
              <a:spcAft>
                <a:spcPts val="800"/>
              </a:spcAft>
            </a:pPr>
            <a:r>
              <a:rPr lang="tr-TR" sz="1800" dirty="0">
                <a:latin typeface="Times New Roman" panose="02020603050405020304" pitchFamily="18" charset="0"/>
                <a:ea typeface="Calibri" panose="020F0502020204030204" pitchFamily="34" charset="0"/>
                <a:cs typeface="Times New Roman" panose="02020603050405020304" pitchFamily="18" charset="0"/>
              </a:rPr>
              <a:t>Bölümümüz 2017-2018 öğretim yılından itibaren yüzde yüz İngilizce eğitim ve öğretime geçmiştir.</a:t>
            </a:r>
          </a:p>
          <a:p>
            <a:pPr marL="457200" algn="just">
              <a:lnSpc>
                <a:spcPct val="107000"/>
              </a:lnSpc>
              <a:spcAft>
                <a:spcPts val="800"/>
              </a:spcAft>
            </a:pPr>
            <a:endParaRPr lang="tr-TR" sz="1800" dirty="0">
              <a:latin typeface="Times New Roman" panose="02020603050405020304" pitchFamily="18" charset="0"/>
              <a:ea typeface="Calibri" panose="020F0502020204030204" pitchFamily="34" charset="0"/>
              <a:cs typeface="Times New Roman" panose="02020603050405020304" pitchFamily="18" charset="0"/>
            </a:endParaRPr>
          </a:p>
          <a:p>
            <a:endParaRPr lang="tr-TR"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5" name="Picture 5">
            <a:extLst>
              <a:ext uri="{FF2B5EF4-FFF2-40B4-BE49-F238E27FC236}">
                <a16:creationId xmlns:a16="http://schemas.microsoft.com/office/drawing/2014/main" id="{B9A02156-89FC-4DBA-A3EF-9A6FEB4FB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693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a:extLst>
              <a:ext uri="{FF2B5EF4-FFF2-40B4-BE49-F238E27FC236}">
                <a16:creationId xmlns:a16="http://schemas.microsoft.com/office/drawing/2014/main" id="{22718389-002D-4FF7-A640-A39B8615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a:extLst>
              <a:ext uri="{FF2B5EF4-FFF2-40B4-BE49-F238E27FC236}">
                <a16:creationId xmlns:a16="http://schemas.microsoft.com/office/drawing/2014/main" id="{451AEF72-5FA9-4677-B3FB-FB0118385FBA}"/>
              </a:ext>
            </a:extLst>
          </p:cNvPr>
          <p:cNvSpPr/>
          <p:nvPr/>
        </p:nvSpPr>
        <p:spPr>
          <a:xfrm>
            <a:off x="228600" y="1066800"/>
            <a:ext cx="8686800" cy="4221477"/>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endParaRPr lang="tr-TR"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Eğitim Kapsamı</a:t>
            </a:r>
          </a:p>
          <a:p>
            <a:pPr marL="457200">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Siyaset Bilimi ve Kamu Yönetimi Bölümü ders içerik ve müfredatı, “hukuk, kentleşme ve çevre sorunları, siyaset bilimi ve yönetim bilimleri ana bilim dalları çerçevesinde tasarlanmıştır. </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Program %100 İngilizce olarak yürütülmektedir. </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Program, zorunlu temel derslerin yanında geniş seçmeli ders havuzu sunmaktadır. Öğrencilerin ilgi duydukları alanlarda uzmanlaşma imkanı bulunmaktadır.</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Siyaset Bilimi ve Kamu Yönetimi yüksek lisans ve doktora programları bulunmaktadır.</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Siyaset Bilimi ve Kamu Yönetimi yan dal ve çift </a:t>
            </a:r>
            <a:r>
              <a:rPr lang="tr-TR" dirty="0" err="1">
                <a:latin typeface="Times New Roman" panose="02020603050405020304" pitchFamily="18" charset="0"/>
                <a:ea typeface="Calibri" panose="020F0502020204030204" pitchFamily="34" charset="0"/>
                <a:cs typeface="Times New Roman" panose="02020603050405020304" pitchFamily="18" charset="0"/>
              </a:rPr>
              <a:t>anadal</a:t>
            </a:r>
            <a:r>
              <a:rPr lang="tr-TR" dirty="0">
                <a:latin typeface="Times New Roman" panose="02020603050405020304" pitchFamily="18" charset="0"/>
                <a:ea typeface="Calibri" panose="020F0502020204030204" pitchFamily="34" charset="0"/>
                <a:cs typeface="Times New Roman" panose="02020603050405020304" pitchFamily="18" charset="0"/>
              </a:rPr>
              <a:t> programları bulunmaktadır.</a:t>
            </a:r>
          </a:p>
          <a:p>
            <a:pPr marL="457200" algn="just">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Kamu Bürokrasisi ve Yönetim Bilimi Modülü yan dal programı bulunmaktadır.</a:t>
            </a:r>
          </a:p>
          <a:p>
            <a:pPr marL="457200">
              <a:lnSpc>
                <a:spcPct val="107000"/>
              </a:lnSpc>
              <a:spcAft>
                <a:spcPts val="80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6068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a:extLst>
              <a:ext uri="{FF2B5EF4-FFF2-40B4-BE49-F238E27FC236}">
                <a16:creationId xmlns:a16="http://schemas.microsoft.com/office/drawing/2014/main" id="{22718389-002D-4FF7-A640-A39B8615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543800" y="6486068"/>
            <a:ext cx="1600200" cy="371935"/>
          </a:xfrm>
        </p:spPr>
        <p:txBody>
          <a:bodyPr/>
          <a:lstStyle/>
          <a:p>
            <a:pPr>
              <a:defRPr/>
            </a:pPr>
            <a:endParaRPr lang="tr-TR" dirty="0"/>
          </a:p>
        </p:txBody>
      </p:sp>
      <p:sp>
        <p:nvSpPr>
          <p:cNvPr id="2" name="Dikdörtgen 1">
            <a:extLst>
              <a:ext uri="{FF2B5EF4-FFF2-40B4-BE49-F238E27FC236}">
                <a16:creationId xmlns:a16="http://schemas.microsoft.com/office/drawing/2014/main" id="{2EC59D98-7250-4DEF-85BD-04C76B171B3B}"/>
              </a:ext>
            </a:extLst>
          </p:cNvPr>
          <p:cNvSpPr/>
          <p:nvPr/>
        </p:nvSpPr>
        <p:spPr>
          <a:xfrm>
            <a:off x="152400" y="152400"/>
            <a:ext cx="8610600" cy="2516330"/>
          </a:xfrm>
          <a:prstGeom prst="rect">
            <a:avLst/>
          </a:prstGeom>
        </p:spPr>
        <p:txBody>
          <a:bodyPr wrap="square">
            <a:spAutoFit/>
          </a:bodyPr>
          <a:lstStyle/>
          <a:p>
            <a:pPr marL="34290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Değişim odaklılık</a:t>
            </a:r>
          </a:p>
          <a:p>
            <a:pPr marL="457200">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600" dirty="0">
                <a:latin typeface="Times New Roman" panose="02020603050405020304" pitchFamily="18" charset="0"/>
                <a:ea typeface="Calibri" panose="020F0502020204030204" pitchFamily="34" charset="0"/>
                <a:cs typeface="Times New Roman" panose="02020603050405020304" pitchFamily="18" charset="0"/>
              </a:rPr>
              <a:t>* Siyaset Bilimi ve Kamu Yönetimi bölümünde eğitim dilinin %100 İngilizce olması öğrencilerin hem alana özgü yabancı dil adaptasyonunu sağlamakta hem yurt dışı eğitim kurumları ile ilişkilerini kolaylaştırmaktadır.</a:t>
            </a: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tr-TR" sz="1600" dirty="0">
                <a:latin typeface="Times New Roman" panose="02020603050405020304" pitchFamily="18" charset="0"/>
                <a:ea typeface="Calibri" panose="020F0502020204030204" pitchFamily="34" charset="0"/>
                <a:cs typeface="Times New Roman" panose="02020603050405020304" pitchFamily="18" charset="0"/>
              </a:rPr>
              <a:t>* Siyaset Bilimi ve Kamu Yönetimi programı Bologna süreci ve uluslararası akreditasyon ilkeleri dikkate alınarak hazırlanmış olup öğrencilerimiz lisans öğretimi sürecinde </a:t>
            </a:r>
            <a:r>
              <a:rPr lang="tr-TR" sz="1600" dirty="0" err="1">
                <a:latin typeface="Times New Roman" panose="02020603050405020304" pitchFamily="18" charset="0"/>
                <a:ea typeface="Calibri" panose="020F0502020204030204" pitchFamily="34" charset="0"/>
                <a:cs typeface="Times New Roman" panose="02020603050405020304" pitchFamily="18" charset="0"/>
              </a:rPr>
              <a:t>Erasmus</a:t>
            </a:r>
            <a:r>
              <a:rPr lang="tr-TR" sz="1600" dirty="0">
                <a:latin typeface="Times New Roman" panose="02020603050405020304" pitchFamily="18" charset="0"/>
                <a:ea typeface="Calibri" panose="020F0502020204030204" pitchFamily="34" charset="0"/>
                <a:cs typeface="Times New Roman" panose="02020603050405020304" pitchFamily="18" charset="0"/>
              </a:rPr>
              <a:t>, Mevlana programları ya da ikili anlaşmalar çerçevesinde en az bir dönemlerini yurtdışında geçirmeleri hususunda teşvik edilmektedir.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ikdörtgen 2">
            <a:extLst>
              <a:ext uri="{FF2B5EF4-FFF2-40B4-BE49-F238E27FC236}">
                <a16:creationId xmlns:a16="http://schemas.microsoft.com/office/drawing/2014/main" id="{D9B6E1CA-0C41-4C1E-832C-40CB4B780570}"/>
              </a:ext>
            </a:extLst>
          </p:cNvPr>
          <p:cNvSpPr/>
          <p:nvPr/>
        </p:nvSpPr>
        <p:spPr>
          <a:xfrm>
            <a:off x="368300" y="3048000"/>
            <a:ext cx="8318500" cy="3077061"/>
          </a:xfrm>
          <a:prstGeom prst="rect">
            <a:avLst/>
          </a:prstGeom>
        </p:spPr>
        <p:txBody>
          <a:bodyPr wrap="square">
            <a:spAutoFit/>
          </a:bodyPr>
          <a:lstStyle/>
          <a:p>
            <a:pPr marL="34290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Ayrıcalıklar</a:t>
            </a:r>
          </a:p>
          <a:p>
            <a:pPr marL="457200">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*Siyaset Bilimi ve Kamu Yönetimi Bölümü öğretim üyeleri tarafından üretilmiş toplam makale sayısı 135, kitap/ kitap bölümü 95, bildiri 157, ve 36 proje bulunmaktadır.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Fakülte &amp; Öğrenci Organizasyonları, Sosyal Platformlar</a:t>
            </a:r>
          </a:p>
          <a:p>
            <a:pPr marL="457200">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07000"/>
              </a:lnSpc>
              <a:spcAft>
                <a:spcPts val="0"/>
              </a:spcAft>
              <a:buFont typeface="Arial" panose="020B0604020202020204" pitchFamily="34" charset="0"/>
              <a:buChar char="•"/>
            </a:pPr>
            <a:r>
              <a:rPr lang="tr-TR" sz="1200" dirty="0">
                <a:latin typeface="Calibri" panose="020F0502020204030204" pitchFamily="34" charset="0"/>
                <a:ea typeface="Calibri" panose="020F0502020204030204" pitchFamily="34" charset="0"/>
                <a:cs typeface="Times New Roman" panose="02020603050405020304" pitchFamily="18" charset="0"/>
              </a:rPr>
              <a:t>    </a:t>
            </a:r>
            <a:r>
              <a:rPr lang="tr-TR" sz="1400" dirty="0">
                <a:latin typeface="Times New Roman" panose="02020603050405020304" pitchFamily="18" charset="0"/>
                <a:ea typeface="Calibri" panose="020F0502020204030204" pitchFamily="34" charset="0"/>
                <a:cs typeface="Times New Roman" panose="02020603050405020304" pitchFamily="18" charset="0"/>
              </a:rPr>
              <a:t>Siyaset Bilimi ve Kamu Yönetimi Topluluğu aracılığıyla çeşitli etkinlikler düzenlenmektedir.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tr-TR" sz="1400" dirty="0">
                <a:latin typeface="Times New Roman" panose="02020603050405020304" pitchFamily="18" charset="0"/>
                <a:ea typeface="Calibri" panose="020F0502020204030204" pitchFamily="34" charset="0"/>
                <a:cs typeface="Times New Roman" panose="02020603050405020304" pitchFamily="18" charset="0"/>
              </a:rPr>
              <a:t>2024 yılında bölüm-öğrenci buluşması, öğrenci </a:t>
            </a:r>
            <a:r>
              <a:rPr lang="tr-TR" sz="1400" dirty="0" err="1">
                <a:latin typeface="Times New Roman" panose="02020603050405020304" pitchFamily="18" charset="0"/>
                <a:ea typeface="Calibri" panose="020F0502020204030204" pitchFamily="34" charset="0"/>
                <a:cs typeface="Times New Roman" panose="02020603050405020304" pitchFamily="18" charset="0"/>
              </a:rPr>
              <a:t>çalıştayı</a:t>
            </a:r>
            <a:r>
              <a:rPr lang="tr-TR" sz="1400" dirty="0">
                <a:latin typeface="Times New Roman" panose="02020603050405020304" pitchFamily="18" charset="0"/>
                <a:ea typeface="Calibri" panose="020F0502020204030204" pitchFamily="34" charset="0"/>
                <a:cs typeface="Times New Roman" panose="02020603050405020304" pitchFamily="18" charset="0"/>
              </a:rPr>
              <a:t>, bölüm sonu buluşması gibi etkinlikler düzenlenmiştir.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tr-TR" sz="1400" dirty="0">
                <a:latin typeface="Times New Roman" panose="02020603050405020304" pitchFamily="18" charset="0"/>
                <a:ea typeface="Calibri" panose="020F0502020204030204" pitchFamily="34" charset="0"/>
              </a:rPr>
              <a:t>Etkinlikler ile öğrencilerin bölüme aidiyet hissetmesinin yanı sıra sosyal aktivitelerde aktif olmaları, organizasyonlarda tecrübe kazanmaları sağlanmaktadır</a:t>
            </a:r>
            <a:endParaRPr lang="tr-TR" sz="1400" dirty="0"/>
          </a:p>
        </p:txBody>
      </p:sp>
      <p:pic>
        <p:nvPicPr>
          <p:cNvPr id="6"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4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a:extLst>
              <a:ext uri="{FF2B5EF4-FFF2-40B4-BE49-F238E27FC236}">
                <a16:creationId xmlns:a16="http://schemas.microsoft.com/office/drawing/2014/main" id="{22718389-002D-4FF7-A640-A39B8615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543800" y="6486068"/>
            <a:ext cx="1600200" cy="371935"/>
          </a:xfrm>
        </p:spPr>
        <p:txBody>
          <a:bodyPr/>
          <a:lstStyle/>
          <a:p>
            <a:pPr>
              <a:defRPr/>
            </a:pPr>
            <a:endParaRPr lang="tr-TR" dirty="0"/>
          </a:p>
        </p:txBody>
      </p:sp>
      <p:pic>
        <p:nvPicPr>
          <p:cNvPr id="4" name="Resim 3">
            <a:extLst>
              <a:ext uri="{FF2B5EF4-FFF2-40B4-BE49-F238E27FC236}">
                <a16:creationId xmlns:a16="http://schemas.microsoft.com/office/drawing/2014/main" id="{F2D2810E-CB98-43A0-9C46-6307F4B6AEF5}"/>
              </a:ext>
            </a:extLst>
          </p:cNvPr>
          <p:cNvPicPr/>
          <p:nvPr/>
        </p:nvPicPr>
        <p:blipFill>
          <a:blip r:embed="rId3"/>
          <a:stretch>
            <a:fillRect/>
          </a:stretch>
        </p:blipFill>
        <p:spPr>
          <a:xfrm>
            <a:off x="152400" y="457200"/>
            <a:ext cx="8458200" cy="1541145"/>
          </a:xfrm>
          <a:prstGeom prst="rect">
            <a:avLst/>
          </a:prstGeom>
        </p:spPr>
      </p:pic>
      <p:pic>
        <p:nvPicPr>
          <p:cNvPr id="6" name="Resim 5" descr="metin, ekran görüntüsü, yazı tipi, cebir içeren bir resim&#10;&#10;Açıklama otomatik olarak oluşturuldu">
            <a:extLst>
              <a:ext uri="{FF2B5EF4-FFF2-40B4-BE49-F238E27FC236}">
                <a16:creationId xmlns:a16="http://schemas.microsoft.com/office/drawing/2014/main" id="{5355C714-1242-44F3-BCBE-22C982390DA7}"/>
              </a:ext>
            </a:extLst>
          </p:cNvPr>
          <p:cNvPicPr/>
          <p:nvPr/>
        </p:nvPicPr>
        <p:blipFill>
          <a:blip r:embed="rId4"/>
          <a:stretch>
            <a:fillRect/>
          </a:stretch>
        </p:blipFill>
        <p:spPr>
          <a:xfrm>
            <a:off x="304800" y="2057400"/>
            <a:ext cx="8229600" cy="1541145"/>
          </a:xfrm>
          <a:prstGeom prst="rect">
            <a:avLst/>
          </a:prstGeom>
        </p:spPr>
      </p:pic>
      <p:pic>
        <p:nvPicPr>
          <p:cNvPr id="7" name="Resim 6">
            <a:extLst>
              <a:ext uri="{FF2B5EF4-FFF2-40B4-BE49-F238E27FC236}">
                <a16:creationId xmlns:a16="http://schemas.microsoft.com/office/drawing/2014/main" id="{BC69AB2E-D958-445B-BE7A-9BAD69E4456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352800"/>
            <a:ext cx="3962400" cy="2895917"/>
          </a:xfrm>
          <a:prstGeom prst="rect">
            <a:avLst/>
          </a:prstGeom>
          <a:noFill/>
          <a:ln>
            <a:noFill/>
          </a:ln>
        </p:spPr>
      </p:pic>
      <p:pic>
        <p:nvPicPr>
          <p:cNvPr id="8" name="Resim 7">
            <a:extLst>
              <a:ext uri="{FF2B5EF4-FFF2-40B4-BE49-F238E27FC236}">
                <a16:creationId xmlns:a16="http://schemas.microsoft.com/office/drawing/2014/main" id="{EC3F5368-ABC9-44E2-B44E-48136FA7D58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1" y="3352799"/>
            <a:ext cx="4343400" cy="2895918"/>
          </a:xfrm>
          <a:prstGeom prst="rect">
            <a:avLst/>
          </a:prstGeom>
          <a:noFill/>
          <a:ln>
            <a:noFill/>
          </a:ln>
        </p:spPr>
      </p:pic>
      <p:pic>
        <p:nvPicPr>
          <p:cNvPr id="9"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160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a:extLst>
              <a:ext uri="{FF2B5EF4-FFF2-40B4-BE49-F238E27FC236}">
                <a16:creationId xmlns:a16="http://schemas.microsoft.com/office/drawing/2014/main" id="{22718389-002D-4FF7-A640-A39B8615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543800" y="6486068"/>
            <a:ext cx="1600200" cy="371935"/>
          </a:xfrm>
        </p:spPr>
        <p:txBody>
          <a:bodyPr/>
          <a:lstStyle/>
          <a:p>
            <a:pPr>
              <a:defRPr/>
            </a:pPr>
            <a:endParaRPr lang="tr-TR" dirty="0"/>
          </a:p>
        </p:txBody>
      </p:sp>
      <p:sp>
        <p:nvSpPr>
          <p:cNvPr id="2" name="Dikdörtgen 1">
            <a:extLst>
              <a:ext uri="{FF2B5EF4-FFF2-40B4-BE49-F238E27FC236}">
                <a16:creationId xmlns:a16="http://schemas.microsoft.com/office/drawing/2014/main" id="{6A7CB6BE-9A4B-4163-887F-2F8A47D661D1}"/>
              </a:ext>
            </a:extLst>
          </p:cNvPr>
          <p:cNvSpPr/>
          <p:nvPr/>
        </p:nvSpPr>
        <p:spPr>
          <a:xfrm>
            <a:off x="304800" y="457200"/>
            <a:ext cx="8534400" cy="1365246"/>
          </a:xfrm>
          <a:prstGeom prst="rect">
            <a:avLst/>
          </a:prstGeom>
        </p:spPr>
        <p:txBody>
          <a:bodyPr wrap="square">
            <a:spAutoFit/>
          </a:bodyPr>
          <a:lstStyle/>
          <a:p>
            <a:pPr marL="342900" lvl="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Eğitim Destekleri</a:t>
            </a:r>
          </a:p>
          <a:p>
            <a:pPr marL="457200">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Siyaset Bilimi ve Kamu Yönetimi </a:t>
            </a:r>
            <a:r>
              <a:rPr lang="tr-TR" sz="1400" dirty="0">
                <a:latin typeface="Times New Roman" panose="02020603050405020304" pitchFamily="18" charset="0"/>
                <a:cs typeface="Times New Roman" panose="02020603050405020304" pitchFamily="18" charset="0"/>
              </a:rPr>
              <a:t>Bölümü</a:t>
            </a:r>
            <a:r>
              <a:rPr lang="tr-TR" sz="1400" dirty="0">
                <a:latin typeface="Times New Roman" panose="02020603050405020304" pitchFamily="18" charset="0"/>
                <a:ea typeface="Calibri" panose="020F0502020204030204" pitchFamily="34" charset="0"/>
                <a:cs typeface="Times New Roman" panose="02020603050405020304" pitchFamily="18" charset="0"/>
              </a:rPr>
              <a:t> öğrencileri “İş Başı Eğitimi I ve II” ile iş hayatında mezuniyet öncesi tecrübe sağlamakta ve bu öğrencilerin birçoğu mezuniyet sonrası staj yerlerinde çalışma imkânı bulmaktadır.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ikdörtgen 2">
            <a:extLst>
              <a:ext uri="{FF2B5EF4-FFF2-40B4-BE49-F238E27FC236}">
                <a16:creationId xmlns:a16="http://schemas.microsoft.com/office/drawing/2014/main" id="{273237C1-2E9E-4ABA-A1D5-7F73A1BE8833}"/>
              </a:ext>
            </a:extLst>
          </p:cNvPr>
          <p:cNvSpPr/>
          <p:nvPr/>
        </p:nvSpPr>
        <p:spPr>
          <a:xfrm>
            <a:off x="228600" y="2743200"/>
            <a:ext cx="8610600" cy="3273588"/>
          </a:xfrm>
          <a:prstGeom prst="rect">
            <a:avLst/>
          </a:prstGeom>
        </p:spPr>
        <p:txBody>
          <a:bodyPr wrap="square">
            <a:spAutoFit/>
          </a:bodyPr>
          <a:lstStyle/>
          <a:p>
            <a:pPr marL="342900" indent="-342900">
              <a:lnSpc>
                <a:spcPct val="107000"/>
              </a:lnSpc>
              <a:buFont typeface="Symbol" panose="05050102010706020507" pitchFamily="18" charset="2"/>
              <a:buChar char=""/>
            </a:pPr>
            <a:r>
              <a:rPr lang="tr-TR" b="1" dirty="0">
                <a:solidFill>
                  <a:srgbClr val="C00000"/>
                </a:solidFill>
                <a:latin typeface="Times New Roman" panose="02020603050405020304" pitchFamily="18" charset="0"/>
                <a:ea typeface="+mj-ea"/>
                <a:cs typeface="Times New Roman" panose="02020603050405020304" pitchFamily="18" charset="0"/>
              </a:rPr>
              <a:t>Mesleki Yaşam</a:t>
            </a:r>
          </a:p>
          <a:p>
            <a:pPr marL="457200">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Siyaset Bilimi ve Kamu Yönetimi programı mezunları ağırlıklı olarak kamu sektöründe istihdam edilmektedir.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Mezunlar aynı zamanda İktisadi ve İdari Bilimler Fakültesinin diğer bölümlerinden mezun olanların çalışabildiği alanlarda da iş sahasına sahiptir.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Mezunlar gerekli sınavlarda başarılı olmak kaydıyla Bakanlıkların çeşitli yönetim kademeleri ile Teftiş Kurulları, Kaymakamlık, Sayıştay, Kamu İktisadi Teşebbüsleri ve bunların teftiş kurulları, Devlet Planlama Teşkilatı ve yerel yönetimlere bağlı çeşitli birimlerde istihdam edilebilirler.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Özel sektörde çalışmayı tercih eden mezunlar ise özellikle bankacılık sektöründe, araştırma kuruluşlarında ve diğer özel sektör kuruluşlarında denetim ve personel bölümlerinde görev alabilmektedirler. </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 Bunun yanında mezunlarımız Siyaset Bilimi ve Kamu Yönetimi ve ilgili disiplinlerde çalışma yapmak üzere akademik kariyere de yönelebilmektedirler.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1779"/>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479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6D4514B-E0CB-4AC1-9AD1-0D51B56B2E43}"/>
              </a:ext>
            </a:extLst>
          </p:cNvPr>
          <p:cNvSpPr>
            <a:spLocks noGrp="1" noChangeArrowheads="1"/>
          </p:cNvSpPr>
          <p:nvPr>
            <p:ph type="title"/>
          </p:nvPr>
        </p:nvSpPr>
        <p:spPr>
          <a:xfrm>
            <a:off x="457200" y="274638"/>
            <a:ext cx="8229600" cy="792163"/>
          </a:xfrm>
        </p:spPr>
        <p:txBody>
          <a:bodyPr/>
          <a:lstStyle/>
          <a:p>
            <a:pPr eaLnBrk="1" hangingPunct="1"/>
            <a:r>
              <a:rPr lang="tr-TR" altLang="tr-TR" sz="6000" b="1">
                <a:solidFill>
                  <a:srgbClr val="990000"/>
                </a:solidFill>
                <a:latin typeface="Times New Roman" panose="02020603050405020304" pitchFamily="18" charset="0"/>
                <a:cs typeface="Times New Roman" panose="02020603050405020304" pitchFamily="18" charset="0"/>
              </a:rPr>
              <a:t>MİSYONUMUZ</a:t>
            </a:r>
          </a:p>
        </p:txBody>
      </p:sp>
      <p:sp>
        <p:nvSpPr>
          <p:cNvPr id="8195" name="Rectangle 3">
            <a:extLst>
              <a:ext uri="{FF2B5EF4-FFF2-40B4-BE49-F238E27FC236}">
                <a16:creationId xmlns:a16="http://schemas.microsoft.com/office/drawing/2014/main" id="{BCD7B998-3273-4346-A49B-569C940224AB}"/>
              </a:ext>
            </a:extLst>
          </p:cNvPr>
          <p:cNvSpPr>
            <a:spLocks noGrp="1" noChangeArrowheads="1"/>
          </p:cNvSpPr>
          <p:nvPr>
            <p:ph type="body" idx="1"/>
          </p:nvPr>
        </p:nvSpPr>
        <p:spPr>
          <a:xfrm>
            <a:off x="381000" y="1676400"/>
            <a:ext cx="8229600" cy="2590800"/>
          </a:xfrm>
        </p:spPr>
        <p:txBody>
          <a:bodyPr/>
          <a:lstStyle/>
          <a:p>
            <a:pPr>
              <a:defRPr/>
            </a:pPr>
            <a:r>
              <a:rPr lang="tr-TR" altLang="tr-TR" sz="2400" b="1" dirty="0">
                <a:solidFill>
                  <a:srgbClr val="990000"/>
                </a:solidFill>
                <a:latin typeface="Times New Roman" panose="02020603050405020304" pitchFamily="18" charset="0"/>
                <a:ea typeface="+mj-ea"/>
                <a:cs typeface="Times New Roman" panose="02020603050405020304" pitchFamily="18" charset="0"/>
              </a:rPr>
              <a:t>Misyonumuz; </a:t>
            </a:r>
          </a:p>
          <a:p>
            <a:pPr marL="0" indent="0" algn="just">
              <a:buNone/>
            </a:pPr>
            <a:r>
              <a:rPr lang="tr-TR" sz="2400" b="1" dirty="0">
                <a:solidFill>
                  <a:srgbClr val="990000"/>
                </a:solidFill>
                <a:latin typeface="Times New Roman" panose="02020603050405020304" pitchFamily="18" charset="0"/>
                <a:ea typeface="+mj-ea"/>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Yetkin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akademik</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kadrosu</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yenilikçi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iş</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dünyası</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ile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entegre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yaklaşımı</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ile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nitelikli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araştırmalar</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gerçekleştiren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çalışma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hayatı</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konusunda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donanımlı</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girişimci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özelliklere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eleştirel</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bakış</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açısına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sahip</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mezunlar</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veren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toplumsal</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sorunlara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çözüm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arayan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bir</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fakülte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olmak</a:t>
            </a:r>
            <a:r>
              <a:rPr lang="en-US" sz="1800" i="1" dirty="0">
                <a:latin typeface="Times New Roman" panose="02020603050405020304" pitchFamily="18" charset="0"/>
                <a:cs typeface="Times New Roman" panose="02020603050405020304" pitchFamily="18" charset="0"/>
              </a:rPr>
              <a:t>,</a:t>
            </a:r>
            <a:endParaRPr lang="tr-TR" sz="1800" i="1" dirty="0">
              <a:latin typeface="Times New Roman" panose="02020603050405020304" pitchFamily="18" charset="0"/>
              <a:cs typeface="Times New Roman" panose="02020603050405020304" pitchFamily="18" charset="0"/>
            </a:endParaRPr>
          </a:p>
        </p:txBody>
      </p:sp>
      <p:pic>
        <p:nvPicPr>
          <p:cNvPr id="8196" name="Picture 5">
            <a:extLst>
              <a:ext uri="{FF2B5EF4-FFF2-40B4-BE49-F238E27FC236}">
                <a16:creationId xmlns:a16="http://schemas.microsoft.com/office/drawing/2014/main" id="{D3449C2A-CE89-41F6-9657-D15385638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mission vector ile ilgili görsel sonucu">
            <a:extLst>
              <a:ext uri="{FF2B5EF4-FFF2-40B4-BE49-F238E27FC236}">
                <a16:creationId xmlns:a16="http://schemas.microsoft.com/office/drawing/2014/main" id="{4238B80A-4322-434C-B4E8-E30988F80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56730"/>
            <a:ext cx="2438400"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91400" y="6476092"/>
            <a:ext cx="1676400" cy="305711"/>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6EB292D-B302-41E8-860A-00AC9D6A0947}"/>
              </a:ext>
            </a:extLst>
          </p:cNvPr>
          <p:cNvSpPr>
            <a:spLocks noGrp="1" noChangeArrowheads="1"/>
          </p:cNvSpPr>
          <p:nvPr>
            <p:ph type="body" sz="half" idx="2"/>
          </p:nvPr>
        </p:nvSpPr>
        <p:spPr>
          <a:xfrm>
            <a:off x="228600" y="152400"/>
            <a:ext cx="8686800" cy="60960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Siyaset Bilimi ve Kamu Yönetimi Bölümü Eğitim Kapsamı</a:t>
            </a:r>
            <a:endParaRPr lang="tr-TR" altLang="tr-TR" dirty="0">
              <a:latin typeface="Times New Roman" panose="02020603050405020304" pitchFamily="18" charset="0"/>
              <a:cs typeface="Times New Roman" panose="02020603050405020304" pitchFamily="18" charset="0"/>
            </a:endParaRPr>
          </a:p>
          <a:p>
            <a:pPr marL="0" indent="0">
              <a:lnSpc>
                <a:spcPct val="150000"/>
              </a:lnSpc>
              <a:buClr>
                <a:schemeClr val="tx1"/>
              </a:buClr>
              <a:buNone/>
            </a:pPr>
            <a:r>
              <a:rPr lang="tr-TR" altLang="tr-TR" sz="1600" dirty="0">
                <a:latin typeface="Times New Roman" panose="02020603050405020304" pitchFamily="18" charset="0"/>
                <a:cs typeface="Times New Roman" panose="02020603050405020304" pitchFamily="18" charset="0"/>
              </a:rPr>
              <a:t>          Siyaset Bilimi, Yönetim Bilimleri, Kentleşme ve Çevre</a:t>
            </a:r>
            <a:r>
              <a:rPr lang="tr-TR" altLang="tr-TR" sz="1600" dirty="0">
                <a:solidFill>
                  <a:srgbClr val="990000"/>
                </a:solidFill>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Sorunları, Hukuk Bilimleri  olmak üzere dört adet Anabilim Dalından oluşmaktadır. Bu anabilim dallarıyla ilgili temel, güncel dersler  dengeli ve çeşitli bir oranda lisans programına dahil edilmiştir.  Bölümümüz, </a:t>
            </a:r>
            <a:r>
              <a:rPr lang="tr-TR" altLang="tr-TR" sz="1600" b="1" u="sng" dirty="0">
                <a:solidFill>
                  <a:srgbClr val="FF0000"/>
                </a:solidFill>
                <a:latin typeface="Times New Roman" panose="02020603050405020304" pitchFamily="18" charset="0"/>
                <a:cs typeface="Times New Roman" panose="02020603050405020304" pitchFamily="18" charset="0"/>
              </a:rPr>
              <a:t>%100 İngilizce </a:t>
            </a:r>
            <a:r>
              <a:rPr lang="tr-TR" altLang="tr-TR" sz="1600" b="1" dirty="0">
                <a:solidFill>
                  <a:srgbClr val="FF0000"/>
                </a:solidFill>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programıyla öğrenim hayatına devam etmektedir.</a:t>
            </a:r>
          </a:p>
          <a:p>
            <a:pPr marL="0" indent="0">
              <a:lnSpc>
                <a:spcPct val="150000"/>
              </a:lnSpc>
              <a:buClr>
                <a:schemeClr val="tx1"/>
              </a:buClr>
              <a:buNone/>
            </a:pPr>
            <a:r>
              <a:rPr lang="tr-TR" altLang="tr-TR" sz="1600" dirty="0">
                <a:latin typeface="Times New Roman" panose="02020603050405020304" pitchFamily="18" charset="0"/>
                <a:cs typeface="Times New Roman" panose="02020603050405020304" pitchFamily="18" charset="0"/>
              </a:rPr>
              <a:t>          Lisans programındaki temel amacımız;  öğrencilere siyaset bilimi teorileri,  kamu yönetimindeki güncel yaklaşımlar ve sorunlar, kentleşme ve çevre sorunları, kamu hukukunun temel dalları gibi alanlarda kapsamlı bir bilgi birikimine ek olarak bütüncül ve eleştirel bir vizyon kazandırmaktır.</a:t>
            </a:r>
          </a:p>
          <a:p>
            <a:pPr marL="0" indent="0">
              <a:lnSpc>
                <a:spcPct val="150000"/>
              </a:lnSpc>
              <a:buClr>
                <a:schemeClr val="tx1"/>
              </a:buClr>
              <a:buNone/>
            </a:pPr>
            <a:endParaRPr lang="tr-TR" altLang="tr-TR" sz="1600" dirty="0">
              <a:latin typeface="Calibri" panose="020F0502020204030204" pitchFamily="34" charset="0"/>
              <a:cs typeface="Calibri" panose="020F0502020204030204" pitchFamily="34" charset="0"/>
            </a:endParaRPr>
          </a:p>
          <a:p>
            <a:pPr marL="0" indent="0">
              <a:lnSpc>
                <a:spcPct val="150000"/>
              </a:lnSpc>
              <a:buClr>
                <a:schemeClr val="tx1"/>
              </a:buClr>
              <a:buNone/>
            </a:pPr>
            <a:r>
              <a:rPr lang="tr-TR" altLang="tr-TR" sz="1600" b="1" dirty="0">
                <a:solidFill>
                  <a:srgbClr val="990000"/>
                </a:solidFill>
                <a:latin typeface="Times New Roman" panose="02020603050405020304" pitchFamily="18" charset="0"/>
                <a:cs typeface="Times New Roman" panose="02020603050405020304" pitchFamily="18" charset="0"/>
              </a:rPr>
              <a:t>Anabilim Dallarımız</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Hukuk Bilimleri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Kentleşme ve Çevre Sorunlar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Siyaset Bilimi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Yönetim Bilimler Anabilim Dalı</a:t>
            </a:r>
          </a:p>
          <a:p>
            <a:pPr marL="0" indent="0">
              <a:lnSpc>
                <a:spcPct val="150000"/>
              </a:lnSpc>
              <a:buClr>
                <a:schemeClr val="tx1"/>
              </a:buClr>
              <a:buNone/>
            </a:pPr>
            <a:endParaRPr lang="tr-TR" altLang="tr-TR" sz="1600" dirty="0">
              <a:latin typeface="Times New Roman" panose="02020603050405020304" pitchFamily="18" charset="0"/>
              <a:cs typeface="Times New Roman" panose="02020603050405020304" pitchFamily="18" charset="0"/>
            </a:endParaRPr>
          </a:p>
        </p:txBody>
      </p:sp>
      <p:pic>
        <p:nvPicPr>
          <p:cNvPr id="43011" name="Picture 5">
            <a:extLst>
              <a:ext uri="{FF2B5EF4-FFF2-40B4-BE49-F238E27FC236}">
                <a16:creationId xmlns:a16="http://schemas.microsoft.com/office/drawing/2014/main" id="{1C6CBB8C-643A-4C98-9A7D-C111A65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a16="http://schemas.microsoft.com/office/drawing/2014/main" id="{550BAE54-5D44-4118-8131-F94297AA54E1}"/>
              </a:ext>
            </a:extLst>
          </p:cNvPr>
          <p:cNvSpPr txBox="1"/>
          <p:nvPr/>
        </p:nvSpPr>
        <p:spPr>
          <a:xfrm>
            <a:off x="4562475" y="3581403"/>
            <a:ext cx="4267200" cy="1742015"/>
          </a:xfrm>
          <a:prstGeom prst="rect">
            <a:avLst/>
          </a:prstGeom>
          <a:noFill/>
        </p:spPr>
        <p:txBody>
          <a:bodyPr>
            <a:spAutoFit/>
          </a:bodyPr>
          <a:lstStyle/>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  </a:t>
            </a:r>
          </a:p>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 </a:t>
            </a:r>
          </a:p>
          <a:p>
            <a:pPr eaLnBrk="1" hangingPunct="1">
              <a:lnSpc>
                <a:spcPct val="90000"/>
              </a:lnSpc>
              <a:defRPr/>
            </a:pPr>
            <a:r>
              <a:rPr lang="tr-TR" altLang="tr-TR" sz="1600" b="1" dirty="0">
                <a:solidFill>
                  <a:srgbClr val="990000"/>
                </a:solidFill>
                <a:latin typeface="Times New Roman" panose="02020603050405020304" pitchFamily="18" charset="0"/>
                <a:cs typeface="Times New Roman" panose="02020603050405020304" pitchFamily="18" charset="0"/>
              </a:rPr>
              <a:t>Lisansüstü Programlarımız</a:t>
            </a:r>
            <a:endParaRPr lang="tr-TR" altLang="tr-TR" sz="1600" dirty="0">
              <a:latin typeface="Times New Roman" panose="02020603050405020304" pitchFamily="18" charset="0"/>
              <a:cs typeface="Times New Roman" panose="02020603050405020304" pitchFamily="18" charset="0"/>
            </a:endParaRP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Siyaset Bilimi ve Kamu Yönetimi Tezli Yüksek Lisans </a:t>
            </a: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Siyaset Bilimi ve Kamu Yönetimi Anabilim Dalı Doktora Programı</a:t>
            </a:r>
          </a:p>
        </p:txBody>
      </p:sp>
      <p:sp>
        <p:nvSpPr>
          <p:cNvPr id="6" name="Veri Yer Tutucusu 5"/>
          <p:cNvSpPr>
            <a:spLocks noGrp="1"/>
          </p:cNvSpPr>
          <p:nvPr>
            <p:ph type="dt" sz="half" idx="10"/>
          </p:nvPr>
        </p:nvSpPr>
        <p:spPr>
          <a:xfrm>
            <a:off x="7315200" y="6529391"/>
            <a:ext cx="1828800" cy="339725"/>
          </a:xfrm>
        </p:spPr>
        <p:txBody>
          <a:bodyPr/>
          <a:lstStyle/>
          <a:p>
            <a:pPr>
              <a:defRPr/>
            </a:pPr>
            <a:fld id="{1D5838FE-5C99-4F1B-8211-34280FEE630D}" type="datetime8">
              <a:rPr lang="tr-TR" smtClean="0"/>
              <a:t>7.10.2024 14:07</a:t>
            </a:fld>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949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576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A4DA35DE-BB4E-4A5A-BF42-DF5FFF8ABE95}"/>
              </a:ext>
            </a:extLst>
          </p:cNvPr>
          <p:cNvSpPr>
            <a:spLocks noGrp="1" noChangeArrowheads="1"/>
          </p:cNvSpPr>
          <p:nvPr>
            <p:ph type="body" idx="1"/>
          </p:nvPr>
        </p:nvSpPr>
        <p:spPr>
          <a:xfrm>
            <a:off x="457200" y="838200"/>
            <a:ext cx="5562600" cy="6019800"/>
          </a:xfrm>
        </p:spPr>
        <p:txBody>
          <a:bodyPr/>
          <a:lstStyle/>
          <a:p>
            <a:pPr>
              <a:lnSpc>
                <a:spcPct val="150000"/>
              </a:lnSpc>
              <a:spcBef>
                <a:spcPts val="0"/>
              </a:spcBef>
              <a:buClr>
                <a:schemeClr val="tx1"/>
              </a:buClr>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Bölümümüz mezunları kamuda ve sivil toplum dahil olmak üzere özel sektörde çeşitli pozisyonlarda istihdam edilebilmektedir. </a:t>
            </a:r>
          </a:p>
          <a:p>
            <a:pPr>
              <a:lnSpc>
                <a:spcPct val="150000"/>
              </a:lnSpc>
              <a:spcBef>
                <a:spcPts val="0"/>
              </a:spcBef>
              <a:buClr>
                <a:schemeClr val="tx1"/>
              </a:buClr>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a:lnSpc>
                <a:spcPct val="150000"/>
              </a:lnSpc>
              <a:spcBef>
                <a:spcPts val="0"/>
              </a:spcBef>
              <a:buClr>
                <a:schemeClr val="tx1"/>
              </a:buClr>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Mezunların Kaymakamlık, İdari Hakimlik, Müfettişlik, Uzmanlık gibi A grubu kamu görevlerine girmesi mümkündür.</a:t>
            </a:r>
          </a:p>
          <a:p>
            <a:pPr>
              <a:lnSpc>
                <a:spcPct val="150000"/>
              </a:lnSpc>
              <a:spcBef>
                <a:spcPts val="0"/>
              </a:spcBef>
              <a:buClr>
                <a:schemeClr val="tx1"/>
              </a:buClr>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a:lnSpc>
                <a:spcPct val="150000"/>
              </a:lnSpc>
              <a:spcBef>
                <a:spcPts val="0"/>
              </a:spcBef>
              <a:buClr>
                <a:schemeClr val="tx1"/>
              </a:buClr>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%100 İngilizce eğitimin de sunduğu avantajla yurtiçi ve yurtdışında lisansüstü programlara başvurulması, öğretim elemanı kadrolarına girilmesi mümkündür. </a:t>
            </a:r>
          </a:p>
          <a:p>
            <a:pPr>
              <a:lnSpc>
                <a:spcPct val="150000"/>
              </a:lnSpc>
              <a:spcBef>
                <a:spcPts val="0"/>
              </a:spcBef>
              <a:buClr>
                <a:schemeClr val="tx1"/>
              </a:buClr>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a:lnSpc>
                <a:spcPct val="150000"/>
              </a:lnSpc>
              <a:spcBef>
                <a:spcPts val="0"/>
              </a:spcBef>
              <a:buClr>
                <a:schemeClr val="tx1"/>
              </a:buClr>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Özel sektörde siyasi partiler, bankacılık ve sigorta şirketleri, kamuoyu araştırmaları sektörü gibi birçok alanda mezunlarımızın iş bulması mümkündür.</a:t>
            </a:r>
          </a:p>
        </p:txBody>
      </p:sp>
      <p:pic>
        <p:nvPicPr>
          <p:cNvPr id="45059" name="Picture 5">
            <a:extLst>
              <a:ext uri="{FF2B5EF4-FFF2-40B4-BE49-F238E27FC236}">
                <a16:creationId xmlns:a16="http://schemas.microsoft.com/office/drawing/2014/main" id="{53D45D1F-CFF7-49A3-B923-0C537D982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2">
            <a:extLst>
              <a:ext uri="{FF2B5EF4-FFF2-40B4-BE49-F238E27FC236}">
                <a16:creationId xmlns:a16="http://schemas.microsoft.com/office/drawing/2014/main" id="{E76FAC7F-544C-483C-B46E-C6AA539F48BE}"/>
              </a:ext>
            </a:extLst>
          </p:cNvPr>
          <p:cNvSpPr txBox="1">
            <a:spLocks noChangeArrowheads="1"/>
          </p:cNvSpPr>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2800" b="1">
                <a:solidFill>
                  <a:srgbClr val="990000"/>
                </a:solidFill>
                <a:latin typeface="Times New Roman" panose="02020603050405020304" pitchFamily="18" charset="0"/>
                <a:cs typeface="Times New Roman" panose="02020603050405020304" pitchFamily="18" charset="0"/>
              </a:rPr>
              <a:t>Siyaset Bilimi ve Kamu Yönetimi Mezunlarının Görev Alanları</a:t>
            </a:r>
          </a:p>
        </p:txBody>
      </p:sp>
      <p:pic>
        <p:nvPicPr>
          <p:cNvPr id="45061" name="Picture 6">
            <a:extLst>
              <a:ext uri="{FF2B5EF4-FFF2-40B4-BE49-F238E27FC236}">
                <a16:creationId xmlns:a16="http://schemas.microsoft.com/office/drawing/2014/main" id="{E306132D-8CB8-42F9-B271-DF9FCA005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2" y="2667001"/>
            <a:ext cx="1046163" cy="197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tbmm ile ilgili görsel sonucu">
            <a:extLst>
              <a:ext uri="{FF2B5EF4-FFF2-40B4-BE49-F238E27FC236}">
                <a16:creationId xmlns:a16="http://schemas.microsoft.com/office/drawing/2014/main" id="{9E2EE6B5-87B4-4D2A-B524-E88A843973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318" y="914402"/>
            <a:ext cx="2509559" cy="1531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28" name="Picture 8" descr="kaymakamlık makamı ile ilgili görsel sonucu">
            <a:extLst>
              <a:ext uri="{FF2B5EF4-FFF2-40B4-BE49-F238E27FC236}">
                <a16:creationId xmlns:a16="http://schemas.microsoft.com/office/drawing/2014/main" id="{D546EA95-86DD-42FA-85CD-A87B5A7E55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653" y="4818707"/>
            <a:ext cx="2743200"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454630" y="6519565"/>
            <a:ext cx="1689371" cy="338436"/>
          </a:xfrm>
        </p:spPr>
        <p:txBody>
          <a:bodyPr/>
          <a:lstStyle/>
          <a:p>
            <a:pPr>
              <a:defRPr/>
            </a:pPr>
            <a:endParaRPr lang="tr-TR" dirty="0"/>
          </a:p>
        </p:txBody>
      </p:sp>
      <p:pic>
        <p:nvPicPr>
          <p:cNvPr id="9"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870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4A35239-D920-49B4-84CB-04F9F9810A1D}"/>
              </a:ext>
            </a:extLst>
          </p:cNvPr>
          <p:cNvSpPr>
            <a:spLocks noGrp="1" noChangeArrowheads="1"/>
          </p:cNvSpPr>
          <p:nvPr>
            <p:ph type="title"/>
          </p:nvPr>
        </p:nvSpPr>
        <p:spPr>
          <a:xfrm>
            <a:off x="457200" y="152402"/>
            <a:ext cx="8229600" cy="944563"/>
          </a:xfrm>
        </p:spPr>
        <p:txBody>
          <a:bodyPr/>
          <a:lstStyle/>
          <a:p>
            <a:pPr eaLnBrk="1" hangingPunct="1"/>
            <a:r>
              <a:rPr lang="tr-TR" altLang="tr-TR" sz="2800" b="1">
                <a:solidFill>
                  <a:srgbClr val="990000"/>
                </a:solidFill>
                <a:latin typeface="Times New Roman" panose="02020603050405020304" pitchFamily="18" charset="0"/>
                <a:cs typeface="Times New Roman" panose="02020603050405020304" pitchFamily="18" charset="0"/>
              </a:rPr>
              <a:t>Siyaset Bilimi ve Kamu Yönetimi Bölümü</a:t>
            </a:r>
            <a:br>
              <a:rPr lang="tr-TR" altLang="tr-TR" sz="2800" b="1">
                <a:solidFill>
                  <a:srgbClr val="990000"/>
                </a:solidFill>
                <a:latin typeface="Times New Roman" panose="02020603050405020304" pitchFamily="18" charset="0"/>
                <a:cs typeface="Times New Roman" panose="02020603050405020304" pitchFamily="18" charset="0"/>
              </a:rPr>
            </a:br>
            <a:r>
              <a:rPr lang="tr-TR" altLang="tr-TR" sz="2800" b="1">
                <a:solidFill>
                  <a:srgbClr val="990000"/>
                </a:solidFill>
                <a:latin typeface="Times New Roman" panose="02020603050405020304" pitchFamily="18" charset="0"/>
                <a:cs typeface="Times New Roman" panose="02020603050405020304" pitchFamily="18" charset="0"/>
              </a:rPr>
              <a:t>Akademik Kadrosu</a:t>
            </a:r>
          </a:p>
        </p:txBody>
      </p:sp>
      <p:sp>
        <p:nvSpPr>
          <p:cNvPr id="46084" name="Rectangle 5">
            <a:extLst>
              <a:ext uri="{FF2B5EF4-FFF2-40B4-BE49-F238E27FC236}">
                <a16:creationId xmlns:a16="http://schemas.microsoft.com/office/drawing/2014/main" id="{28F75E26-5FF6-4D05-8C32-BB0593CDB8FC}"/>
              </a:ext>
            </a:extLst>
          </p:cNvPr>
          <p:cNvSpPr>
            <a:spLocks noGrp="1" noChangeArrowheads="1"/>
          </p:cNvSpPr>
          <p:nvPr>
            <p:ph type="body" sz="half" idx="2"/>
          </p:nvPr>
        </p:nvSpPr>
        <p:spPr>
          <a:xfrm>
            <a:off x="6398733" y="5769088"/>
            <a:ext cx="2624137" cy="675663"/>
          </a:xfrm>
        </p:spPr>
        <p:txBody>
          <a:body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buFontTx/>
              <a:buNone/>
            </a:pPr>
            <a:r>
              <a:rPr lang="tr-TR" altLang="tr-TR" sz="1600" b="1" dirty="0">
                <a:latin typeface="Times New Roman" panose="02020603050405020304" pitchFamily="18" charset="0"/>
                <a:cs typeface="Times New Roman" panose="02020603050405020304" pitchFamily="18" charset="0"/>
              </a:rPr>
              <a:t>Gül Arıkan AKDAĞ</a:t>
            </a:r>
          </a:p>
        </p:txBody>
      </p:sp>
      <p:pic>
        <p:nvPicPr>
          <p:cNvPr id="46085" name="Picture 5">
            <a:extLst>
              <a:ext uri="{FF2B5EF4-FFF2-40B4-BE49-F238E27FC236}">
                <a16:creationId xmlns:a16="http://schemas.microsoft.com/office/drawing/2014/main" id="{44CE7FF8-FEDE-451E-8FA2-1821A140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8345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a:extLst>
              <a:ext uri="{FF2B5EF4-FFF2-40B4-BE49-F238E27FC236}">
                <a16:creationId xmlns:a16="http://schemas.microsoft.com/office/drawing/2014/main" id="{3AB8F5F6-2C80-44D0-BEAA-8E3867CA65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6649" y="3779902"/>
            <a:ext cx="1972323" cy="1996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088" name="Dikdörtgen 5">
            <a:extLst>
              <a:ext uri="{FF2B5EF4-FFF2-40B4-BE49-F238E27FC236}">
                <a16:creationId xmlns:a16="http://schemas.microsoft.com/office/drawing/2014/main" id="{7B643B39-88BB-4209-924F-2B7B9B593311}"/>
              </a:ext>
            </a:extLst>
          </p:cNvPr>
          <p:cNvSpPr>
            <a:spLocks noChangeArrowheads="1"/>
          </p:cNvSpPr>
          <p:nvPr/>
        </p:nvSpPr>
        <p:spPr bwMode="auto">
          <a:xfrm>
            <a:off x="3813859" y="5648720"/>
            <a:ext cx="2077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Dilek MEMİŞOĞLU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GÖKBINAR</a:t>
            </a:r>
          </a:p>
        </p:txBody>
      </p:sp>
      <p:pic>
        <p:nvPicPr>
          <p:cNvPr id="4" name="Resim 3">
            <a:extLst>
              <a:ext uri="{FF2B5EF4-FFF2-40B4-BE49-F238E27FC236}">
                <a16:creationId xmlns:a16="http://schemas.microsoft.com/office/drawing/2014/main" id="{B06B0FD7-A864-49F0-A94A-9308DC5998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8851" y="3824860"/>
            <a:ext cx="1954485" cy="1820123"/>
          </a:xfrm>
          <a:prstGeom prst="rect">
            <a:avLst/>
          </a:prstGeom>
          <a:ln>
            <a:noFill/>
          </a:ln>
          <a:effectLst>
            <a:softEdge rad="112500"/>
          </a:effectLst>
        </p:spPr>
      </p:pic>
      <p:pic>
        <p:nvPicPr>
          <p:cNvPr id="20" name="Picture 13">
            <a:extLst>
              <a:ext uri="{FF2B5EF4-FFF2-40B4-BE49-F238E27FC236}">
                <a16:creationId xmlns:a16="http://schemas.microsoft.com/office/drawing/2014/main" id="{D8E65167-B054-43EE-82DA-1F4F0AC665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19993" y="1117470"/>
            <a:ext cx="1924843" cy="1845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091" name="Dikdörtgen 2">
            <a:extLst>
              <a:ext uri="{FF2B5EF4-FFF2-40B4-BE49-F238E27FC236}">
                <a16:creationId xmlns:a16="http://schemas.microsoft.com/office/drawing/2014/main" id="{145DBCB8-EC3A-4071-AA7F-ADB6057A1151}"/>
              </a:ext>
            </a:extLst>
          </p:cNvPr>
          <p:cNvSpPr>
            <a:spLocks noChangeArrowheads="1"/>
          </p:cNvSpPr>
          <p:nvPr/>
        </p:nvSpPr>
        <p:spPr bwMode="auto">
          <a:xfrm>
            <a:off x="847986" y="3011055"/>
            <a:ext cx="18614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Buğra KALKAN</a:t>
            </a:r>
          </a:p>
          <a:p>
            <a:pPr algn="ctr" eaLnBrk="1" hangingPunct="1">
              <a:spcBef>
                <a:spcPct val="0"/>
              </a:spcBef>
              <a:buFontTx/>
              <a:buNone/>
            </a:pPr>
            <a:r>
              <a:rPr lang="tr-TR" altLang="en-US" sz="1600" b="1" i="1" dirty="0">
                <a:latin typeface="Times New Roman" panose="02020603050405020304" pitchFamily="18" charset="0"/>
                <a:cs typeface="Times New Roman" panose="02020603050405020304" pitchFamily="18" charset="0"/>
              </a:rPr>
              <a:t>BÖLÜM BAŞKANI</a:t>
            </a:r>
          </a:p>
        </p:txBody>
      </p:sp>
      <p:sp>
        <p:nvSpPr>
          <p:cNvPr id="17" name="Dikdörtgen 3">
            <a:extLst>
              <a:ext uri="{FF2B5EF4-FFF2-40B4-BE49-F238E27FC236}">
                <a16:creationId xmlns:a16="http://schemas.microsoft.com/office/drawing/2014/main" id="{429011E2-1C9A-4B68-BC86-19B1A1DE8513}"/>
              </a:ext>
            </a:extLst>
          </p:cNvPr>
          <p:cNvSpPr>
            <a:spLocks noChangeArrowheads="1"/>
          </p:cNvSpPr>
          <p:nvPr/>
        </p:nvSpPr>
        <p:spPr bwMode="auto">
          <a:xfrm>
            <a:off x="632493" y="5611758"/>
            <a:ext cx="27074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tr-TR" altLang="tr-TR" sz="1600" b="1" kern="0" dirty="0">
                <a:latin typeface="Times New Roman" panose="02020603050405020304" pitchFamily="18" charset="0"/>
                <a:cs typeface="Times New Roman" panose="02020603050405020304" pitchFamily="18" charset="0"/>
              </a:rPr>
              <a:t>Prof. Dr. </a:t>
            </a:r>
          </a:p>
          <a:p>
            <a:pPr algn="ctr" eaLnBrk="1" hangingPunct="1">
              <a:spcBef>
                <a:spcPct val="0"/>
              </a:spcBef>
              <a:buFontTx/>
              <a:buNone/>
              <a:defRPr/>
            </a:pPr>
            <a:r>
              <a:rPr lang="tr-TR" altLang="tr-TR" sz="1600" b="1" kern="0" dirty="0">
                <a:latin typeface="Times New Roman" panose="02020603050405020304" pitchFamily="18" charset="0"/>
                <a:cs typeface="Times New Roman" panose="02020603050405020304" pitchFamily="18" charset="0"/>
              </a:rPr>
              <a:t>Neslihan DEMİRTAŞ </a:t>
            </a:r>
          </a:p>
          <a:p>
            <a:pPr algn="ctr" eaLnBrk="1" hangingPunct="1">
              <a:spcBef>
                <a:spcPct val="0"/>
              </a:spcBef>
              <a:buFontTx/>
              <a:buNone/>
              <a:defRPr/>
            </a:pPr>
            <a:r>
              <a:rPr lang="tr-TR" altLang="tr-TR" sz="1600" b="1" kern="0" dirty="0">
                <a:latin typeface="Times New Roman" panose="02020603050405020304" pitchFamily="18" charset="0"/>
                <a:cs typeface="Times New Roman" panose="02020603050405020304" pitchFamily="18" charset="0"/>
              </a:rPr>
              <a:t>MİLZ</a:t>
            </a:r>
          </a:p>
        </p:txBody>
      </p:sp>
      <p:pic>
        <p:nvPicPr>
          <p:cNvPr id="18" name="Resim 17">
            <a:extLst>
              <a:ext uri="{FF2B5EF4-FFF2-40B4-BE49-F238E27FC236}">
                <a16:creationId xmlns:a16="http://schemas.microsoft.com/office/drawing/2014/main" id="{6541B03A-824B-426F-8187-FC22FFB72E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539" y="3824860"/>
            <a:ext cx="1973944" cy="1819259"/>
          </a:xfrm>
          <a:prstGeom prst="rect">
            <a:avLst/>
          </a:prstGeom>
          <a:ln>
            <a:noFill/>
          </a:ln>
          <a:effectLst>
            <a:softEdge rad="112500"/>
          </a:effectLst>
        </p:spPr>
      </p:pic>
      <p:sp>
        <p:nvSpPr>
          <p:cNvPr id="7" name="Veri Yer Tutucusu 6"/>
          <p:cNvSpPr>
            <a:spLocks noGrp="1"/>
          </p:cNvSpPr>
          <p:nvPr>
            <p:ph type="dt" sz="half" idx="10"/>
          </p:nvPr>
        </p:nvSpPr>
        <p:spPr>
          <a:xfrm>
            <a:off x="7464304" y="6528009"/>
            <a:ext cx="1679696" cy="374547"/>
          </a:xfrm>
        </p:spPr>
        <p:txBody>
          <a:bodyPr/>
          <a:lstStyle/>
          <a:p>
            <a:pPr>
              <a:defRPr/>
            </a:pPr>
            <a:fld id="{3914D155-93B3-4572-A4BE-1DB74E55BA6B}" type="datetime8">
              <a:rPr lang="tr-TR" smtClean="0"/>
              <a:t>7.10.2024 14:07</a:t>
            </a:fld>
            <a:endParaRPr lang="tr-TR" dirty="0"/>
          </a:p>
        </p:txBody>
      </p:sp>
      <p:pic>
        <p:nvPicPr>
          <p:cNvPr id="19" name="Resim 18">
            <a:extLst>
              <a:ext uri="{FF2B5EF4-FFF2-40B4-BE49-F238E27FC236}">
                <a16:creationId xmlns:a16="http://schemas.microsoft.com/office/drawing/2014/main" id="{3839B26E-1CB7-4D34-8965-DD147E96DB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3800" y="990600"/>
            <a:ext cx="1953775" cy="1933168"/>
          </a:xfrm>
          <a:prstGeom prst="rect">
            <a:avLst/>
          </a:prstGeom>
          <a:ln>
            <a:noFill/>
          </a:ln>
          <a:effectLst>
            <a:softEdge rad="112500"/>
          </a:effectLst>
        </p:spPr>
      </p:pic>
      <p:sp>
        <p:nvSpPr>
          <p:cNvPr id="21" name="Dikdörtgen 4">
            <a:extLst>
              <a:ext uri="{FF2B5EF4-FFF2-40B4-BE49-F238E27FC236}">
                <a16:creationId xmlns:a16="http://schemas.microsoft.com/office/drawing/2014/main" id="{4380E599-4289-447D-BD04-38E3771B4C08}"/>
              </a:ext>
            </a:extLst>
          </p:cNvPr>
          <p:cNvSpPr>
            <a:spLocks noChangeArrowheads="1"/>
          </p:cNvSpPr>
          <p:nvPr/>
        </p:nvSpPr>
        <p:spPr bwMode="auto">
          <a:xfrm>
            <a:off x="3408821" y="3011055"/>
            <a:ext cx="24828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tr-TR" altLang="tr-TR" sz="1600" b="1" kern="0" dirty="0">
                <a:latin typeface="Times New Roman" panose="02020603050405020304" pitchFamily="18" charset="0"/>
                <a:cs typeface="Times New Roman" panose="02020603050405020304" pitchFamily="18" charset="0"/>
              </a:rPr>
              <a:t>Doç. Dr. </a:t>
            </a:r>
          </a:p>
          <a:p>
            <a:pPr algn="ctr" eaLnBrk="1" hangingPunct="1">
              <a:spcBef>
                <a:spcPct val="0"/>
              </a:spcBef>
              <a:buFontTx/>
              <a:buNone/>
              <a:defRPr/>
            </a:pPr>
            <a:r>
              <a:rPr lang="tr-TR" altLang="tr-TR" sz="1600" b="1" dirty="0">
                <a:latin typeface="Times New Roman" panose="02020603050405020304" pitchFamily="18" charset="0"/>
                <a:cs typeface="Times New Roman" panose="02020603050405020304" pitchFamily="18" charset="0"/>
              </a:rPr>
              <a:t>Mehtap SÖYLER</a:t>
            </a:r>
          </a:p>
          <a:p>
            <a:pPr algn="ctr" eaLnBrk="1" hangingPunct="1">
              <a:spcBef>
                <a:spcPct val="0"/>
              </a:spcBef>
              <a:buNone/>
              <a:defRPr/>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defRPr/>
            </a:pPr>
            <a:endParaRPr lang="tr-TR" altLang="tr-TR" sz="1600" b="1" dirty="0">
              <a:latin typeface="Times New Roman" panose="02020603050405020304" pitchFamily="18" charset="0"/>
              <a:cs typeface="Times New Roman" panose="02020603050405020304" pitchFamily="18" charset="0"/>
            </a:endParaRPr>
          </a:p>
        </p:txBody>
      </p:sp>
      <p:pic>
        <p:nvPicPr>
          <p:cNvPr id="26" name="Resim 25">
            <a:extLst>
              <a:ext uri="{FF2B5EF4-FFF2-40B4-BE49-F238E27FC236}">
                <a16:creationId xmlns:a16="http://schemas.microsoft.com/office/drawing/2014/main" id="{D2B3B467-B7EE-4466-AD45-3C30C18467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5281" y="1031135"/>
            <a:ext cx="1914525" cy="1776178"/>
          </a:xfrm>
          <a:prstGeom prst="rect">
            <a:avLst/>
          </a:prstGeom>
          <a:ln>
            <a:noFill/>
          </a:ln>
          <a:effectLst>
            <a:softEdge rad="112500"/>
          </a:effectLst>
        </p:spPr>
      </p:pic>
      <p:sp>
        <p:nvSpPr>
          <p:cNvPr id="27" name="Dikdörtgen 26">
            <a:extLst>
              <a:ext uri="{FF2B5EF4-FFF2-40B4-BE49-F238E27FC236}">
                <a16:creationId xmlns:a16="http://schemas.microsoft.com/office/drawing/2014/main" id="{9EF1BCD1-862C-4FBA-8390-FE3E6F49B407}"/>
              </a:ext>
            </a:extLst>
          </p:cNvPr>
          <p:cNvSpPr/>
          <p:nvPr/>
        </p:nvSpPr>
        <p:spPr>
          <a:xfrm>
            <a:off x="6209332" y="2981522"/>
            <a:ext cx="2819400" cy="1077218"/>
          </a:xfrm>
          <a:prstGeom prst="rect">
            <a:avLst/>
          </a:prstGeom>
        </p:spPr>
        <p:txBody>
          <a:bodyPr wrap="square">
            <a:spAutoFit/>
          </a:bodyPr>
          <a:lstStyle/>
          <a:p>
            <a:pPr algn="ctr" eaLnBrk="1" hangingPunct="1">
              <a:defRPr/>
            </a:pPr>
            <a:r>
              <a:rPr lang="tr-TR" altLang="tr-TR" sz="1600" b="1" kern="0" dirty="0">
                <a:latin typeface="Times New Roman" panose="02020603050405020304" pitchFamily="18" charset="0"/>
                <a:cs typeface="Times New Roman" panose="02020603050405020304" pitchFamily="18" charset="0"/>
              </a:rPr>
              <a:t>Dr. </a:t>
            </a:r>
            <a:r>
              <a:rPr lang="tr-TR" altLang="tr-TR" sz="1600" b="1" dirty="0">
                <a:latin typeface="Times New Roman" panose="02020603050405020304" pitchFamily="18" charset="0"/>
                <a:cs typeface="Times New Roman" panose="02020603050405020304" pitchFamily="18" charset="0"/>
              </a:rPr>
              <a:t>Öğretim</a:t>
            </a:r>
            <a:r>
              <a:rPr lang="tr-TR" altLang="tr-TR" sz="1600" b="1" kern="0" dirty="0">
                <a:latin typeface="Times New Roman" panose="02020603050405020304" pitchFamily="18" charset="0"/>
                <a:cs typeface="Times New Roman" panose="02020603050405020304" pitchFamily="18" charset="0"/>
              </a:rPr>
              <a:t> Üyesi  </a:t>
            </a:r>
          </a:p>
          <a:p>
            <a:pPr algn="ctr" eaLnBrk="1" hangingPunct="1">
              <a:defRPr/>
            </a:pPr>
            <a:r>
              <a:rPr lang="tr-TR" altLang="tr-TR" sz="1600" b="1" dirty="0">
                <a:latin typeface="Times New Roman" panose="02020603050405020304" pitchFamily="18" charset="0"/>
                <a:cs typeface="Times New Roman" panose="02020603050405020304" pitchFamily="18" charset="0"/>
              </a:rPr>
              <a:t>Duygu KAŞDOĞAN</a:t>
            </a:r>
          </a:p>
          <a:p>
            <a:pPr algn="ctr" eaLnBrk="1" hangingPunct="1">
              <a:defRPr/>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defRPr/>
            </a:pPr>
            <a:endParaRPr lang="tr-TR" altLang="tr-TR" sz="1600" b="1" dirty="0">
              <a:latin typeface="Times New Roman" panose="02020603050405020304" pitchFamily="18" charset="0"/>
              <a:cs typeface="Times New Roman" panose="02020603050405020304" pitchFamily="18" charset="0"/>
            </a:endParaRPr>
          </a:p>
        </p:txBody>
      </p:sp>
      <p:pic>
        <p:nvPicPr>
          <p:cNvPr id="22"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5" y="648345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A2804BA6-EB51-4903-8930-809F8D1B4661}"/>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Siyaset Bilimi ve Kamu Yönetimi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47107" name="Picture 5">
            <a:extLst>
              <a:ext uri="{FF2B5EF4-FFF2-40B4-BE49-F238E27FC236}">
                <a16:creationId xmlns:a16="http://schemas.microsoft.com/office/drawing/2014/main" id="{B253EC00-F1FB-418F-BC6A-18A1D1D69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Dikdörtgen 3">
            <a:extLst>
              <a:ext uri="{FF2B5EF4-FFF2-40B4-BE49-F238E27FC236}">
                <a16:creationId xmlns:a16="http://schemas.microsoft.com/office/drawing/2014/main" id="{DD6201AC-99A5-471B-B256-5E2BC6F26EE3}"/>
              </a:ext>
            </a:extLst>
          </p:cNvPr>
          <p:cNvSpPr>
            <a:spLocks noChangeArrowheads="1"/>
          </p:cNvSpPr>
          <p:nvPr/>
        </p:nvSpPr>
        <p:spPr bwMode="auto">
          <a:xfrm>
            <a:off x="1114054" y="5735149"/>
            <a:ext cx="1855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Aytaç ODACILAR</a:t>
            </a:r>
            <a:endParaRPr lang="tr-TR" altLang="en-US" sz="1600" b="1"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666E4F3B-BB52-401C-9D55-EF2DC58DC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26" y="3778065"/>
            <a:ext cx="1952339" cy="1990313"/>
          </a:xfrm>
          <a:prstGeom prst="rect">
            <a:avLst/>
          </a:prstGeom>
          <a:ln>
            <a:noFill/>
          </a:ln>
          <a:effectLst>
            <a:softEdge rad="112500"/>
          </a:effectLst>
        </p:spPr>
      </p:pic>
      <p:pic>
        <p:nvPicPr>
          <p:cNvPr id="19" name="Resim 18">
            <a:extLst>
              <a:ext uri="{FF2B5EF4-FFF2-40B4-BE49-F238E27FC236}">
                <a16:creationId xmlns:a16="http://schemas.microsoft.com/office/drawing/2014/main" id="{7D5ED1E5-43B8-4003-8B29-8A9FA1CA3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279" y="3799261"/>
            <a:ext cx="2069121" cy="2015976"/>
          </a:xfrm>
          <a:prstGeom prst="rect">
            <a:avLst/>
          </a:prstGeom>
          <a:ln>
            <a:noFill/>
          </a:ln>
          <a:effectLst>
            <a:softEdge rad="112500"/>
          </a:effectLst>
        </p:spPr>
      </p:pic>
      <p:sp>
        <p:nvSpPr>
          <p:cNvPr id="20" name="Dikdörtgen 3">
            <a:extLst>
              <a:ext uri="{FF2B5EF4-FFF2-40B4-BE49-F238E27FC236}">
                <a16:creationId xmlns:a16="http://schemas.microsoft.com/office/drawing/2014/main" id="{A147F510-0822-4BE0-891D-32F11BA3C407}"/>
              </a:ext>
            </a:extLst>
          </p:cNvPr>
          <p:cNvSpPr>
            <a:spLocks noChangeArrowheads="1"/>
          </p:cNvSpPr>
          <p:nvPr/>
        </p:nvSpPr>
        <p:spPr bwMode="auto">
          <a:xfrm>
            <a:off x="3726266" y="5730278"/>
            <a:ext cx="1914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Pınar EBE</a:t>
            </a:r>
            <a:endParaRPr lang="tr-TR" altLang="en-US" sz="1600" b="1" dirty="0">
              <a:latin typeface="Times New Roman" panose="02020603050405020304" pitchFamily="18" charset="0"/>
              <a:cs typeface="Times New Roman" panose="02020603050405020304" pitchFamily="18" charset="0"/>
            </a:endParaRPr>
          </a:p>
        </p:txBody>
      </p:sp>
      <p:sp>
        <p:nvSpPr>
          <p:cNvPr id="22" name="Dikdörtgen 21"/>
          <p:cNvSpPr/>
          <p:nvPr/>
        </p:nvSpPr>
        <p:spPr>
          <a:xfrm>
            <a:off x="5867400" y="3047811"/>
            <a:ext cx="2819400" cy="584775"/>
          </a:xfrm>
          <a:prstGeom prst="rect">
            <a:avLst/>
          </a:prstGeom>
        </p:spPr>
        <p:txBody>
          <a:bodyPr wrap="square">
            <a:spAutoFit/>
          </a:bodyPr>
          <a:lstStyle/>
          <a:p>
            <a:pPr algn="ctr" eaLnBrk="1" hangingPunct="1">
              <a:defRPr/>
            </a:pPr>
            <a:r>
              <a:rPr lang="tr-TR" altLang="tr-TR" sz="1600" b="1" kern="0" dirty="0">
                <a:latin typeface="Times New Roman" panose="02020603050405020304" pitchFamily="18" charset="0"/>
                <a:cs typeface="Times New Roman" panose="02020603050405020304" pitchFamily="18" charset="0"/>
              </a:rPr>
              <a:t>Dr. </a:t>
            </a:r>
            <a:r>
              <a:rPr lang="tr-TR" altLang="tr-TR" sz="1600" b="1" dirty="0">
                <a:latin typeface="Times New Roman" panose="02020603050405020304" pitchFamily="18" charset="0"/>
                <a:cs typeface="Times New Roman" panose="02020603050405020304" pitchFamily="18" charset="0"/>
              </a:rPr>
              <a:t>Öğretim</a:t>
            </a:r>
            <a:r>
              <a:rPr lang="tr-TR" altLang="tr-TR" sz="1600" b="1" kern="0" dirty="0">
                <a:latin typeface="Times New Roman" panose="02020603050405020304" pitchFamily="18" charset="0"/>
                <a:cs typeface="Times New Roman" panose="02020603050405020304" pitchFamily="18" charset="0"/>
              </a:rPr>
              <a:t> Üyesi  </a:t>
            </a:r>
          </a:p>
          <a:p>
            <a:pPr algn="ctr" eaLnBrk="1" hangingPunct="1">
              <a:defRPr/>
            </a:pPr>
            <a:r>
              <a:rPr lang="tr-TR" altLang="tr-TR" sz="1600" b="1" dirty="0">
                <a:latin typeface="Times New Roman" panose="02020603050405020304" pitchFamily="18" charset="0"/>
                <a:cs typeface="Times New Roman" panose="02020603050405020304" pitchFamily="18" charset="0"/>
              </a:rPr>
              <a:t>Enes YALÇIN</a:t>
            </a:r>
          </a:p>
        </p:txBody>
      </p:sp>
      <p:sp>
        <p:nvSpPr>
          <p:cNvPr id="7" name="Veri Yer Tutucusu 6"/>
          <p:cNvSpPr>
            <a:spLocks noGrp="1"/>
          </p:cNvSpPr>
          <p:nvPr>
            <p:ph type="dt" sz="half" idx="10"/>
          </p:nvPr>
        </p:nvSpPr>
        <p:spPr>
          <a:xfrm>
            <a:off x="7492732" y="6518698"/>
            <a:ext cx="1651271" cy="339305"/>
          </a:xfrm>
        </p:spPr>
        <p:txBody>
          <a:bodyPr/>
          <a:lstStyle/>
          <a:p>
            <a:pPr>
              <a:defRPr/>
            </a:pPr>
            <a:endParaRPr lang="tr-TR" dirty="0"/>
          </a:p>
        </p:txBody>
      </p:sp>
      <p:pic>
        <p:nvPicPr>
          <p:cNvPr id="3" name="Resim 2">
            <a:extLst>
              <a:ext uri="{FF2B5EF4-FFF2-40B4-BE49-F238E27FC236}">
                <a16:creationId xmlns:a16="http://schemas.microsoft.com/office/drawing/2014/main" id="{16BD3C8C-23B4-468C-96FA-11A7E6C8D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0092" y="1175130"/>
            <a:ext cx="1642519" cy="1809193"/>
          </a:xfrm>
          <a:prstGeom prst="rect">
            <a:avLst/>
          </a:prstGeom>
          <a:ln>
            <a:noFill/>
          </a:ln>
          <a:effectLst>
            <a:softEdge rad="112500"/>
          </a:effectLst>
        </p:spPr>
      </p:pic>
      <p:pic>
        <p:nvPicPr>
          <p:cNvPr id="17" name="Picture 19">
            <a:extLst>
              <a:ext uri="{FF2B5EF4-FFF2-40B4-BE49-F238E27FC236}">
                <a16:creationId xmlns:a16="http://schemas.microsoft.com/office/drawing/2014/main" id="{F007B250-B33E-4A02-8C2C-48476172E2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32128" y="1122974"/>
            <a:ext cx="1952339" cy="1958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Rectangle 4">
            <a:extLst>
              <a:ext uri="{FF2B5EF4-FFF2-40B4-BE49-F238E27FC236}">
                <a16:creationId xmlns:a16="http://schemas.microsoft.com/office/drawing/2014/main" id="{D0F94292-EE08-4690-BD40-DDB37608AC55}"/>
              </a:ext>
            </a:extLst>
          </p:cNvPr>
          <p:cNvSpPr txBox="1">
            <a:spLocks noChangeArrowheads="1"/>
          </p:cNvSpPr>
          <p:nvPr/>
        </p:nvSpPr>
        <p:spPr bwMode="auto">
          <a:xfrm>
            <a:off x="3454416" y="2983354"/>
            <a:ext cx="2714625"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buFontTx/>
              <a:buNone/>
              <a:defRPr/>
            </a:pPr>
            <a:r>
              <a:rPr lang="tr-TR" altLang="tr-TR" sz="1600" b="1" kern="0" dirty="0">
                <a:latin typeface="Times New Roman" panose="02020603050405020304" pitchFamily="18" charset="0"/>
                <a:cs typeface="Times New Roman" panose="02020603050405020304" pitchFamily="18" charset="0"/>
              </a:rPr>
              <a:t>İrem </a:t>
            </a:r>
            <a:r>
              <a:rPr lang="tr-TR" altLang="tr-TR" sz="1600" b="1" kern="0" dirty="0" err="1">
                <a:latin typeface="Times New Roman" panose="02020603050405020304" pitchFamily="18" charset="0"/>
                <a:cs typeface="Times New Roman" panose="02020603050405020304" pitchFamily="18" charset="0"/>
              </a:rPr>
              <a:t>Özgören</a:t>
            </a:r>
            <a:r>
              <a:rPr lang="tr-TR" altLang="tr-TR" sz="1600" b="1" kern="0" dirty="0">
                <a:latin typeface="Times New Roman" panose="02020603050405020304" pitchFamily="18" charset="0"/>
                <a:cs typeface="Times New Roman" panose="02020603050405020304" pitchFamily="18" charset="0"/>
              </a:rPr>
              <a:t> KINLI</a:t>
            </a:r>
          </a:p>
        </p:txBody>
      </p:sp>
      <p:pic>
        <p:nvPicPr>
          <p:cNvPr id="25" name="Picture 18">
            <a:extLst>
              <a:ext uri="{FF2B5EF4-FFF2-40B4-BE49-F238E27FC236}">
                <a16:creationId xmlns:a16="http://schemas.microsoft.com/office/drawing/2014/main" id="{704B6B65-908C-4EA4-A099-E6FE640C31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31311" y="1165649"/>
            <a:ext cx="1938531" cy="1965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Dikdörtgen 3">
            <a:extLst>
              <a:ext uri="{FF2B5EF4-FFF2-40B4-BE49-F238E27FC236}">
                <a16:creationId xmlns:a16="http://schemas.microsoft.com/office/drawing/2014/main" id="{50FBD3B1-5021-4358-A9D1-ADE950359000}"/>
              </a:ext>
            </a:extLst>
          </p:cNvPr>
          <p:cNvSpPr>
            <a:spLocks noChangeArrowheads="1"/>
          </p:cNvSpPr>
          <p:nvPr/>
        </p:nvSpPr>
        <p:spPr bwMode="auto">
          <a:xfrm>
            <a:off x="1060890" y="3079341"/>
            <a:ext cx="2022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defRPr/>
            </a:pPr>
            <a:r>
              <a:rPr lang="tr-TR" altLang="tr-TR" sz="1600" b="1" dirty="0">
                <a:latin typeface="Times New Roman" panose="02020603050405020304" pitchFamily="18" charset="0"/>
                <a:cs typeface="Times New Roman" panose="02020603050405020304" pitchFamily="18" charset="0"/>
              </a:rPr>
              <a:t>Ahmet BARBAK</a:t>
            </a:r>
            <a:endParaRPr lang="tr-TR" altLang="en-US" sz="1600" b="1" dirty="0">
              <a:latin typeface="Times New Roman" panose="02020603050405020304" pitchFamily="18" charset="0"/>
              <a:cs typeface="Times New Roman" panose="02020603050405020304" pitchFamily="18" charset="0"/>
            </a:endParaRPr>
          </a:p>
        </p:txBody>
      </p:sp>
      <p:pic>
        <p:nvPicPr>
          <p:cNvPr id="24" name="Resim 23">
            <a:extLst>
              <a:ext uri="{FF2B5EF4-FFF2-40B4-BE49-F238E27FC236}">
                <a16:creationId xmlns:a16="http://schemas.microsoft.com/office/drawing/2014/main" id="{E760C74F-0B15-4E89-A21A-054D73F7E4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1960" y="3751688"/>
            <a:ext cx="1828800" cy="1984515"/>
          </a:xfrm>
          <a:prstGeom prst="rect">
            <a:avLst/>
          </a:prstGeom>
          <a:ln>
            <a:noFill/>
          </a:ln>
          <a:effectLst>
            <a:softEdge rad="112500"/>
          </a:effectLst>
        </p:spPr>
      </p:pic>
      <p:sp>
        <p:nvSpPr>
          <p:cNvPr id="27" name="Dikdörtgen 3">
            <a:extLst>
              <a:ext uri="{FF2B5EF4-FFF2-40B4-BE49-F238E27FC236}">
                <a16:creationId xmlns:a16="http://schemas.microsoft.com/office/drawing/2014/main" id="{3B50A23F-6D61-4E83-BB98-263B5A3EFA00}"/>
              </a:ext>
            </a:extLst>
          </p:cNvPr>
          <p:cNvSpPr>
            <a:spLocks noChangeArrowheads="1"/>
          </p:cNvSpPr>
          <p:nvPr/>
        </p:nvSpPr>
        <p:spPr bwMode="auto">
          <a:xfrm>
            <a:off x="6451960" y="5707377"/>
            <a:ext cx="1781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Derya AKTAŞ</a:t>
            </a:r>
            <a:endParaRPr lang="tr-TR" altLang="en-US" sz="1600" b="1" dirty="0">
              <a:latin typeface="Times New Roman" panose="02020603050405020304" pitchFamily="18" charset="0"/>
              <a:cs typeface="Times New Roman" panose="02020603050405020304" pitchFamily="18" charset="0"/>
            </a:endParaRPr>
          </a:p>
        </p:txBody>
      </p:sp>
      <p:pic>
        <p:nvPicPr>
          <p:cNvPr id="21"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069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78D66074-4FC9-4393-961C-968BE0E43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A2804BA6-EB51-4903-8930-809F8D1B4661}"/>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Siyaset Bilimi ve Kamu Yönetimi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12" name="Resim 11" descr="Ekran Kırpm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9854" y="990600"/>
            <a:ext cx="1752600" cy="2159120"/>
          </a:xfrm>
          <a:prstGeom prst="rect">
            <a:avLst/>
          </a:prstGeom>
        </p:spPr>
      </p:pic>
      <p:sp>
        <p:nvSpPr>
          <p:cNvPr id="13" name="Dikdörtgen 3">
            <a:extLst>
              <a:ext uri="{FF2B5EF4-FFF2-40B4-BE49-F238E27FC236}">
                <a16:creationId xmlns:a16="http://schemas.microsoft.com/office/drawing/2014/main" id="{A147F510-0822-4BE0-891D-32F11BA3C407}"/>
              </a:ext>
            </a:extLst>
          </p:cNvPr>
          <p:cNvSpPr>
            <a:spLocks noChangeArrowheads="1"/>
          </p:cNvSpPr>
          <p:nvPr/>
        </p:nvSpPr>
        <p:spPr bwMode="auto">
          <a:xfrm>
            <a:off x="3357929" y="3188714"/>
            <a:ext cx="1914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Yusuf BAŞ</a:t>
            </a:r>
          </a:p>
        </p:txBody>
      </p:sp>
    </p:spTree>
    <p:extLst>
      <p:ext uri="{BB962C8B-B14F-4D97-AF65-F5344CB8AC3E}">
        <p14:creationId xmlns:p14="http://schemas.microsoft.com/office/powerpoint/2010/main" val="2230572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Başlık 1">
            <a:extLst>
              <a:ext uri="{FF2B5EF4-FFF2-40B4-BE49-F238E27FC236}">
                <a16:creationId xmlns:a16="http://schemas.microsoft.com/office/drawing/2014/main" id="{A37E36AD-B101-4490-8610-0013FCDA7F99}"/>
              </a:ext>
            </a:extLst>
          </p:cNvPr>
          <p:cNvSpPr>
            <a:spLocks noGrp="1"/>
          </p:cNvSpPr>
          <p:nvPr>
            <p:ph type="ctrTitle"/>
          </p:nvPr>
        </p:nvSpPr>
        <p:spPr>
          <a:xfrm>
            <a:off x="762000" y="3810003"/>
            <a:ext cx="7772400" cy="1470025"/>
          </a:xfrm>
        </p:spPr>
        <p:txBody>
          <a:bodyPr/>
          <a:lstStyle/>
          <a:p>
            <a:r>
              <a:rPr lang="tr-TR" altLang="tr-TR" sz="6000" b="1" dirty="0">
                <a:solidFill>
                  <a:srgbClr val="C00000"/>
                </a:solidFill>
                <a:latin typeface="Times New Roman" panose="02020603050405020304" pitchFamily="18" charset="0"/>
                <a:cs typeface="Times New Roman" panose="02020603050405020304" pitchFamily="18" charset="0"/>
              </a:rPr>
              <a:t>ULUSLARARASI İLİŞKİLER BÖLÜMÜ</a:t>
            </a:r>
          </a:p>
        </p:txBody>
      </p:sp>
      <p:pic>
        <p:nvPicPr>
          <p:cNvPr id="49155" name="Picture 5" descr="C:\Users\hp\Desktop\yenilogo.png">
            <a:extLst>
              <a:ext uri="{FF2B5EF4-FFF2-40B4-BE49-F238E27FC236}">
                <a16:creationId xmlns:a16="http://schemas.microsoft.com/office/drawing/2014/main" id="{DC117E4F-84C8-489F-9F0F-DF4107370C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2EF52760-36B0-42C6-9705-079C4E4018E4}"/>
              </a:ext>
            </a:extLst>
          </p:cNvPr>
          <p:cNvSpPr>
            <a:spLocks noGrp="1" noChangeArrowheads="1"/>
          </p:cNvSpPr>
          <p:nvPr>
            <p:ph type="body" sz="half" idx="2"/>
          </p:nvPr>
        </p:nvSpPr>
        <p:spPr>
          <a:xfrm>
            <a:off x="228600" y="76200"/>
            <a:ext cx="8686800" cy="39624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Neden İKÇÜ Uluslararası İlişkiler Bölümü?</a:t>
            </a:r>
            <a:endParaRPr lang="tr-TR" altLang="tr-TR" dirty="0">
              <a:latin typeface="Times New Roman" panose="02020603050405020304" pitchFamily="18" charset="0"/>
              <a:cs typeface="Times New Roman" panose="02020603050405020304" pitchFamily="18" charset="0"/>
            </a:endParaRPr>
          </a:p>
          <a:p>
            <a:pPr marL="0" indent="0">
              <a:buNone/>
            </a:pPr>
            <a:endParaRPr lang="tr-TR" altLang="tr-TR" sz="2000" dirty="0">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Uluslararası İlişkiler Bölümü, diplomasi ve dış politika alanındaki kariyer olanaklarına yönelik bir eğitimin yanı sıra hızla değişen dünyanın dinamiklerini anlayabilmek ve ona uygun çözümler üretebilmek amacıyla gerekli kuramsal ve analitik bilgiyi </a:t>
            </a:r>
            <a:r>
              <a:rPr lang="tr-TR" altLang="tr-TR" sz="1600" dirty="0" err="1">
                <a:latin typeface="Times New Roman" panose="02020603050405020304" pitchFamily="18" charset="0"/>
                <a:cs typeface="Times New Roman" panose="02020603050405020304" pitchFamily="18" charset="0"/>
              </a:rPr>
              <a:t>disiplinlerarası</a:t>
            </a:r>
            <a:r>
              <a:rPr lang="tr-TR" altLang="tr-TR" sz="1600" dirty="0">
                <a:latin typeface="Times New Roman" panose="02020603050405020304" pitchFamily="18" charset="0"/>
                <a:cs typeface="Times New Roman" panose="02020603050405020304" pitchFamily="18" charset="0"/>
              </a:rPr>
              <a:t> bir yaklaşımla öğrencilerine sunmayı hedeflemektedir. </a:t>
            </a:r>
          </a:p>
          <a:p>
            <a:pPr marL="0" indent="0">
              <a:buNone/>
            </a:pPr>
            <a:endParaRPr lang="tr-TR" altLang="tr-TR" sz="1600" dirty="0">
              <a:latin typeface="Times New Roman" panose="02020603050405020304" pitchFamily="18" charset="0"/>
              <a:cs typeface="Times New Roman" panose="02020603050405020304" pitchFamily="18" charset="0"/>
            </a:endParaRPr>
          </a:p>
          <a:p>
            <a:pPr marL="0" indent="0">
              <a:buNone/>
            </a:pPr>
            <a:r>
              <a:rPr lang="tr-TR" altLang="tr-TR" sz="1600" dirty="0">
                <a:latin typeface="Times New Roman" panose="02020603050405020304" pitchFamily="18" charset="0"/>
                <a:cs typeface="Times New Roman" panose="02020603050405020304" pitchFamily="18" charset="0"/>
              </a:rPr>
              <a:t>        İktisat, Hukuk, İşletme ve Yerel Yönetimler, Türk Siyasal Hayatı ve Uluslararası </a:t>
            </a:r>
            <a:r>
              <a:rPr lang="tr-TR" altLang="tr-TR" sz="1600" dirty="0" err="1">
                <a:latin typeface="Times New Roman" panose="02020603050405020304" pitchFamily="18" charset="0"/>
                <a:cs typeface="Times New Roman" panose="02020603050405020304" pitchFamily="18" charset="0"/>
              </a:rPr>
              <a:t>Örgütler'e</a:t>
            </a:r>
            <a:r>
              <a:rPr lang="tr-TR" altLang="tr-TR" sz="1600" dirty="0">
                <a:latin typeface="Times New Roman" panose="02020603050405020304" pitchFamily="18" charset="0"/>
                <a:cs typeface="Times New Roman" panose="02020603050405020304" pitchFamily="18" charset="0"/>
              </a:rPr>
              <a:t> kadar birçok ders geniş bir yelpaze içinde, farklı akademik tabana ve araştırma alanına sahip öğretim üyelerimiz tarafından öğrencilerimize sunulmaktadır</a:t>
            </a:r>
            <a:r>
              <a:rPr lang="tr-TR" altLang="tr-TR" sz="2000" dirty="0">
                <a:latin typeface="Times New Roman" panose="02020603050405020304" pitchFamily="18" charset="0"/>
                <a:cs typeface="Times New Roman" panose="02020603050405020304" pitchFamily="18" charset="0"/>
              </a:rPr>
              <a:t>. </a:t>
            </a:r>
          </a:p>
        </p:txBody>
      </p:sp>
      <p:pic>
        <p:nvPicPr>
          <p:cNvPr id="16389" name="Picture 5">
            <a:extLst>
              <a:ext uri="{FF2B5EF4-FFF2-40B4-BE49-F238E27FC236}">
                <a16:creationId xmlns:a16="http://schemas.microsoft.com/office/drawing/2014/main" id="{2A8D11F4-C34C-4EB7-AD01-268097C78BE5}"/>
              </a:ext>
            </a:extLst>
          </p:cNvPr>
          <p:cNvPicPr>
            <a:picLocks noChangeAspect="1" noChangeArrowheads="1"/>
          </p:cNvPicPr>
          <p:nvPr/>
        </p:nvPicPr>
        <p:blipFill>
          <a:blip r:embed="rId2"/>
          <a:stretch>
            <a:fillRect/>
          </a:stretch>
        </p:blipFill>
        <p:spPr bwMode="auto">
          <a:xfrm>
            <a:off x="366716" y="3657603"/>
            <a:ext cx="2833687" cy="2054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04" name="Picture 5">
            <a:extLst>
              <a:ext uri="{FF2B5EF4-FFF2-40B4-BE49-F238E27FC236}">
                <a16:creationId xmlns:a16="http://schemas.microsoft.com/office/drawing/2014/main" id="{6BE956C1-32F4-4565-B90F-8A93ACF2F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Metin kutusu 2">
            <a:extLst>
              <a:ext uri="{FF2B5EF4-FFF2-40B4-BE49-F238E27FC236}">
                <a16:creationId xmlns:a16="http://schemas.microsoft.com/office/drawing/2014/main" id="{BAE901C4-5672-47AC-8EAC-576F6C7DC5D8}"/>
              </a:ext>
            </a:extLst>
          </p:cNvPr>
          <p:cNvSpPr txBox="1">
            <a:spLocks noChangeArrowheads="1"/>
          </p:cNvSpPr>
          <p:nvPr/>
        </p:nvSpPr>
        <p:spPr bwMode="auto">
          <a:xfrm>
            <a:off x="3429000" y="4002090"/>
            <a:ext cx="5715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tr-TR" altLang="tr-TR" sz="1600">
                <a:latin typeface="Times New Roman" panose="02020603050405020304" pitchFamily="18" charset="0"/>
                <a:cs typeface="Times New Roman" panose="02020603050405020304" pitchFamily="18" charset="0"/>
              </a:rPr>
              <a:t>        Her yarıyıl çok sayıda seçmeli ders sunulmaktadır. Öğrencilerimiz bu dersler içinden ilgi duydukları alanda uzmanlaşmalarını sağlayacak seçimler yapabileceklerdir. Belli bir alana eğilen öğrencilerimize lisans diplomaları ile birlikte ilgi alanlarına ilişkin bir uzmanlık sertifikası da verilecektir. </a:t>
            </a:r>
          </a:p>
        </p:txBody>
      </p:sp>
      <p:sp>
        <p:nvSpPr>
          <p:cNvPr id="5" name="Veri Yer Tutucusu 4"/>
          <p:cNvSpPr>
            <a:spLocks noGrp="1"/>
          </p:cNvSpPr>
          <p:nvPr>
            <p:ph type="dt" sz="half" idx="10"/>
          </p:nvPr>
        </p:nvSpPr>
        <p:spPr>
          <a:xfrm>
            <a:off x="7543800" y="6553203"/>
            <a:ext cx="1600200" cy="315913"/>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2"/>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990000"/>
                </a:solidFill>
                <a:latin typeface="Times New Roman" panose="02020603050405020304" pitchFamily="18" charset="0"/>
                <a:cs typeface="Times New Roman" panose="02020603050405020304" pitchFamily="18" charset="0"/>
              </a:rPr>
              <a:t>Bölümümüzün Misyonu ve Vizyonu</a:t>
            </a:r>
          </a:p>
        </p:txBody>
      </p:sp>
      <p:sp>
        <p:nvSpPr>
          <p:cNvPr id="3" name="İçerik Yer Tutucusu 2"/>
          <p:cNvSpPr>
            <a:spLocks noGrp="1"/>
          </p:cNvSpPr>
          <p:nvPr>
            <p:ph sz="half" idx="1"/>
          </p:nvPr>
        </p:nvSpPr>
        <p:spPr/>
        <p:txBody>
          <a:bodyPr/>
          <a:lstStyle/>
          <a:p>
            <a:pPr marL="0" indent="0" algn="just">
              <a:buNone/>
            </a:pPr>
            <a:r>
              <a:rPr lang="tr-TR" sz="1600" b="1" dirty="0">
                <a:solidFill>
                  <a:srgbClr val="990000"/>
                </a:solidFill>
                <a:latin typeface="Times New Roman" panose="02020603050405020304" pitchFamily="18" charset="0"/>
                <a:cs typeface="Times New Roman" panose="02020603050405020304" pitchFamily="18" charset="0"/>
              </a:rPr>
              <a:t>Misyon</a:t>
            </a:r>
            <a:endParaRPr lang="tr-TR" sz="1600" dirty="0">
              <a:solidFill>
                <a:srgbClr val="990000"/>
              </a:solidFill>
              <a:latin typeface="Times New Roman" panose="02020603050405020304" pitchFamily="18" charset="0"/>
              <a:cs typeface="Times New Roman" panose="02020603050405020304" pitchFamily="18" charset="0"/>
            </a:endParaRPr>
          </a:p>
          <a:p>
            <a:pPr algn="just"/>
            <a:r>
              <a:rPr lang="tr-TR" sz="1600" dirty="0">
                <a:latin typeface="Times New Roman" panose="02020603050405020304" pitchFamily="18" charset="0"/>
                <a:cs typeface="Times New Roman" panose="02020603050405020304" pitchFamily="18" charset="0"/>
              </a:rPr>
              <a:t>Ulusal, bölgesel ve uluslararası gelişmeleri ve siyasi eğilimleri takip eden, uluslararası sistemin ekonomik, siyasi ve sosyal yapısına ilişkin kuramsal bilgiye sahip, kalite ve etik değerlerin ışığında bilimsel gerçeğin peşinde olan, yenilikler geliştiren, yaptığı araştırmalar ile ülkemizin ufkunu açan, analitik ve eleştirel düşünebilen gençler yetiştirmektir.</a:t>
            </a:r>
          </a:p>
          <a:p>
            <a:endParaRPr lang="tr-TR" dirty="0"/>
          </a:p>
        </p:txBody>
      </p:sp>
      <p:sp>
        <p:nvSpPr>
          <p:cNvPr id="4" name="İçerik Yer Tutucusu 3"/>
          <p:cNvSpPr>
            <a:spLocks noGrp="1"/>
          </p:cNvSpPr>
          <p:nvPr>
            <p:ph sz="half" idx="2"/>
          </p:nvPr>
        </p:nvSpPr>
        <p:spPr/>
        <p:txBody>
          <a:bodyPr/>
          <a:lstStyle/>
          <a:p>
            <a:pPr marL="0" indent="0" algn="just">
              <a:buNone/>
            </a:pPr>
            <a:r>
              <a:rPr lang="tr-TR" sz="1600" b="1" dirty="0">
                <a:solidFill>
                  <a:srgbClr val="990000"/>
                </a:solidFill>
                <a:latin typeface="Times New Roman" panose="02020603050405020304" pitchFamily="18" charset="0"/>
                <a:cs typeface="Times New Roman" panose="02020603050405020304" pitchFamily="18" charset="0"/>
              </a:rPr>
              <a:t>Vizyon</a:t>
            </a:r>
            <a:endParaRPr lang="tr-TR" sz="1600" dirty="0">
              <a:solidFill>
                <a:srgbClr val="990000"/>
              </a:solidFill>
              <a:latin typeface="Times New Roman" panose="02020603050405020304" pitchFamily="18" charset="0"/>
              <a:cs typeface="Times New Roman" panose="02020603050405020304" pitchFamily="18" charset="0"/>
            </a:endParaRPr>
          </a:p>
          <a:p>
            <a:pPr algn="just"/>
            <a:r>
              <a:rPr lang="tr-TR" sz="1600" dirty="0">
                <a:latin typeface="Times New Roman" panose="02020603050405020304" pitchFamily="18" charset="0"/>
                <a:cs typeface="Times New Roman" panose="02020603050405020304" pitchFamily="18" charset="0"/>
              </a:rPr>
              <a:t>Ulusal, bölgesel ve uluslararası örgütlerde, alanıyla ilgili kamu ve özel sektör kurumlarında istihdam edilebilme becerisine sahip olan bireyler yetiştirmek ve uluslararası ilişkiler alanında uluslararası standartlarda eğitim veren bir bölüm olmaktır.</a:t>
            </a:r>
          </a:p>
          <a:p>
            <a:endParaRPr lang="tr-TR" dirty="0"/>
          </a:p>
        </p:txBody>
      </p:sp>
      <p:pic>
        <p:nvPicPr>
          <p:cNvPr id="6" name="Picture 5">
            <a:extLst>
              <a:ext uri="{FF2B5EF4-FFF2-40B4-BE49-F238E27FC236}">
                <a16:creationId xmlns:a16="http://schemas.microsoft.com/office/drawing/2014/main" id="{68909EFC-0049-4CFF-87CE-33EBD4DFF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748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E3F0EADB-F154-4881-8D0C-7276EC92B503}"/>
              </a:ext>
            </a:extLst>
          </p:cNvPr>
          <p:cNvSpPr>
            <a:spLocks noGrp="1" noChangeArrowheads="1"/>
          </p:cNvSpPr>
          <p:nvPr>
            <p:ph type="body" sz="half" idx="2"/>
          </p:nvPr>
        </p:nvSpPr>
        <p:spPr>
          <a:xfrm>
            <a:off x="228600" y="76200"/>
            <a:ext cx="8686800" cy="60960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Uluslararası İlişkiler Bölümü Eğitim Kapsamı</a:t>
            </a:r>
            <a:endParaRPr lang="tr-TR" altLang="tr-TR" dirty="0">
              <a:latin typeface="Times New Roman" panose="02020603050405020304" pitchFamily="18" charset="0"/>
              <a:cs typeface="Times New Roman" panose="02020603050405020304" pitchFamily="18" charset="0"/>
            </a:endParaRP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Bölümümüz bünyesinde Uluslararası İlişkiler ve Avrupa Birliği, Siyasi Tarih ve  Devletler Hukuku olmak üzere 4 adet Anabilim Dalı bulunmaktadır. </a:t>
            </a:r>
          </a:p>
          <a:p>
            <a:pPr marL="0" indent="0" algn="just">
              <a:buClr>
                <a:schemeClr val="tx1"/>
              </a:buClr>
              <a:buFont typeface="Wingdings" panose="05000000000000000000" pitchFamily="2" charset="2"/>
              <a:buChar char="§"/>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Lisans ve yüksek lisans derslerinde bölge araştırmalarına özel bir önem verilmekte, Avrupa'nın yanı sıra Ortadoğu, Kafkasya, Orta Asya, ABD, Doğu Avrupa ve Balkanlar ile Üçüncü Dünya Ülkeleri konularında ders ve araştırma düzeyinde faaliyetler yapılmaktadır.</a:t>
            </a: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r>
              <a:rPr lang="tr-TR" altLang="tr-TR" sz="1600" dirty="0">
                <a:latin typeface="Times New Roman" panose="02020603050405020304" pitchFamily="18" charset="0"/>
                <a:cs typeface="Times New Roman" panose="02020603050405020304" pitchFamily="18" charset="0"/>
              </a:rPr>
              <a:t>          Uluslararası İlişkiler Teorileri, Siyasi Tarih, Uluslararası Örgütler, Uluslararası Hukuk, Dış Politika Analizi vb. gibi temel derslerle öğrencilerimize uluslararası ilişkiler alanında sağlam bir altyapı sağlanmaktadır</a:t>
            </a:r>
            <a:r>
              <a:rPr lang="tr-TR" altLang="tr-TR" sz="1600" dirty="0">
                <a:latin typeface="Calibri" panose="020F0502020204030204" pitchFamily="34" charset="0"/>
                <a:cs typeface="Calibri" panose="020F0502020204030204" pitchFamily="34" charset="0"/>
              </a:rPr>
              <a:t>. </a:t>
            </a:r>
            <a:r>
              <a:rPr lang="tr-TR" altLang="tr-TR" sz="1600" dirty="0">
                <a:latin typeface="Times New Roman" panose="02020603050405020304" pitchFamily="18" charset="0"/>
                <a:cs typeface="Times New Roman" panose="02020603050405020304" pitchFamily="18" charset="0"/>
              </a:rPr>
              <a:t>Bölümümüz, 2024 yılı itibariyle </a:t>
            </a:r>
            <a:r>
              <a:rPr lang="tr-TR" altLang="tr-TR" sz="1600" b="1" u="sng" dirty="0">
                <a:solidFill>
                  <a:srgbClr val="FF0000"/>
                </a:solidFill>
                <a:latin typeface="Times New Roman" panose="02020603050405020304" pitchFamily="18" charset="0"/>
                <a:cs typeface="Times New Roman" panose="02020603050405020304" pitchFamily="18" charset="0"/>
              </a:rPr>
              <a:t>%100 İngilizce </a:t>
            </a:r>
            <a:r>
              <a:rPr lang="tr-TR" altLang="tr-TR" sz="1600" dirty="0">
                <a:latin typeface="Times New Roman" panose="02020603050405020304" pitchFamily="18" charset="0"/>
                <a:cs typeface="Times New Roman" panose="02020603050405020304" pitchFamily="18" charset="0"/>
              </a:rPr>
              <a:t>programıyla öğrenim hayatına devam etmektedir.</a:t>
            </a:r>
            <a:endParaRPr lang="tr-TR" altLang="tr-TR" sz="1600" dirty="0">
              <a:latin typeface="Calibri" panose="020F0502020204030204" pitchFamily="34" charset="0"/>
              <a:cs typeface="Calibri" panose="020F0502020204030204" pitchFamily="34"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a:p>
            <a:pPr marL="0" indent="0" algn="just">
              <a:buClr>
                <a:schemeClr val="tx1"/>
              </a:buClr>
              <a:buNone/>
            </a:pPr>
            <a:r>
              <a:rPr lang="tr-TR" altLang="tr-TR" sz="1600" b="1" u="sng" dirty="0">
                <a:solidFill>
                  <a:srgbClr val="990000"/>
                </a:solidFill>
                <a:latin typeface="Times New Roman" panose="02020603050405020304" pitchFamily="18" charset="0"/>
                <a:cs typeface="Times New Roman" panose="02020603050405020304" pitchFamily="18" charset="0"/>
              </a:rPr>
              <a:t>Anabilim Dallarımız</a:t>
            </a:r>
          </a:p>
          <a:p>
            <a:pPr marL="0" indent="0" algn="just">
              <a:buClr>
                <a:schemeClr val="tx1"/>
              </a:buClr>
              <a:buNone/>
            </a:pPr>
            <a:endParaRPr lang="tr-TR" altLang="tr-TR" sz="1600" b="1" u="sng" dirty="0">
              <a:solidFill>
                <a:srgbClr val="990000"/>
              </a:solidFill>
              <a:latin typeface="Times New Roman" panose="02020603050405020304" pitchFamily="18" charset="0"/>
              <a:cs typeface="Times New Roman" panose="02020603050405020304" pitchFamily="18" charset="0"/>
            </a:endParaRP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Uluslararası İlişkiler ve Avrupa Birliği </a:t>
            </a:r>
          </a:p>
          <a:p>
            <a:pPr marL="0" indent="0">
              <a:buNone/>
            </a:pPr>
            <a:r>
              <a:rPr lang="tr-TR" altLang="tr-TR" sz="1600" dirty="0">
                <a:latin typeface="Times New Roman" panose="02020603050405020304" pitchFamily="18" charset="0"/>
                <a:cs typeface="Times New Roman" panose="02020603050405020304" pitchFamily="18" charset="0"/>
              </a:rPr>
              <a:t>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Siyasi Tarih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Devletler Hukuku Anabilim Dalı</a:t>
            </a:r>
          </a:p>
          <a:p>
            <a:pPr marL="0" indent="0">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Avrupa Birliği Hukuku Anabilim Dalı</a:t>
            </a:r>
          </a:p>
          <a:p>
            <a:pPr marL="0" indent="0" algn="just">
              <a:buClr>
                <a:schemeClr val="tx1"/>
              </a:buClr>
              <a:buNone/>
            </a:pPr>
            <a:endParaRPr lang="tr-TR" altLang="tr-TR" sz="1600" dirty="0">
              <a:latin typeface="Times New Roman" panose="02020603050405020304" pitchFamily="18" charset="0"/>
              <a:cs typeface="Times New Roman" panose="02020603050405020304" pitchFamily="18" charset="0"/>
            </a:endParaRPr>
          </a:p>
          <a:p>
            <a:pPr marL="0" indent="0" algn="just">
              <a:buClr>
                <a:schemeClr val="tx1"/>
              </a:buClr>
              <a:buNone/>
            </a:pPr>
            <a:endParaRPr lang="tr-TR" altLang="tr-TR" sz="1600" dirty="0">
              <a:latin typeface="Calibri" panose="020F0502020204030204" pitchFamily="34" charset="0"/>
              <a:cs typeface="Calibri" panose="020F0502020204030204" pitchFamily="34" charset="0"/>
            </a:endParaRPr>
          </a:p>
        </p:txBody>
      </p:sp>
      <p:pic>
        <p:nvPicPr>
          <p:cNvPr id="52227" name="Picture 5">
            <a:extLst>
              <a:ext uri="{FF2B5EF4-FFF2-40B4-BE49-F238E27FC236}">
                <a16:creationId xmlns:a16="http://schemas.microsoft.com/office/drawing/2014/main" id="{2F029241-BF0C-42DD-BBD3-0E2411ABC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a16="http://schemas.microsoft.com/office/drawing/2014/main" id="{CD46B8AA-6912-4122-9D9C-0966BEB4E55D}"/>
              </a:ext>
            </a:extLst>
          </p:cNvPr>
          <p:cNvSpPr txBox="1"/>
          <p:nvPr/>
        </p:nvSpPr>
        <p:spPr>
          <a:xfrm>
            <a:off x="4495800" y="4038602"/>
            <a:ext cx="4267200" cy="1298817"/>
          </a:xfrm>
          <a:prstGeom prst="rect">
            <a:avLst/>
          </a:prstGeom>
          <a:noFill/>
        </p:spPr>
        <p:txBody>
          <a:bodyPr>
            <a:spAutoFit/>
          </a:bodyPr>
          <a:lstStyle/>
          <a:p>
            <a:pPr eaLnBrk="1" hangingPunct="1">
              <a:lnSpc>
                <a:spcPct val="90000"/>
              </a:lnSpc>
              <a:defRPr/>
            </a:pPr>
            <a:r>
              <a:rPr lang="tr-TR" altLang="tr-TR" sz="1600" b="1" u="sng" dirty="0">
                <a:solidFill>
                  <a:srgbClr val="990000"/>
                </a:solidFill>
                <a:latin typeface="Times New Roman" panose="02020603050405020304" pitchFamily="18" charset="0"/>
                <a:cs typeface="Times New Roman" panose="02020603050405020304" pitchFamily="18" charset="0"/>
              </a:rPr>
              <a:t>Lisansüstü Programlarımız</a:t>
            </a:r>
          </a:p>
          <a:p>
            <a:pPr eaLnBrk="1" hangingPunct="1">
              <a:defRPr/>
            </a:pPr>
            <a:endParaRPr lang="tr-TR" altLang="tr-TR" sz="1600" b="1" u="sng" dirty="0">
              <a:solidFill>
                <a:srgbClr val="990000"/>
              </a:solidFill>
              <a:latin typeface="Times New Roman" panose="02020603050405020304" pitchFamily="18" charset="0"/>
              <a:cs typeface="Times New Roman" panose="02020603050405020304" pitchFamily="18" charset="0"/>
            </a:endParaRP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Uluslararası İlişkiler Tezli Yüksek Lisans</a:t>
            </a: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Uluslararası İlişkiler Tezsiz Yüksek Lisans</a:t>
            </a:r>
          </a:p>
          <a:p>
            <a:pPr marL="285744" indent="-285744" eaLnBrk="1" hangingPunct="1">
              <a:buFont typeface="Wingdings" panose="05000000000000000000" pitchFamily="2" charset="2"/>
              <a:buChar char="Ø"/>
              <a:defRPr/>
            </a:pPr>
            <a:r>
              <a:rPr lang="tr-TR" sz="1600" dirty="0">
                <a:latin typeface="Times New Roman" panose="02020603050405020304" pitchFamily="18" charset="0"/>
                <a:cs typeface="Times New Roman" panose="02020603050405020304" pitchFamily="18" charset="0"/>
              </a:rPr>
              <a:t>Uluslararası İlişkiler Doktora</a:t>
            </a:r>
          </a:p>
        </p:txBody>
      </p:sp>
      <p:sp>
        <p:nvSpPr>
          <p:cNvPr id="6" name="Veri Yer Tutucusu 5"/>
          <p:cNvSpPr>
            <a:spLocks noGrp="1"/>
          </p:cNvSpPr>
          <p:nvPr>
            <p:ph type="dt" sz="half" idx="10"/>
          </p:nvPr>
        </p:nvSpPr>
        <p:spPr>
          <a:xfrm>
            <a:off x="7467600" y="6553203"/>
            <a:ext cx="1676400" cy="315913"/>
          </a:xfrm>
        </p:spPr>
        <p:txBody>
          <a:bodyPr/>
          <a:lstStyle/>
          <a:p>
            <a:pPr>
              <a:defRPr/>
            </a:pPr>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a:extLst>
              <a:ext uri="{FF2B5EF4-FFF2-40B4-BE49-F238E27FC236}">
                <a16:creationId xmlns:a16="http://schemas.microsoft.com/office/drawing/2014/main" id="{C6E6C120-9B10-4EEE-BD20-25A4624FBDC1}"/>
              </a:ext>
            </a:extLst>
          </p:cNvPr>
          <p:cNvSpPr>
            <a:spLocks noGrp="1" noChangeArrowheads="1"/>
          </p:cNvSpPr>
          <p:nvPr>
            <p:ph type="body" idx="1"/>
          </p:nvPr>
        </p:nvSpPr>
        <p:spPr>
          <a:xfrm>
            <a:off x="457200" y="1295400"/>
            <a:ext cx="5562600" cy="6019800"/>
          </a:xfrm>
        </p:spPr>
        <p:txBody>
          <a:bodyPr/>
          <a:lstStyle/>
          <a:p>
            <a:pPr marL="0" indent="0" algn="just">
              <a:lnSpc>
                <a:spcPct val="150000"/>
              </a:lnSpc>
              <a:buClr>
                <a:schemeClr val="tx1"/>
              </a:buClr>
              <a:buNone/>
            </a:pPr>
            <a:r>
              <a:rPr lang="tr-TR" altLang="tr-TR" sz="1400">
                <a:latin typeface="Times New Roman" panose="02020603050405020304" pitchFamily="18" charset="0"/>
                <a:cs typeface="Times New Roman" panose="02020603050405020304" pitchFamily="18" charset="0"/>
              </a:rPr>
              <a:t>       Uluslararası İlişkiler Lisans Programı’ndan mezun olan öğrenciler, belediyeler, Kalkınma Ajansları gibi yerel, Bakanlıklar, valilikler, Merkezi ve Finans İhale Birimi ve Ulusal Ajans gibi ulusal ve Avrupa Birliği Genel Sekreterliği, Birleşmiş Milletler,ulusal ve uluslararası sivil toplum kuruluşları, yazılı ve görsel medya kuruluşları, çok uluslu şirketler ve Avrupa Birliği kurumları gibi uluslararası düzeyde pek çok kamu ve özel kurum ve kuruluşta Uluslararası İlişkiler uzmanı ve/veya danışmanı olarak değişik kademelerde istihdam edilebilirler.</a:t>
            </a:r>
          </a:p>
          <a:p>
            <a:pPr marL="0" indent="0" algn="just">
              <a:lnSpc>
                <a:spcPct val="150000"/>
              </a:lnSpc>
              <a:buClr>
                <a:schemeClr val="tx1"/>
              </a:buClr>
              <a:buNone/>
            </a:pPr>
            <a:endParaRPr lang="tr-TR" altLang="tr-TR" sz="1400">
              <a:latin typeface="Times New Roman" panose="02020603050405020304" pitchFamily="18" charset="0"/>
              <a:cs typeface="Times New Roman" panose="02020603050405020304" pitchFamily="18" charset="0"/>
            </a:endParaRPr>
          </a:p>
          <a:p>
            <a:pPr marL="0" indent="0" algn="just">
              <a:lnSpc>
                <a:spcPct val="150000"/>
              </a:lnSpc>
              <a:buClr>
                <a:schemeClr val="tx1"/>
              </a:buClr>
              <a:buNone/>
            </a:pPr>
            <a:r>
              <a:rPr lang="tr-TR" altLang="tr-TR" sz="1400">
                <a:latin typeface="Times New Roman" panose="02020603050405020304" pitchFamily="18" charset="0"/>
                <a:cs typeface="Times New Roman" panose="02020603050405020304" pitchFamily="18" charset="0"/>
              </a:rPr>
              <a:t>       Lisans eğitimini başarı ile tamamlayan adaylar ALES sınavından geçerli not almaları ve yeterli düzeyde yabancı dil bilgisine sahip olmaları koşuluyla kendi alanlarında veya ilgili alanlarda tezli lisansüstü programlarda öğrenim görebilirler. </a:t>
            </a:r>
          </a:p>
          <a:p>
            <a:pPr marL="0" indent="0" algn="just">
              <a:lnSpc>
                <a:spcPct val="150000"/>
              </a:lnSpc>
              <a:buClr>
                <a:schemeClr val="tx1"/>
              </a:buClr>
              <a:buNone/>
            </a:pPr>
            <a:endParaRPr lang="tr-TR" altLang="tr-TR" sz="1400">
              <a:latin typeface="Times New Roman" panose="02020603050405020304" pitchFamily="18" charset="0"/>
              <a:cs typeface="Times New Roman" panose="02020603050405020304" pitchFamily="18" charset="0"/>
            </a:endParaRPr>
          </a:p>
        </p:txBody>
      </p:sp>
      <p:sp>
        <p:nvSpPr>
          <p:cNvPr id="53251" name="Rectangle 2">
            <a:extLst>
              <a:ext uri="{FF2B5EF4-FFF2-40B4-BE49-F238E27FC236}">
                <a16:creationId xmlns:a16="http://schemas.microsoft.com/office/drawing/2014/main" id="{8784E9DD-47A1-43A5-8369-408706D68865}"/>
              </a:ext>
            </a:extLst>
          </p:cNvPr>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2800" b="1">
                <a:solidFill>
                  <a:srgbClr val="990000"/>
                </a:solidFill>
                <a:latin typeface="Times New Roman" panose="02020603050405020304" pitchFamily="18" charset="0"/>
                <a:cs typeface="Times New Roman" panose="02020603050405020304" pitchFamily="18" charset="0"/>
              </a:rPr>
              <a:t>Uluslararası İlişkiler Mezunlarının Görev Alanları</a:t>
            </a:r>
          </a:p>
        </p:txBody>
      </p:sp>
      <p:pic>
        <p:nvPicPr>
          <p:cNvPr id="53252" name="Picture 7" descr="bm ile ilgili görsel sonucu">
            <a:extLst>
              <a:ext uri="{FF2B5EF4-FFF2-40B4-BE49-F238E27FC236}">
                <a16:creationId xmlns:a16="http://schemas.microsoft.com/office/drawing/2014/main" id="{85F0159D-BDD0-4527-9E83-9991AE5B5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914400"/>
            <a:ext cx="257333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1" descr="eu ile ilgili görsel sonucu">
            <a:extLst>
              <a:ext uri="{FF2B5EF4-FFF2-40B4-BE49-F238E27FC236}">
                <a16:creationId xmlns:a16="http://schemas.microsoft.com/office/drawing/2014/main" id="{C82B6633-D345-46AA-BB70-5FB78ABAF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4157666"/>
            <a:ext cx="2700339"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9" descr="nato ile ilgili görsel sonucu">
            <a:extLst>
              <a:ext uri="{FF2B5EF4-FFF2-40B4-BE49-F238E27FC236}">
                <a16:creationId xmlns:a16="http://schemas.microsoft.com/office/drawing/2014/main" id="{97F4F55A-AE74-42D9-BCE8-4D8EE3E342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2743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a:extLst>
              <a:ext uri="{FF2B5EF4-FFF2-40B4-BE49-F238E27FC236}">
                <a16:creationId xmlns:a16="http://schemas.microsoft.com/office/drawing/2014/main" id="{9FE9D3BE-827D-45D5-B15D-2602DA4B3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27122" y="6559550"/>
            <a:ext cx="1716881" cy="298451"/>
          </a:xfrm>
        </p:spPr>
        <p:txBody>
          <a:bodyPr/>
          <a:lstStyle/>
          <a:p>
            <a:pPr>
              <a:defRPr/>
            </a:pPr>
            <a:endParaRPr lang="tr-TR" dirty="0"/>
          </a:p>
        </p:txBody>
      </p:sp>
      <p:pic>
        <p:nvPicPr>
          <p:cNvPr id="9"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998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C59F692-84F9-4B6D-9FCB-AE8119B87D49}"/>
              </a:ext>
            </a:extLst>
          </p:cNvPr>
          <p:cNvSpPr>
            <a:spLocks noGrp="1" noChangeArrowheads="1"/>
          </p:cNvSpPr>
          <p:nvPr>
            <p:ph type="title"/>
          </p:nvPr>
        </p:nvSpPr>
        <p:spPr>
          <a:xfrm>
            <a:off x="457200" y="381002"/>
            <a:ext cx="8229600" cy="868363"/>
          </a:xfrm>
        </p:spPr>
        <p:txBody>
          <a:bodyPr/>
          <a:lstStyle/>
          <a:p>
            <a:pPr eaLnBrk="1" hangingPunct="1"/>
            <a:r>
              <a:rPr lang="tr-TR" altLang="tr-TR" sz="5400" b="1">
                <a:solidFill>
                  <a:srgbClr val="990000"/>
                </a:solidFill>
                <a:latin typeface="Times New Roman" panose="02020603050405020304" pitchFamily="18" charset="0"/>
                <a:cs typeface="Times New Roman" panose="02020603050405020304" pitchFamily="18" charset="0"/>
              </a:rPr>
              <a:t>VİZYONUMUZ</a:t>
            </a:r>
          </a:p>
        </p:txBody>
      </p:sp>
      <p:sp>
        <p:nvSpPr>
          <p:cNvPr id="10243" name="Rectangle 3">
            <a:extLst>
              <a:ext uri="{FF2B5EF4-FFF2-40B4-BE49-F238E27FC236}">
                <a16:creationId xmlns:a16="http://schemas.microsoft.com/office/drawing/2014/main" id="{FC325653-16EC-4D41-900C-8B78705CAB17}"/>
              </a:ext>
            </a:extLst>
          </p:cNvPr>
          <p:cNvSpPr>
            <a:spLocks noGrp="1" noChangeArrowheads="1"/>
          </p:cNvSpPr>
          <p:nvPr>
            <p:ph type="body" idx="1"/>
          </p:nvPr>
        </p:nvSpPr>
        <p:spPr>
          <a:xfrm>
            <a:off x="457200" y="2209800"/>
            <a:ext cx="8001000" cy="1752600"/>
          </a:xfrm>
        </p:spPr>
        <p:txBody>
          <a:bodyPr/>
          <a:lstStyle/>
          <a:p>
            <a:pPr algn="just">
              <a:defRPr/>
            </a:pPr>
            <a:r>
              <a:rPr lang="tr-TR" altLang="tr-TR" sz="2400" b="1" dirty="0">
                <a:solidFill>
                  <a:srgbClr val="990000"/>
                </a:solidFill>
                <a:latin typeface="Times New Roman" panose="02020603050405020304" pitchFamily="18" charset="0"/>
                <a:cs typeface="Times New Roman" panose="02020603050405020304" pitchFamily="18" charset="0"/>
              </a:rPr>
              <a:t>Vizyonumuz;</a:t>
            </a:r>
          </a:p>
          <a:p>
            <a:pPr marL="0" indent="0" algn="just">
              <a:buNone/>
              <a:defRPr/>
            </a:pPr>
            <a:r>
              <a:rPr lang="tr-TR" sz="1800" b="1" i="1" kern="1200" dirty="0">
                <a:solidFill>
                  <a:srgbClr val="990000"/>
                </a:solidFill>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Eğitim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kalitesi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bilimsel</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faaliyetleri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topluma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hizmet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önceliği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ile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iktisadi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ve</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idari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bilimler</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alanında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dünyada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öncü</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fakültelerden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biri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olmak</a:t>
            </a:r>
            <a:r>
              <a:rPr lang="en-US" sz="1800" i="1" dirty="0">
                <a:latin typeface="Times New Roman" panose="02020603050405020304" pitchFamily="18" charset="0"/>
                <a:cs typeface="Times New Roman" panose="02020603050405020304" pitchFamily="18" charset="0"/>
              </a:rPr>
              <a:t>,</a:t>
            </a:r>
            <a:endParaRPr lang="tr-TR" sz="1800" i="1" kern="1200" dirty="0">
              <a:latin typeface="Times New Roman" panose="02020603050405020304" pitchFamily="18" charset="0"/>
              <a:cs typeface="Times New Roman" panose="02020603050405020304" pitchFamily="18" charset="0"/>
            </a:endParaRPr>
          </a:p>
        </p:txBody>
      </p:sp>
      <p:pic>
        <p:nvPicPr>
          <p:cNvPr id="10244" name="Picture 5">
            <a:extLst>
              <a:ext uri="{FF2B5EF4-FFF2-40B4-BE49-F238E27FC236}">
                <a16:creationId xmlns:a16="http://schemas.microsoft.com/office/drawing/2014/main" id="{CA8B9DE4-927E-4BDF-BC40-3BB30B7AB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vision vector ile ilgili görsel sonucu">
            <a:extLst>
              <a:ext uri="{FF2B5EF4-FFF2-40B4-BE49-F238E27FC236}">
                <a16:creationId xmlns:a16="http://schemas.microsoft.com/office/drawing/2014/main" id="{4329C2F0-8EA7-4C38-95BA-29E26ABF3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67202"/>
            <a:ext cx="2743200" cy="14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391400" y="6462986"/>
            <a:ext cx="1600200" cy="395017"/>
          </a:xfrm>
        </p:spPr>
        <p:txBody>
          <a:bodyPr/>
          <a:lstStyle/>
          <a:p>
            <a:pPr>
              <a:defRPr/>
            </a:pPr>
            <a:fld id="{BECC0D15-4BA2-4B1D-86CA-6A9110130C71}" type="datetime8">
              <a:rPr lang="tr-TR" smtClean="0"/>
              <a:t>7.10.2024 14:07</a:t>
            </a:fld>
            <a:endParaRPr lang="tr-TR" dirty="0"/>
          </a:p>
        </p:txBody>
      </p:sp>
      <p:pic>
        <p:nvPicPr>
          <p:cNvPr id="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2986"/>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990000"/>
                </a:solidFill>
                <a:latin typeface="Times New Roman" panose="02020603050405020304" pitchFamily="18" charset="0"/>
                <a:cs typeface="Times New Roman" panose="02020603050405020304" pitchFamily="18" charset="0"/>
              </a:rPr>
              <a:t>Bölümümüz Lisans Öğrencilerinin 2023 </a:t>
            </a:r>
            <a:r>
              <a:rPr lang="tr-TR" sz="2800" b="1" dirty="0" err="1">
                <a:solidFill>
                  <a:srgbClr val="990000"/>
                </a:solidFill>
                <a:latin typeface="Times New Roman" panose="02020603050405020304" pitchFamily="18" charset="0"/>
                <a:cs typeface="Times New Roman" panose="02020603050405020304" pitchFamily="18" charset="0"/>
              </a:rPr>
              <a:t>Tübitak</a:t>
            </a:r>
            <a:r>
              <a:rPr lang="tr-TR" sz="2800" b="1" dirty="0">
                <a:solidFill>
                  <a:srgbClr val="990000"/>
                </a:solidFill>
                <a:latin typeface="Times New Roman" panose="02020603050405020304" pitchFamily="18" charset="0"/>
                <a:cs typeface="Times New Roman" panose="02020603050405020304" pitchFamily="18" charset="0"/>
              </a:rPr>
              <a:t> Projeleri</a:t>
            </a: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314009181"/>
              </p:ext>
            </p:extLst>
          </p:nvPr>
        </p:nvGraphicFramePr>
        <p:xfrm>
          <a:off x="457200" y="1524000"/>
          <a:ext cx="8229599" cy="4431749"/>
        </p:xfrm>
        <a:graphic>
          <a:graphicData uri="http://schemas.openxmlformats.org/drawingml/2006/table">
            <a:tbl>
              <a:tblPr firstRow="1" firstCol="1" bandRow="1">
                <a:tableStyleId>{5C22544A-7EE6-4342-B048-85BDC9FD1C3A}</a:tableStyleId>
              </a:tblPr>
              <a:tblGrid>
                <a:gridCol w="1958234">
                  <a:extLst>
                    <a:ext uri="{9D8B030D-6E8A-4147-A177-3AD203B41FA5}">
                      <a16:colId xmlns:a16="http://schemas.microsoft.com/office/drawing/2014/main" val="20000"/>
                    </a:ext>
                  </a:extLst>
                </a:gridCol>
                <a:gridCol w="1958234">
                  <a:extLst>
                    <a:ext uri="{9D8B030D-6E8A-4147-A177-3AD203B41FA5}">
                      <a16:colId xmlns:a16="http://schemas.microsoft.com/office/drawing/2014/main" val="20001"/>
                    </a:ext>
                  </a:extLst>
                </a:gridCol>
                <a:gridCol w="2348957">
                  <a:extLst>
                    <a:ext uri="{9D8B030D-6E8A-4147-A177-3AD203B41FA5}">
                      <a16:colId xmlns:a16="http://schemas.microsoft.com/office/drawing/2014/main" val="20002"/>
                    </a:ext>
                  </a:extLst>
                </a:gridCol>
                <a:gridCol w="1964174">
                  <a:extLst>
                    <a:ext uri="{9D8B030D-6E8A-4147-A177-3AD203B41FA5}">
                      <a16:colId xmlns:a16="http://schemas.microsoft.com/office/drawing/2014/main" val="20003"/>
                    </a:ext>
                  </a:extLst>
                </a:gridCol>
              </a:tblGrid>
              <a:tr h="992103">
                <a:tc>
                  <a:txBody>
                    <a:bodyPr/>
                    <a:lstStyle/>
                    <a:p>
                      <a:pPr algn="ctr">
                        <a:lnSpc>
                          <a:spcPct val="107000"/>
                        </a:lnSpc>
                        <a:spcAft>
                          <a:spcPts val="0"/>
                        </a:spcAft>
                      </a:pPr>
                      <a:r>
                        <a:rPr lang="tr-TR" sz="1600" dirty="0">
                          <a:effectLst/>
                        </a:rPr>
                        <a:t>Proje </a:t>
                      </a:r>
                      <a:r>
                        <a:rPr lang="tr-TR" sz="1600" b="1" kern="1200" dirty="0">
                          <a:solidFill>
                            <a:schemeClr val="lt1"/>
                          </a:solidFill>
                          <a:effectLst/>
                          <a:latin typeface="+mn-lt"/>
                          <a:ea typeface="+mn-ea"/>
                          <a:cs typeface="+mn-cs"/>
                        </a:rPr>
                        <a:t>Türü</a:t>
                      </a:r>
                    </a:p>
                  </a:txBody>
                  <a:tcPr marL="59908" marR="59908" marT="0" marB="0" anchor="ctr"/>
                </a:tc>
                <a:tc>
                  <a:txBody>
                    <a:bodyPr/>
                    <a:lstStyle/>
                    <a:p>
                      <a:pPr algn="ctr">
                        <a:lnSpc>
                          <a:spcPct val="107000"/>
                        </a:lnSpc>
                        <a:spcAft>
                          <a:spcPts val="0"/>
                        </a:spcAft>
                      </a:pPr>
                      <a:r>
                        <a:rPr lang="tr-TR" sz="1600">
                          <a:effectLst/>
                        </a:rPr>
                        <a:t>Proje Yürütücüsü Adı-Soyadı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600">
                          <a:effectLst/>
                        </a:rPr>
                        <a:t>Proje İsmi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600">
                          <a:effectLst/>
                        </a:rPr>
                        <a:t>Proje Başlangıç ve Bitiş Tarihleri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a16="http://schemas.microsoft.com/office/drawing/2014/main" val="10000"/>
                  </a:ext>
                </a:extLst>
              </a:tr>
              <a:tr h="724136">
                <a:tc>
                  <a:txBody>
                    <a:bodyPr/>
                    <a:lstStyle/>
                    <a:p>
                      <a:pPr algn="ctr">
                        <a:lnSpc>
                          <a:spcPct val="107000"/>
                        </a:lnSpc>
                        <a:spcAft>
                          <a:spcPts val="0"/>
                        </a:spcAft>
                      </a:pPr>
                      <a:r>
                        <a:rPr lang="tr-TR" sz="1000">
                          <a:effectLst/>
                        </a:rPr>
                        <a:t>Tübitak 2209</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M*** D****</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Üniversite Öğrencilerinin Post-Truth Çağ'da Dezenformasyona Karşı Farkındalığının Ölçülmesi ve Arttırılması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01/10/2023-01/07/2024</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a16="http://schemas.microsoft.com/office/drawing/2014/main" val="10001"/>
                  </a:ext>
                </a:extLst>
              </a:tr>
              <a:tr h="724136">
                <a:tc>
                  <a:txBody>
                    <a:bodyPr/>
                    <a:lstStyle/>
                    <a:p>
                      <a:pPr algn="ctr">
                        <a:lnSpc>
                          <a:spcPct val="107000"/>
                        </a:lnSpc>
                        <a:spcAft>
                          <a:spcPts val="0"/>
                        </a:spcAft>
                      </a:pPr>
                      <a:r>
                        <a:rPr lang="tr-TR" sz="1000">
                          <a:effectLst/>
                        </a:rPr>
                        <a:t>Tübitak 2209</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B*** K*******</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Covid -19 Dönemi Çin'in Aşı Diplomasisinin Türk Üniversite Öğrencilerinin Çin Hakkındaki Düşünceleri Üzerindeki Etkisi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29/09/2023 - 29/09/2024</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a16="http://schemas.microsoft.com/office/drawing/2014/main" val="10002"/>
                  </a:ext>
                </a:extLst>
              </a:tr>
              <a:tr h="905170">
                <a:tc>
                  <a:txBody>
                    <a:bodyPr/>
                    <a:lstStyle/>
                    <a:p>
                      <a:pPr algn="ctr">
                        <a:lnSpc>
                          <a:spcPct val="107000"/>
                        </a:lnSpc>
                        <a:spcAft>
                          <a:spcPts val="0"/>
                        </a:spcAft>
                      </a:pPr>
                      <a:r>
                        <a:rPr lang="tr-TR" sz="1000">
                          <a:effectLst/>
                        </a:rPr>
                        <a:t>Tübitak 2209</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S*** S****</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Görünürlük / Görünmezlik Ekseninde Görsellerin Kültürel Diplomaside Kullanımı: 2014 Sonrası Kırım Tatarlarının Batı Medyasında Temsilleri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01/10/2023 - 01/07/2024</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a16="http://schemas.microsoft.com/office/drawing/2014/main" val="10003"/>
                  </a:ext>
                </a:extLst>
              </a:tr>
              <a:tr h="1086204">
                <a:tc>
                  <a:txBody>
                    <a:bodyPr/>
                    <a:lstStyle/>
                    <a:p>
                      <a:pPr algn="ctr">
                        <a:lnSpc>
                          <a:spcPct val="107000"/>
                        </a:lnSpc>
                        <a:spcAft>
                          <a:spcPts val="0"/>
                        </a:spcAft>
                      </a:pPr>
                      <a:r>
                        <a:rPr lang="tr-TR" sz="1000" dirty="0" err="1">
                          <a:effectLst/>
                        </a:rPr>
                        <a:t>Tübitak</a:t>
                      </a:r>
                      <a:r>
                        <a:rPr lang="tr-TR" sz="1000" dirty="0">
                          <a:effectLst/>
                        </a:rPr>
                        <a:t> 2209</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Y****** D******</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a:effectLst/>
                        </a:rPr>
                        <a:t>Türkiye-Yunanistan İlişkilerinin Afet Diplomasisi Çerçevesinde Üniversite Öğrencilerinin Gözünden Değerlendirilmesi: Kahramanmaraş Merkezli 2023 Depremi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tc>
                  <a:txBody>
                    <a:bodyPr/>
                    <a:lstStyle/>
                    <a:p>
                      <a:pPr algn="ctr">
                        <a:lnSpc>
                          <a:spcPct val="107000"/>
                        </a:lnSpc>
                        <a:spcAft>
                          <a:spcPts val="0"/>
                        </a:spcAft>
                      </a:pPr>
                      <a:r>
                        <a:rPr lang="tr-TR" sz="1000" dirty="0">
                          <a:effectLst/>
                        </a:rPr>
                        <a:t>01/10/2023-01/10/2024</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908" marR="59908" marT="0" marB="0" anchor="ctr"/>
                </a:tc>
                <a:extLst>
                  <a:ext uri="{0D108BD9-81ED-4DB2-BD59-A6C34878D82A}">
                    <a16:rowId xmlns:a16="http://schemas.microsoft.com/office/drawing/2014/main" val="10004"/>
                  </a:ext>
                </a:extLst>
              </a:tr>
            </a:tbl>
          </a:graphicData>
        </a:graphic>
      </p:graphicFrame>
      <p:pic>
        <p:nvPicPr>
          <p:cNvPr id="6" name="Picture 5">
            <a:extLst>
              <a:ext uri="{FF2B5EF4-FFF2-40B4-BE49-F238E27FC236}">
                <a16:creationId xmlns:a16="http://schemas.microsoft.com/office/drawing/2014/main" id="{CFC609D6-DE4D-4078-8E3C-9C787B15F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60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404DFD7-A8DB-47D7-B606-E3E4419ECB2E}"/>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İlişkiler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54277" name="Picture 5">
            <a:extLst>
              <a:ext uri="{FF2B5EF4-FFF2-40B4-BE49-F238E27FC236}">
                <a16:creationId xmlns:a16="http://schemas.microsoft.com/office/drawing/2014/main" id="{30CEDFE4-3443-4BA0-9F2E-A65736446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8901"/>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a:extLst>
              <a:ext uri="{FF2B5EF4-FFF2-40B4-BE49-F238E27FC236}">
                <a16:creationId xmlns:a16="http://schemas.microsoft.com/office/drawing/2014/main" id="{FA2FD88D-1FA3-477A-993E-C818AF1169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0062" y="1019015"/>
            <a:ext cx="2072751" cy="20796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4281" name="Dikdörtgen 4">
            <a:extLst>
              <a:ext uri="{FF2B5EF4-FFF2-40B4-BE49-F238E27FC236}">
                <a16:creationId xmlns:a16="http://schemas.microsoft.com/office/drawing/2014/main" id="{CE30E895-61BC-4F12-9F93-0653173B258C}"/>
              </a:ext>
            </a:extLst>
          </p:cNvPr>
          <p:cNvSpPr>
            <a:spLocks noChangeArrowheads="1"/>
          </p:cNvSpPr>
          <p:nvPr/>
        </p:nvSpPr>
        <p:spPr bwMode="auto">
          <a:xfrm>
            <a:off x="457201" y="2906066"/>
            <a:ext cx="2185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Prof. Dr.</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Sedef EYLEMER</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BÖLÜM BAŞKANI</a:t>
            </a:r>
          </a:p>
        </p:txBody>
      </p:sp>
      <p:pic>
        <p:nvPicPr>
          <p:cNvPr id="4" name="Resim 3">
            <a:extLst>
              <a:ext uri="{FF2B5EF4-FFF2-40B4-BE49-F238E27FC236}">
                <a16:creationId xmlns:a16="http://schemas.microsoft.com/office/drawing/2014/main" id="{FCCE4DBC-96AC-438A-B134-6E250F461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46" y="3695596"/>
            <a:ext cx="2049464" cy="1946995"/>
          </a:xfrm>
          <a:prstGeom prst="rect">
            <a:avLst/>
          </a:prstGeom>
          <a:ln>
            <a:noFill/>
          </a:ln>
          <a:effectLst>
            <a:softEdge rad="112500"/>
          </a:effectLst>
        </p:spPr>
      </p:pic>
      <p:pic>
        <p:nvPicPr>
          <p:cNvPr id="19" name="Picture 19">
            <a:extLst>
              <a:ext uri="{FF2B5EF4-FFF2-40B4-BE49-F238E27FC236}">
                <a16:creationId xmlns:a16="http://schemas.microsoft.com/office/drawing/2014/main" id="{53BEAF3F-EA41-41BE-AFD1-8DD2FC3C8B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11658" y="3684259"/>
            <a:ext cx="2052067" cy="2056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7641983A-EB4F-45F8-B7D2-D0F07D62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662" y="3695596"/>
            <a:ext cx="2077859" cy="2082427"/>
          </a:xfrm>
          <a:prstGeom prst="rect">
            <a:avLst/>
          </a:prstGeom>
          <a:ln>
            <a:noFill/>
          </a:ln>
          <a:effectLst>
            <a:softEdge rad="112500"/>
          </a:effectLst>
        </p:spPr>
      </p:pic>
      <p:sp>
        <p:nvSpPr>
          <p:cNvPr id="8" name="Veri Yer Tutucusu 7"/>
          <p:cNvSpPr>
            <a:spLocks noGrp="1"/>
          </p:cNvSpPr>
          <p:nvPr>
            <p:ph type="dt" sz="half" idx="10"/>
          </p:nvPr>
        </p:nvSpPr>
        <p:spPr>
          <a:xfrm>
            <a:off x="7367353" y="6532393"/>
            <a:ext cx="1710259" cy="378619"/>
          </a:xfrm>
        </p:spPr>
        <p:txBody>
          <a:bodyPr/>
          <a:lstStyle/>
          <a:p>
            <a:pPr>
              <a:defRPr/>
            </a:pPr>
            <a:fld id="{B71C3872-5986-43D6-8DF0-0E9348920804}" type="datetime8">
              <a:rPr lang="tr-TR" smtClean="0"/>
              <a:t>7.10.2024 14:07</a:t>
            </a:fld>
            <a:endParaRPr lang="tr-TR" dirty="0"/>
          </a:p>
        </p:txBody>
      </p:sp>
      <p:sp>
        <p:nvSpPr>
          <p:cNvPr id="2" name="Dikdörtgen 1"/>
          <p:cNvSpPr/>
          <p:nvPr/>
        </p:nvSpPr>
        <p:spPr>
          <a:xfrm>
            <a:off x="5081353" y="5683094"/>
            <a:ext cx="4572000" cy="738664"/>
          </a:xfrm>
          <a:prstGeom prst="rect">
            <a:avLst/>
          </a:prstGeom>
        </p:spPr>
        <p:txBody>
          <a:bodyPr>
            <a:spAutoFit/>
          </a:bodyPr>
          <a:lstStyle/>
          <a:p>
            <a:pPr algn="ctr" eaLnBrk="1" hangingPunct="1">
              <a:buFontTx/>
              <a:buNone/>
              <a:defRPr/>
            </a:pPr>
            <a:r>
              <a:rPr lang="tr-TR" altLang="tr-TR" sz="1400" b="1" dirty="0">
                <a:latin typeface="Times New Roman" panose="02020603050405020304" pitchFamily="18" charset="0"/>
                <a:cs typeface="Times New Roman" panose="02020603050405020304" pitchFamily="18" charset="0"/>
              </a:rPr>
              <a:t>Prof. Dr.</a:t>
            </a:r>
            <a:r>
              <a:rPr lang="tr-TR" altLang="tr-TR" sz="1400" b="1" kern="0" dirty="0">
                <a:latin typeface="Times New Roman" panose="02020603050405020304" pitchFamily="18" charset="0"/>
                <a:cs typeface="Times New Roman" panose="02020603050405020304" pitchFamily="18" charset="0"/>
              </a:rPr>
              <a:t> </a:t>
            </a:r>
          </a:p>
          <a:p>
            <a:pPr algn="ctr" eaLnBrk="1" hangingPunct="1">
              <a:buFontTx/>
              <a:buNone/>
              <a:defRPr/>
            </a:pPr>
            <a:r>
              <a:rPr lang="tr-TR" altLang="tr-TR" sz="1400" b="1" dirty="0">
                <a:latin typeface="Times New Roman" panose="02020603050405020304" pitchFamily="18" charset="0"/>
                <a:cs typeface="Times New Roman" panose="02020603050405020304" pitchFamily="18" charset="0"/>
              </a:rPr>
              <a:t>Uğur Burç YILDIZ</a:t>
            </a:r>
          </a:p>
          <a:p>
            <a:pPr algn="ctr" eaLnBrk="1" hangingPunct="1">
              <a:buFontTx/>
              <a:buNone/>
              <a:defRPr/>
            </a:pPr>
            <a:r>
              <a:rPr lang="tr-TR" altLang="tr-TR" sz="1400" b="1" kern="0" dirty="0">
                <a:latin typeface="Times New Roman" panose="02020603050405020304" pitchFamily="18" charset="0"/>
                <a:cs typeface="Times New Roman" panose="02020603050405020304" pitchFamily="18" charset="0"/>
              </a:rPr>
              <a:t>Avrupa Birliği Hukuku ABD Başkanı</a:t>
            </a:r>
          </a:p>
        </p:txBody>
      </p:sp>
      <p:sp>
        <p:nvSpPr>
          <p:cNvPr id="29" name="Dikdörtgen 4">
            <a:extLst>
              <a:ext uri="{FF2B5EF4-FFF2-40B4-BE49-F238E27FC236}">
                <a16:creationId xmlns:a16="http://schemas.microsoft.com/office/drawing/2014/main" id="{CE30E895-61BC-4F12-9F93-0653173B258C}"/>
              </a:ext>
            </a:extLst>
          </p:cNvPr>
          <p:cNvSpPr>
            <a:spLocks noChangeArrowheads="1"/>
          </p:cNvSpPr>
          <p:nvPr/>
        </p:nvSpPr>
        <p:spPr bwMode="auto">
          <a:xfrm>
            <a:off x="-9050" y="5495030"/>
            <a:ext cx="3524187"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4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400" b="1" dirty="0">
                <a:latin typeface="Times New Roman" panose="02020603050405020304" pitchFamily="18" charset="0"/>
                <a:cs typeface="Times New Roman" panose="02020603050405020304" pitchFamily="18" charset="0"/>
              </a:rPr>
              <a:t>Nesrin DEMİR</a:t>
            </a:r>
          </a:p>
          <a:p>
            <a:pPr algn="ctr" eaLnBrk="1" hangingPunct="1">
              <a:buFontTx/>
              <a:buNone/>
            </a:pPr>
            <a:r>
              <a:rPr lang="tr-TR" altLang="tr-TR" sz="1400" b="1" dirty="0">
                <a:latin typeface="Times New Roman" panose="02020603050405020304" pitchFamily="18" charset="0"/>
                <a:cs typeface="Times New Roman" panose="02020603050405020304" pitchFamily="18" charset="0"/>
              </a:rPr>
              <a:t>Uluslararası İlişkiler ve Avrupa Birliği</a:t>
            </a:r>
          </a:p>
          <a:p>
            <a:pPr algn="ctr" eaLnBrk="1" hangingPunct="1">
              <a:buFontTx/>
              <a:buNone/>
            </a:pPr>
            <a:r>
              <a:rPr lang="tr-TR" altLang="tr-TR" sz="1400" b="1" dirty="0">
                <a:latin typeface="Times New Roman" panose="02020603050405020304" pitchFamily="18" charset="0"/>
                <a:cs typeface="Times New Roman" panose="02020603050405020304" pitchFamily="18" charset="0"/>
              </a:rPr>
              <a:t>ABD Başkanı</a:t>
            </a:r>
          </a:p>
        </p:txBody>
      </p:sp>
      <p:sp>
        <p:nvSpPr>
          <p:cNvPr id="6" name="Dikdörtgen 5"/>
          <p:cNvSpPr/>
          <p:nvPr/>
        </p:nvSpPr>
        <p:spPr>
          <a:xfrm>
            <a:off x="2286000" y="5709600"/>
            <a:ext cx="4572000" cy="738664"/>
          </a:xfrm>
          <a:prstGeom prst="rect">
            <a:avLst/>
          </a:prstGeom>
        </p:spPr>
        <p:txBody>
          <a:bodyPr>
            <a:spAutoFit/>
          </a:bodyPr>
          <a:lstStyle/>
          <a:p>
            <a:pPr algn="ctr" eaLnBrk="1" hangingPunct="1">
              <a:buFontTx/>
              <a:buNone/>
              <a:defRPr/>
            </a:pPr>
            <a:r>
              <a:rPr lang="tr-TR" altLang="tr-TR" sz="1400" b="1" kern="0" dirty="0">
                <a:latin typeface="Times New Roman" panose="02020603050405020304" pitchFamily="18" charset="0"/>
                <a:cs typeface="Times New Roman" panose="02020603050405020304" pitchFamily="18" charset="0"/>
              </a:rPr>
              <a:t>Prof. Dr. Makbule Didem </a:t>
            </a:r>
          </a:p>
          <a:p>
            <a:pPr algn="ctr" eaLnBrk="1" hangingPunct="1">
              <a:buFontTx/>
              <a:buNone/>
              <a:defRPr/>
            </a:pPr>
            <a:r>
              <a:rPr lang="tr-TR" altLang="tr-TR" sz="1400" b="1" kern="0" dirty="0">
                <a:latin typeface="Times New Roman" panose="02020603050405020304" pitchFamily="18" charset="0"/>
                <a:cs typeface="Times New Roman" panose="02020603050405020304" pitchFamily="18" charset="0"/>
              </a:rPr>
              <a:t>BUHARİ</a:t>
            </a:r>
          </a:p>
          <a:p>
            <a:pPr algn="ctr" eaLnBrk="1" hangingPunct="1">
              <a:buFontTx/>
              <a:buNone/>
              <a:defRPr/>
            </a:pPr>
            <a:r>
              <a:rPr lang="tr-TR" altLang="tr-TR" sz="1400" b="1" kern="0" dirty="0">
                <a:latin typeface="Times New Roman" panose="02020603050405020304" pitchFamily="18" charset="0"/>
                <a:cs typeface="Times New Roman" panose="02020603050405020304" pitchFamily="18" charset="0"/>
              </a:rPr>
              <a:t>Siyasi Tarih ABD Başkanı</a:t>
            </a:r>
          </a:p>
        </p:txBody>
      </p:sp>
      <p:pic>
        <p:nvPicPr>
          <p:cNvPr id="3" name="Resim 2" descr="Ekran Kırpm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2682" y="1087383"/>
            <a:ext cx="1937753" cy="1964355"/>
          </a:xfrm>
          <a:prstGeom prst="rect">
            <a:avLst/>
          </a:prstGeom>
          <a:ln>
            <a:noFill/>
          </a:ln>
          <a:effectLst>
            <a:softEdge rad="112500"/>
          </a:effectLst>
        </p:spPr>
      </p:pic>
      <p:sp>
        <p:nvSpPr>
          <p:cNvPr id="20" name="Dikdörtgen 3">
            <a:extLst>
              <a:ext uri="{FF2B5EF4-FFF2-40B4-BE49-F238E27FC236}">
                <a16:creationId xmlns:a16="http://schemas.microsoft.com/office/drawing/2014/main" id="{BC2ED61D-FE28-4B7B-B80E-00A0F348D051}"/>
              </a:ext>
            </a:extLst>
          </p:cNvPr>
          <p:cNvSpPr>
            <a:spLocks noChangeArrowheads="1"/>
          </p:cNvSpPr>
          <p:nvPr/>
        </p:nvSpPr>
        <p:spPr bwMode="auto">
          <a:xfrm>
            <a:off x="3271895" y="2918391"/>
            <a:ext cx="24509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Tuğçe ERSOY CEYLAN</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pic>
        <p:nvPicPr>
          <p:cNvPr id="21" name="Picture 13">
            <a:extLst>
              <a:ext uri="{FF2B5EF4-FFF2-40B4-BE49-F238E27FC236}">
                <a16:creationId xmlns:a16="http://schemas.microsoft.com/office/drawing/2014/main" id="{40F35D1D-60C9-4E19-82DD-E77BD91166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10668" y="1050623"/>
            <a:ext cx="2024015" cy="2095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Dikdörtgen 2">
            <a:extLst>
              <a:ext uri="{FF2B5EF4-FFF2-40B4-BE49-F238E27FC236}">
                <a16:creationId xmlns:a16="http://schemas.microsoft.com/office/drawing/2014/main" id="{8C8C3C05-66F5-47A1-AE8C-4A055F16EBA9}"/>
              </a:ext>
            </a:extLst>
          </p:cNvPr>
          <p:cNvSpPr>
            <a:spLocks noChangeArrowheads="1"/>
          </p:cNvSpPr>
          <p:nvPr/>
        </p:nvSpPr>
        <p:spPr bwMode="auto">
          <a:xfrm>
            <a:off x="5795783" y="3012227"/>
            <a:ext cx="32435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Nihal KIRKPINAR ÖZSOY</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pic>
        <p:nvPicPr>
          <p:cNvPr id="17"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 y="645604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BB0743C-34EC-45B7-BBB4-820FB3B5DE6B}"/>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İlişkiler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5529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a16="http://schemas.microsoft.com/office/drawing/2014/main" id="{3C9CE821-2B5C-4DE8-B3C4-B5EFFB30AC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8286" y="3857969"/>
            <a:ext cx="1981199" cy="2103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3">
            <a:extLst>
              <a:ext uri="{FF2B5EF4-FFF2-40B4-BE49-F238E27FC236}">
                <a16:creationId xmlns:a16="http://schemas.microsoft.com/office/drawing/2014/main" id="{C4C2C4B4-A080-45D2-9FC2-0540DE1768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5001" y="3857969"/>
            <a:ext cx="1941143" cy="20530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5302" name="Dikdörtgen 2">
            <a:extLst>
              <a:ext uri="{FF2B5EF4-FFF2-40B4-BE49-F238E27FC236}">
                <a16:creationId xmlns:a16="http://schemas.microsoft.com/office/drawing/2014/main" id="{36C2247B-A15A-4EC6-822A-074BAE2A3BCD}"/>
              </a:ext>
            </a:extLst>
          </p:cNvPr>
          <p:cNvSpPr>
            <a:spLocks noChangeArrowheads="1"/>
          </p:cNvSpPr>
          <p:nvPr/>
        </p:nvSpPr>
        <p:spPr bwMode="auto">
          <a:xfrm>
            <a:off x="4098869" y="5774924"/>
            <a:ext cx="160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Melis EROĞLU</a:t>
            </a:r>
            <a:endParaRPr lang="tr-TR" altLang="en-US" sz="1600" b="1" dirty="0">
              <a:latin typeface="Times New Roman" panose="02020603050405020304" pitchFamily="18" charset="0"/>
              <a:cs typeface="Times New Roman" panose="02020603050405020304" pitchFamily="18" charset="0"/>
            </a:endParaRPr>
          </a:p>
        </p:txBody>
      </p:sp>
      <p:sp>
        <p:nvSpPr>
          <p:cNvPr id="55303" name="Dikdörtgen 4">
            <a:extLst>
              <a:ext uri="{FF2B5EF4-FFF2-40B4-BE49-F238E27FC236}">
                <a16:creationId xmlns:a16="http://schemas.microsoft.com/office/drawing/2014/main" id="{4C12F58A-529B-41C2-8C49-370D966CC2CA}"/>
              </a:ext>
            </a:extLst>
          </p:cNvPr>
          <p:cNvSpPr>
            <a:spLocks noChangeArrowheads="1"/>
          </p:cNvSpPr>
          <p:nvPr/>
        </p:nvSpPr>
        <p:spPr bwMode="auto">
          <a:xfrm>
            <a:off x="982940" y="5798865"/>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Öğretim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Semi ERTAN</a:t>
            </a:r>
          </a:p>
        </p:txBody>
      </p:sp>
      <p:pic>
        <p:nvPicPr>
          <p:cNvPr id="7" name="Resim 6">
            <a:extLst>
              <a:ext uri="{FF2B5EF4-FFF2-40B4-BE49-F238E27FC236}">
                <a16:creationId xmlns:a16="http://schemas.microsoft.com/office/drawing/2014/main" id="{69D920EB-D78B-4E4A-8E93-DEA05D2D81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001" y="3857969"/>
            <a:ext cx="1779203" cy="1944113"/>
          </a:xfrm>
          <a:prstGeom prst="rect">
            <a:avLst/>
          </a:prstGeom>
          <a:ln>
            <a:noFill/>
          </a:ln>
          <a:effectLst>
            <a:softEdge rad="112500"/>
          </a:effectLst>
        </p:spPr>
      </p:pic>
      <p:sp>
        <p:nvSpPr>
          <p:cNvPr id="55311" name="Dikdörtgen 2">
            <a:extLst>
              <a:ext uri="{FF2B5EF4-FFF2-40B4-BE49-F238E27FC236}">
                <a16:creationId xmlns:a16="http://schemas.microsoft.com/office/drawing/2014/main" id="{C87952DA-CA6D-47F5-98F3-0B3C47A80DE4}"/>
              </a:ext>
            </a:extLst>
          </p:cNvPr>
          <p:cNvSpPr>
            <a:spLocks noChangeArrowheads="1"/>
          </p:cNvSpPr>
          <p:nvPr/>
        </p:nvSpPr>
        <p:spPr bwMode="auto">
          <a:xfrm>
            <a:off x="6727884" y="5719532"/>
            <a:ext cx="180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Özge KOBAK</a:t>
            </a:r>
            <a:endParaRPr lang="tr-TR" altLang="en-US" sz="1600" b="1" dirty="0">
              <a:latin typeface="Times New Roman" panose="02020603050405020304" pitchFamily="18" charset="0"/>
              <a:cs typeface="Times New Roman" panose="02020603050405020304" pitchFamily="18" charset="0"/>
            </a:endParaRPr>
          </a:p>
        </p:txBody>
      </p:sp>
      <p:sp>
        <p:nvSpPr>
          <p:cNvPr id="9" name="Veri Yer Tutucusu 8"/>
          <p:cNvSpPr>
            <a:spLocks noGrp="1"/>
          </p:cNvSpPr>
          <p:nvPr>
            <p:ph type="dt" sz="half" idx="10"/>
          </p:nvPr>
        </p:nvSpPr>
        <p:spPr>
          <a:xfrm>
            <a:off x="7562851" y="6519037"/>
            <a:ext cx="1581151" cy="338965"/>
          </a:xfrm>
        </p:spPr>
        <p:txBody>
          <a:bodyPr/>
          <a:lstStyle/>
          <a:p>
            <a:pPr>
              <a:defRPr/>
            </a:pPr>
            <a:endParaRPr lang="tr-TR" dirty="0"/>
          </a:p>
        </p:txBody>
      </p:sp>
      <p:sp>
        <p:nvSpPr>
          <p:cNvPr id="19" name="Dikdörtgen 18">
            <a:extLst>
              <a:ext uri="{FF2B5EF4-FFF2-40B4-BE49-F238E27FC236}">
                <a16:creationId xmlns:a16="http://schemas.microsoft.com/office/drawing/2014/main" id="{DFC31FA0-64CE-491E-B9B0-AD9F0E5AE67D}"/>
              </a:ext>
            </a:extLst>
          </p:cNvPr>
          <p:cNvSpPr/>
          <p:nvPr/>
        </p:nvSpPr>
        <p:spPr>
          <a:xfrm>
            <a:off x="6219884" y="3058469"/>
            <a:ext cx="2819400" cy="584775"/>
          </a:xfrm>
          <a:prstGeom prst="rect">
            <a:avLst/>
          </a:prstGeom>
        </p:spPr>
        <p:txBody>
          <a:bodyPr wrap="square">
            <a:spAutoFit/>
          </a:bodyPr>
          <a:lstStyle/>
          <a:p>
            <a:pPr algn="ctr" eaLnBrk="1" hangingPunct="1">
              <a:defRPr/>
            </a:pPr>
            <a:r>
              <a:rPr lang="tr-TR" altLang="tr-TR" sz="1600" b="1" kern="0" dirty="0">
                <a:latin typeface="Times New Roman" panose="02020603050405020304" pitchFamily="18" charset="0"/>
                <a:cs typeface="Times New Roman" panose="02020603050405020304" pitchFamily="18" charset="0"/>
              </a:rPr>
              <a:t>Dr. </a:t>
            </a:r>
            <a:r>
              <a:rPr lang="tr-TR" altLang="tr-TR" sz="1600" b="1" dirty="0">
                <a:latin typeface="Times New Roman" panose="02020603050405020304" pitchFamily="18" charset="0"/>
                <a:cs typeface="Times New Roman" panose="02020603050405020304" pitchFamily="18" charset="0"/>
              </a:rPr>
              <a:t>Öğretim</a:t>
            </a:r>
            <a:r>
              <a:rPr lang="tr-TR" altLang="tr-TR" sz="1600" b="1" kern="0" dirty="0">
                <a:latin typeface="Times New Roman" panose="02020603050405020304" pitchFamily="18" charset="0"/>
                <a:cs typeface="Times New Roman" panose="02020603050405020304" pitchFamily="18" charset="0"/>
              </a:rPr>
              <a:t> Üyesi  </a:t>
            </a:r>
          </a:p>
          <a:p>
            <a:pPr algn="ctr" eaLnBrk="1" hangingPunct="1">
              <a:defRPr/>
            </a:pPr>
            <a:r>
              <a:rPr lang="tr-TR" altLang="tr-TR" sz="1600" b="1" dirty="0">
                <a:latin typeface="Times New Roman" panose="02020603050405020304" pitchFamily="18" charset="0"/>
                <a:cs typeface="Times New Roman" panose="02020603050405020304" pitchFamily="18" charset="0"/>
              </a:rPr>
              <a:t>Canan UĞUR RIZZI</a:t>
            </a:r>
          </a:p>
        </p:txBody>
      </p:sp>
      <p:pic>
        <p:nvPicPr>
          <p:cNvPr id="22" name="Resim 21">
            <a:extLst>
              <a:ext uri="{FF2B5EF4-FFF2-40B4-BE49-F238E27FC236}">
                <a16:creationId xmlns:a16="http://schemas.microsoft.com/office/drawing/2014/main" id="{D358ECA2-60D6-479B-BE37-06E7D8FE7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1085114"/>
            <a:ext cx="1795415" cy="1975355"/>
          </a:xfrm>
          <a:prstGeom prst="rect">
            <a:avLst/>
          </a:prstGeom>
          <a:ln>
            <a:noFill/>
          </a:ln>
          <a:effectLst>
            <a:softEdge rad="112500"/>
          </a:effectLst>
        </p:spPr>
      </p:pic>
      <p:pic>
        <p:nvPicPr>
          <p:cNvPr id="23" name="Resim 22">
            <a:extLst>
              <a:ext uri="{FF2B5EF4-FFF2-40B4-BE49-F238E27FC236}">
                <a16:creationId xmlns:a16="http://schemas.microsoft.com/office/drawing/2014/main" id="{2B8D08B7-223C-45DD-9753-F2B272ED47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733" y="1133417"/>
            <a:ext cx="1947119" cy="2039902"/>
          </a:xfrm>
          <a:prstGeom prst="rect">
            <a:avLst/>
          </a:prstGeom>
          <a:ln>
            <a:noFill/>
          </a:ln>
          <a:effectLst>
            <a:softEdge rad="112500"/>
          </a:effectLst>
        </p:spPr>
      </p:pic>
      <p:sp>
        <p:nvSpPr>
          <p:cNvPr id="24" name="Dikdörtgen 3">
            <a:extLst>
              <a:ext uri="{FF2B5EF4-FFF2-40B4-BE49-F238E27FC236}">
                <a16:creationId xmlns:a16="http://schemas.microsoft.com/office/drawing/2014/main" id="{BC2ED61D-FE28-4B7B-B80E-00A0F348D051}"/>
              </a:ext>
            </a:extLst>
          </p:cNvPr>
          <p:cNvSpPr>
            <a:spLocks noChangeArrowheads="1"/>
          </p:cNvSpPr>
          <p:nvPr/>
        </p:nvSpPr>
        <p:spPr bwMode="auto">
          <a:xfrm>
            <a:off x="780533" y="3143821"/>
            <a:ext cx="2309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Seçkin Barış GÜLMEZ</a:t>
            </a:r>
            <a:endParaRPr lang="tr-TR" altLang="en-US" sz="1600" b="1" dirty="0">
              <a:latin typeface="Times New Roman" panose="02020603050405020304" pitchFamily="18" charset="0"/>
              <a:cs typeface="Times New Roman" panose="02020603050405020304" pitchFamily="18" charset="0"/>
            </a:endParaRPr>
          </a:p>
        </p:txBody>
      </p:sp>
      <p:pic>
        <p:nvPicPr>
          <p:cNvPr id="20" name="Resim 19">
            <a:extLst>
              <a:ext uri="{FF2B5EF4-FFF2-40B4-BE49-F238E27FC236}">
                <a16:creationId xmlns:a16="http://schemas.microsoft.com/office/drawing/2014/main" id="{4EF9720B-6AE6-407E-B2CE-0BDFE55A61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9702" y="1188580"/>
            <a:ext cx="1671739" cy="1874837"/>
          </a:xfrm>
          <a:prstGeom prst="rect">
            <a:avLst/>
          </a:prstGeom>
          <a:ln>
            <a:noFill/>
          </a:ln>
          <a:effectLst>
            <a:softEdge rad="112500"/>
          </a:effectLst>
        </p:spPr>
      </p:pic>
      <p:sp>
        <p:nvSpPr>
          <p:cNvPr id="21" name="Dikdörtgen 4">
            <a:extLst>
              <a:ext uri="{FF2B5EF4-FFF2-40B4-BE49-F238E27FC236}">
                <a16:creationId xmlns:a16="http://schemas.microsoft.com/office/drawing/2014/main" id="{080EDF4B-A8D8-4506-A4D9-6D7AB66B1198}"/>
              </a:ext>
            </a:extLst>
          </p:cNvPr>
          <p:cNvSpPr>
            <a:spLocks noChangeArrowheads="1"/>
          </p:cNvSpPr>
          <p:nvPr/>
        </p:nvSpPr>
        <p:spPr bwMode="auto">
          <a:xfrm>
            <a:off x="3327295" y="3077628"/>
            <a:ext cx="30010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None/>
              <a:defRPr/>
            </a:pPr>
            <a:r>
              <a:rPr lang="tr-TR" altLang="tr-TR" sz="1600" b="1" kern="0" dirty="0">
                <a:latin typeface="Times New Roman" panose="02020603050405020304" pitchFamily="18" charset="0"/>
                <a:cs typeface="Times New Roman" panose="02020603050405020304" pitchFamily="18" charset="0"/>
              </a:rPr>
              <a:t>Doç. Dr.</a:t>
            </a:r>
          </a:p>
          <a:p>
            <a:pPr algn="ctr" eaLnBrk="1" hangingPunct="1">
              <a:spcBef>
                <a:spcPts val="0"/>
              </a:spcBef>
              <a:buNone/>
              <a:defRPr/>
            </a:pPr>
            <a:r>
              <a:rPr lang="tr-TR" altLang="tr-TR" sz="1600" b="1" dirty="0">
                <a:latin typeface="Times New Roman" panose="02020603050405020304" pitchFamily="18" charset="0"/>
                <a:cs typeface="Times New Roman" panose="02020603050405020304" pitchFamily="18" charset="0"/>
              </a:rPr>
              <a:t>Gizem KOLBAŞI MUYAN</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pic>
        <p:nvPicPr>
          <p:cNvPr id="1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 y="6433660"/>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Veri Yer Tutucusu 7"/>
          <p:cNvSpPr>
            <a:spLocks noGrp="1"/>
          </p:cNvSpPr>
          <p:nvPr>
            <p:ph type="dt" sz="half" idx="10"/>
          </p:nvPr>
        </p:nvSpPr>
        <p:spPr>
          <a:xfrm>
            <a:off x="7433741" y="6479381"/>
            <a:ext cx="1710259" cy="378619"/>
          </a:xfrm>
        </p:spPr>
        <p:txBody>
          <a:bodyPr/>
          <a:lstStyle/>
          <a:p>
            <a:pPr>
              <a:defRPr/>
            </a:pPr>
            <a:endParaRPr lang="tr-TR" dirty="0"/>
          </a:p>
        </p:txBody>
      </p:sp>
      <p:sp>
        <p:nvSpPr>
          <p:cNvPr id="8" name="Rectangle 2">
            <a:extLst>
              <a:ext uri="{FF2B5EF4-FFF2-40B4-BE49-F238E27FC236}">
                <a16:creationId xmlns:a16="http://schemas.microsoft.com/office/drawing/2014/main" id="{ABB0743C-34EC-45B7-BBB4-820FB3B5DE6B}"/>
              </a:ext>
            </a:extLst>
          </p:cNvPr>
          <p:cNvSpPr>
            <a:spLocks noGrp="1" noChangeArrowheads="1"/>
          </p:cNvSpPr>
          <p:nvPr>
            <p:ph type="title"/>
          </p:nvPr>
        </p:nvSpPr>
        <p:spPr>
          <a:xfrm>
            <a:off x="457200" y="152402"/>
            <a:ext cx="8229600" cy="944563"/>
          </a:xfrm>
        </p:spPr>
        <p:txBody>
          <a:bodyPr/>
          <a:lstStyle/>
          <a:p>
            <a:pP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İlişkiler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9" name="Resim 8">
            <a:extLst>
              <a:ext uri="{FF2B5EF4-FFF2-40B4-BE49-F238E27FC236}">
                <a16:creationId xmlns:a16="http://schemas.microsoft.com/office/drawing/2014/main" id="{63C77B0B-9D2B-4040-A05A-341586367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219200"/>
            <a:ext cx="1905000" cy="1789155"/>
          </a:xfrm>
          <a:prstGeom prst="rect">
            <a:avLst/>
          </a:prstGeom>
          <a:ln>
            <a:noFill/>
          </a:ln>
          <a:effectLst>
            <a:softEdge rad="112500"/>
          </a:effectLst>
        </p:spPr>
      </p:pic>
      <p:sp>
        <p:nvSpPr>
          <p:cNvPr id="10" name="Dikdörtgen 2">
            <a:extLst>
              <a:ext uri="{FF2B5EF4-FFF2-40B4-BE49-F238E27FC236}">
                <a16:creationId xmlns:a16="http://schemas.microsoft.com/office/drawing/2014/main" id="{E8191EC2-300D-48AC-B5FE-CDDD3F1CEA80}"/>
              </a:ext>
            </a:extLst>
          </p:cNvPr>
          <p:cNvSpPr>
            <a:spLocks noChangeArrowheads="1"/>
          </p:cNvSpPr>
          <p:nvPr/>
        </p:nvSpPr>
        <p:spPr bwMode="auto">
          <a:xfrm>
            <a:off x="3505200" y="2878865"/>
            <a:ext cx="182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Emre TELCİ</a:t>
            </a:r>
            <a:endParaRPr lang="tr-TR" alt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482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Başlık 1">
            <a:extLst>
              <a:ext uri="{FF2B5EF4-FFF2-40B4-BE49-F238E27FC236}">
                <a16:creationId xmlns:a16="http://schemas.microsoft.com/office/drawing/2014/main" id="{D516AB4C-A45A-4D20-BF1C-C244F6812AA9}"/>
              </a:ext>
            </a:extLst>
          </p:cNvPr>
          <p:cNvSpPr>
            <a:spLocks noGrp="1"/>
          </p:cNvSpPr>
          <p:nvPr>
            <p:ph type="ctrTitle"/>
          </p:nvPr>
        </p:nvSpPr>
        <p:spPr>
          <a:xfrm>
            <a:off x="685800" y="3657603"/>
            <a:ext cx="7772400" cy="1470025"/>
          </a:xfrm>
        </p:spPr>
        <p:txBody>
          <a:bodyPr/>
          <a:lstStyle/>
          <a:p>
            <a:r>
              <a:rPr lang="tr-TR" altLang="tr-TR" sz="5400" b="1" dirty="0">
                <a:solidFill>
                  <a:srgbClr val="C00000"/>
                </a:solidFill>
                <a:latin typeface="Times New Roman" panose="02020603050405020304" pitchFamily="18" charset="0"/>
                <a:cs typeface="Times New Roman" panose="02020603050405020304" pitchFamily="18" charset="0"/>
              </a:rPr>
              <a:t>SAĞLIK YÖNETİMİ BÖLÜMÜ</a:t>
            </a:r>
          </a:p>
        </p:txBody>
      </p:sp>
      <p:pic>
        <p:nvPicPr>
          <p:cNvPr id="57347" name="Picture 5" descr="C:\Users\hp\Desktop\yenilogo.png">
            <a:extLst>
              <a:ext uri="{FF2B5EF4-FFF2-40B4-BE49-F238E27FC236}">
                <a16:creationId xmlns:a16="http://schemas.microsoft.com/office/drawing/2014/main" id="{0A219629-4EF4-4077-A23A-52CDAC3ED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EE85E7CF-062E-4D71-83AF-F0F1A08C126E}"/>
              </a:ext>
            </a:extLst>
          </p:cNvPr>
          <p:cNvSpPr>
            <a:spLocks noGrp="1" noChangeArrowheads="1"/>
          </p:cNvSpPr>
          <p:nvPr>
            <p:ph type="body" sz="half" idx="2"/>
          </p:nvPr>
        </p:nvSpPr>
        <p:spPr>
          <a:xfrm>
            <a:off x="228600" y="2209800"/>
            <a:ext cx="8686800" cy="4114800"/>
          </a:xfrm>
        </p:spPr>
        <p:txBody>
          <a:bodyPr/>
          <a:lstStyle/>
          <a:p>
            <a:pPr marL="457189" lvl="1" indent="0" algn="just">
              <a:buNone/>
            </a:pPr>
            <a:r>
              <a:rPr lang="tr-TR" dirty="0">
                <a:latin typeface="Times New Roman" panose="02020603050405020304" pitchFamily="18" charset="0"/>
                <a:cs typeface="Times New Roman" panose="02020603050405020304" pitchFamily="18" charset="0"/>
              </a:rPr>
              <a:t>	Sağlık Yönetimi Bölümü, lisans ve lisansüstü düzeyde eğitim ve öğretim faaliyetinin yanı sıra değer yaratan araştırmalarla sağlık </a:t>
            </a:r>
            <a:r>
              <a:rPr lang="tr-TR" dirty="0" smtClean="0">
                <a:latin typeface="Times New Roman" panose="02020603050405020304" pitchFamily="18" charset="0"/>
                <a:cs typeface="Times New Roman" panose="02020603050405020304" pitchFamily="18" charset="0"/>
              </a:rPr>
              <a:t>hizmeti </a:t>
            </a:r>
            <a:r>
              <a:rPr lang="tr-TR" dirty="0">
                <a:latin typeface="Times New Roman" panose="02020603050405020304" pitchFamily="18" charset="0"/>
                <a:cs typeface="Times New Roman" panose="02020603050405020304" pitchFamily="18" charset="0"/>
              </a:rPr>
              <a:t>yönetimi alanına ilişkin iyileştirmeye açık yönlere ışık tutmakta, bilgi birikiminin gelişmesine katkı koymaktadır. Bu yönüyle Sağlık Yönetimi Bölümü, Türkiye'de güçlü ve öncelikli spesifik konumunu korumaya devam etmektedir. </a:t>
            </a:r>
          </a:p>
        </p:txBody>
      </p:sp>
      <p:pic>
        <p:nvPicPr>
          <p:cNvPr id="59396" name="Picture 5">
            <a:extLst>
              <a:ext uri="{FF2B5EF4-FFF2-40B4-BE49-F238E27FC236}">
                <a16:creationId xmlns:a16="http://schemas.microsoft.com/office/drawing/2014/main" id="{294639A2-FB40-4785-BDC5-93CFDED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Veri Yer Tutucusu 5"/>
          <p:cNvSpPr>
            <a:spLocks noGrp="1"/>
          </p:cNvSpPr>
          <p:nvPr>
            <p:ph type="dt" sz="half" idx="10"/>
          </p:nvPr>
        </p:nvSpPr>
        <p:spPr>
          <a:xfrm>
            <a:off x="7391400" y="6527800"/>
            <a:ext cx="1752600" cy="330200"/>
          </a:xfrm>
        </p:spPr>
        <p:txBody>
          <a:bodyPr/>
          <a:lstStyle/>
          <a:p>
            <a:pPr>
              <a:defRPr/>
            </a:pPr>
            <a:endParaRPr lang="tr-TR" dirty="0"/>
          </a:p>
        </p:txBody>
      </p:sp>
      <p:sp>
        <p:nvSpPr>
          <p:cNvPr id="2" name="Dikdörtgen 1"/>
          <p:cNvSpPr/>
          <p:nvPr/>
        </p:nvSpPr>
        <p:spPr>
          <a:xfrm>
            <a:off x="533400" y="231916"/>
            <a:ext cx="8229600" cy="1938992"/>
          </a:xfrm>
          <a:prstGeom prst="rect">
            <a:avLst/>
          </a:prstGeom>
        </p:spPr>
        <p:txBody>
          <a:bodyPr wrap="square">
            <a:spAutoFit/>
          </a:bodyPr>
          <a:lstStyle/>
          <a:p>
            <a:pPr algn="ctr"/>
            <a:r>
              <a:rPr lang="tr-TR" altLang="tr-TR" sz="4000" b="1" dirty="0">
                <a:solidFill>
                  <a:srgbClr val="990000"/>
                </a:solidFill>
                <a:latin typeface="Times New Roman" panose="02020603050405020304" pitchFamily="18" charset="0"/>
                <a:cs typeface="Times New Roman" panose="02020603050405020304" pitchFamily="18" charset="0"/>
              </a:rPr>
              <a:t>Neden İKÇÜ Sağlık Yönetimi Bölümü?</a:t>
            </a:r>
            <a:r>
              <a:rPr lang="tr-TR" altLang="tr-TR" sz="4000" dirty="0">
                <a:latin typeface="Times New Roman" panose="02020603050405020304" pitchFamily="18" charset="0"/>
                <a:cs typeface="Times New Roman" panose="02020603050405020304" pitchFamily="18" charset="0"/>
              </a:rPr>
              <a:t/>
            </a:r>
            <a:br>
              <a:rPr lang="tr-TR" altLang="tr-TR" sz="4000" dirty="0">
                <a:latin typeface="Times New Roman" panose="02020603050405020304" pitchFamily="18" charset="0"/>
                <a:cs typeface="Times New Roman" panose="02020603050405020304" pitchFamily="18" charset="0"/>
              </a:rPr>
            </a:br>
            <a:endParaRPr lang="tr-TR" sz="4000" dirty="0"/>
          </a:p>
        </p:txBody>
      </p:sp>
      <p:pic>
        <p:nvPicPr>
          <p:cNvPr id="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609600" y="457203"/>
            <a:ext cx="7696200" cy="1323439"/>
          </a:xfrm>
          <a:prstGeom prst="rect">
            <a:avLst/>
          </a:prstGeom>
        </p:spPr>
        <p:txBody>
          <a:bodyPr wrap="square">
            <a:spAutoFit/>
          </a:bodyPr>
          <a:lstStyle/>
          <a:p>
            <a:pPr algn="ctr"/>
            <a:r>
              <a:rPr lang="tr-TR" altLang="tr-TR" sz="4000" b="1" dirty="0">
                <a:solidFill>
                  <a:srgbClr val="990000"/>
                </a:solidFill>
                <a:latin typeface="Times New Roman" panose="02020603050405020304" pitchFamily="18" charset="0"/>
                <a:cs typeface="Times New Roman" panose="02020603050405020304" pitchFamily="18" charset="0"/>
              </a:rPr>
              <a:t>Neden İKÇÜ Sağlık Yönetimi Bölümü?</a:t>
            </a:r>
            <a:endParaRPr lang="tr-TR" sz="4000" dirty="0"/>
          </a:p>
        </p:txBody>
      </p:sp>
      <p:sp>
        <p:nvSpPr>
          <p:cNvPr id="7" name="İçerik Yer Tutucusu 2"/>
          <p:cNvSpPr>
            <a:spLocks noGrp="1"/>
          </p:cNvSpPr>
          <p:nvPr>
            <p:ph idx="1"/>
          </p:nvPr>
        </p:nvSpPr>
        <p:spPr>
          <a:xfrm>
            <a:off x="457200" y="1905002"/>
            <a:ext cx="8229600" cy="4114801"/>
          </a:xfrm>
        </p:spPr>
        <p:txBody>
          <a:bodyPr/>
          <a:lstStyle/>
          <a:p>
            <a:pPr algn="just"/>
            <a:r>
              <a:rPr lang="tr-TR" sz="2400" dirty="0">
                <a:latin typeface="Times New Roman" panose="02020603050405020304" pitchFamily="18" charset="0"/>
                <a:cs typeface="Times New Roman" panose="02020603050405020304" pitchFamily="18" charset="0"/>
              </a:rPr>
              <a:t>Sağlık hizmeti alanına her açıdan kendini geliştirmiş, kendine güvenen, alanla ilgili ulusal ve uluslararası gelişmeleri yakından takip eden, evrensel değerlere sahip, eleştirel düşünme tarzını içselleştirmiş, sağlık hizmeti alanında yöneticilik bilgi, beceri ve vizyonuna sahip, en az bir yabancı dili iyi düzeyde kullanabilen, hizmet üretimine yönelik inisiyatif alma ve karar verebilme ruhu ve yeteneğine sahip, insani ilişkiler geliştirme becerileri gelişmiş, alan için önem arz eden ilke, kavram ve beceriler ile donanmış sağlık yöneticisi adayları yetiştirmek Sağlık Yönetimi Bölümü'nün temel amacını oluşturmaktadır.</a:t>
            </a:r>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545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van 6"/>
          <p:cNvSpPr>
            <a:spLocks noGrp="1"/>
          </p:cNvSpPr>
          <p:nvPr>
            <p:ph type="title"/>
          </p:nvPr>
        </p:nvSpPr>
        <p:spPr>
          <a:xfrm>
            <a:off x="457200" y="354626"/>
            <a:ext cx="8229600" cy="788377"/>
          </a:xfrm>
        </p:spPr>
        <p:txBody>
          <a:bodyPr/>
          <a:lstStyle/>
          <a:p>
            <a:r>
              <a:rPr lang="tr-TR" altLang="tr-TR" sz="3600" b="1" dirty="0">
                <a:solidFill>
                  <a:srgbClr val="990000"/>
                </a:solidFill>
                <a:latin typeface="Times New Roman" panose="02020603050405020304" pitchFamily="18" charset="0"/>
                <a:cs typeface="Times New Roman" panose="02020603050405020304" pitchFamily="18" charset="0"/>
              </a:rPr>
              <a:t>Bölüm Hakkında Genel Bilgiler</a:t>
            </a:r>
            <a:endParaRPr lang="tr-TR" dirty="0"/>
          </a:p>
        </p:txBody>
      </p:sp>
      <p:sp>
        <p:nvSpPr>
          <p:cNvPr id="8" name="İçerik Yer Tutucusu 7"/>
          <p:cNvSpPr>
            <a:spLocks noGrp="1"/>
          </p:cNvSpPr>
          <p:nvPr>
            <p:ph idx="1"/>
          </p:nvPr>
        </p:nvSpPr>
        <p:spPr>
          <a:xfrm>
            <a:off x="457200" y="1143002"/>
            <a:ext cx="8229600" cy="4525963"/>
          </a:xfrm>
        </p:spPr>
        <p:txBody>
          <a:bodyPr/>
          <a:lstStyle/>
          <a:p>
            <a:pPr marL="0" indent="0" algn="just">
              <a:buNone/>
            </a:pPr>
            <a:endParaRPr lang="tr-TR" altLang="tr-TR"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tr-TR" altLang="tr-TR" sz="2400" dirty="0">
                <a:latin typeface="Times New Roman" panose="02020603050405020304" pitchFamily="18" charset="0"/>
                <a:cs typeface="Times New Roman" panose="02020603050405020304" pitchFamily="18" charset="0"/>
              </a:rPr>
              <a:t>Bölümümüz 2018-2019 eğitim-öğretim yılında ilk öğrencilerini almış olup 2021-2022 yılı bahar döneminde ilk mezunlarını vermiştir.</a:t>
            </a:r>
          </a:p>
          <a:p>
            <a:pPr algn="just">
              <a:buFont typeface="Wingdings" panose="05000000000000000000" pitchFamily="2" charset="2"/>
              <a:buChar char="ü"/>
            </a:pPr>
            <a:r>
              <a:rPr lang="tr-TR" altLang="tr-TR" sz="2400" dirty="0">
                <a:latin typeface="Times New Roman" panose="02020603050405020304" pitchFamily="18" charset="0"/>
                <a:cs typeface="Times New Roman" panose="02020603050405020304" pitchFamily="18" charset="0"/>
              </a:rPr>
              <a:t>Bölümümüzde eğitim dili % 30 İngilizce’dir. Bölümü kazanan öğrenciler ilk yıl İngilizce hazırlık okumaktadır (Muafiyet sınavına girmeyen ve/veya sınavda başarılı olmayan öğrencilerin hazırlık okuması gerekmektedir). İngilizce hazırlıkta başarılı olan öğrenciler lisans programına başlayabilmektedir.</a:t>
            </a:r>
          </a:p>
          <a:p>
            <a:endParaRPr lang="tr-TR" sz="2400" dirty="0"/>
          </a:p>
        </p:txBody>
      </p:sp>
    </p:spTree>
    <p:extLst>
      <p:ext uri="{BB962C8B-B14F-4D97-AF65-F5344CB8AC3E}">
        <p14:creationId xmlns:p14="http://schemas.microsoft.com/office/powerpoint/2010/main" val="1969494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type="title"/>
          </p:nvPr>
        </p:nvSpPr>
        <p:spPr>
          <a:xfrm>
            <a:off x="533400" y="685800"/>
            <a:ext cx="8229600" cy="1143000"/>
          </a:xfrm>
        </p:spPr>
        <p:txBody>
          <a:bodyPr/>
          <a:lstStyle/>
          <a:p>
            <a:r>
              <a:rPr lang="tr-TR" altLang="tr-TR" b="1" dirty="0">
                <a:solidFill>
                  <a:srgbClr val="990000"/>
                </a:solidFill>
                <a:latin typeface="Times New Roman" panose="02020603050405020304" pitchFamily="18" charset="0"/>
                <a:cs typeface="Times New Roman" panose="02020603050405020304" pitchFamily="18" charset="0"/>
              </a:rPr>
              <a:t>Bölüm Hakkında Genel Bilgiler</a:t>
            </a:r>
            <a:endParaRPr lang="tr-TR" dirty="0"/>
          </a:p>
        </p:txBody>
      </p:sp>
      <p:sp>
        <p:nvSpPr>
          <p:cNvPr id="7" name="İçerik Yer Tutucusu 2"/>
          <p:cNvSpPr>
            <a:spLocks noGrp="1"/>
          </p:cNvSpPr>
          <p:nvPr>
            <p:ph idx="1"/>
          </p:nvPr>
        </p:nvSpPr>
        <p:spPr>
          <a:xfrm>
            <a:off x="457200" y="1600203"/>
            <a:ext cx="8229600" cy="4038599"/>
          </a:xfrm>
        </p:spPr>
        <p:txBody>
          <a:bodyPr/>
          <a:lstStyle/>
          <a:p>
            <a:pPr algn="just">
              <a:buFont typeface="Wingdings" panose="05000000000000000000" pitchFamily="2" charset="2"/>
              <a:buChar char="ü"/>
            </a:pPr>
            <a:endParaRPr lang="tr-TR" altLang="tr-TR"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tr-TR" altLang="tr-TR" sz="2400" dirty="0">
                <a:latin typeface="Times New Roman" panose="02020603050405020304" pitchFamily="18" charset="0"/>
                <a:cs typeface="Times New Roman" panose="02020603050405020304" pitchFamily="18" charset="0"/>
              </a:rPr>
              <a:t>Bölümümüz genel kontenjanı 2024 yılı için 64 kişi olarak belirlenmiş olup </a:t>
            </a:r>
            <a:r>
              <a:rPr lang="tr-TR" altLang="tr-TR" sz="2400" b="1" dirty="0">
                <a:latin typeface="Times New Roman" panose="02020603050405020304" pitchFamily="18" charset="0"/>
                <a:cs typeface="Times New Roman" panose="02020603050405020304" pitchFamily="18" charset="0"/>
              </a:rPr>
              <a:t>yerleşen kişi sayısı 64 olmuştur.</a:t>
            </a:r>
          </a:p>
          <a:p>
            <a:pPr marL="0" indent="0" algn="just">
              <a:buNone/>
            </a:pPr>
            <a:endParaRPr lang="tr-TR" altLang="tr-TR"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tr-TR" altLang="tr-TR" sz="2400" dirty="0">
                <a:latin typeface="Times New Roman" panose="02020603050405020304" pitchFamily="18" charset="0"/>
                <a:cs typeface="Times New Roman" panose="02020603050405020304" pitchFamily="18" charset="0"/>
              </a:rPr>
              <a:t>Bölümümüz Yükseköğretim Kurumları Sınavı (YKS) </a:t>
            </a:r>
            <a:r>
              <a:rPr lang="tr-TR" altLang="tr-TR" sz="2400" b="1" dirty="0">
                <a:solidFill>
                  <a:srgbClr val="FF0000"/>
                </a:solidFill>
                <a:latin typeface="Times New Roman" panose="02020603050405020304" pitchFamily="18" charset="0"/>
                <a:cs typeface="Times New Roman" panose="02020603050405020304" pitchFamily="18" charset="0"/>
              </a:rPr>
              <a:t>eşit ağırlık puan (EA)</a:t>
            </a:r>
            <a:r>
              <a:rPr lang="tr-TR" altLang="tr-TR" sz="2400" dirty="0">
                <a:latin typeface="Times New Roman" panose="02020603050405020304" pitchFamily="18" charset="0"/>
                <a:cs typeface="Times New Roman" panose="02020603050405020304" pitchFamily="18" charset="0"/>
              </a:rPr>
              <a:t> türüyle öğrenci almaktadır. </a:t>
            </a:r>
            <a:r>
              <a:rPr lang="tr-TR" altLang="tr-TR" sz="2400" b="1" u="sng" dirty="0">
                <a:latin typeface="Times New Roman" panose="02020603050405020304" pitchFamily="18" charset="0"/>
                <a:cs typeface="Times New Roman" panose="02020603050405020304" pitchFamily="18" charset="0"/>
              </a:rPr>
              <a:t>2024 yılı taban yerleşme puanı </a:t>
            </a:r>
            <a:r>
              <a:rPr lang="tr-TR" sz="2400" b="1" dirty="0">
                <a:latin typeface="Times New Roman" panose="02020603050405020304" pitchFamily="18" charset="0"/>
                <a:cs typeface="Times New Roman" panose="02020603050405020304" pitchFamily="18" charset="0"/>
              </a:rPr>
              <a:t>290,86486</a:t>
            </a:r>
            <a:r>
              <a:rPr lang="tr-TR" sz="2400" dirty="0">
                <a:latin typeface="Times New Roman" panose="02020603050405020304" pitchFamily="18" charset="0"/>
                <a:cs typeface="Times New Roman" panose="02020603050405020304" pitchFamily="18" charset="0"/>
              </a:rPr>
              <a:t> olmuştur.</a:t>
            </a:r>
            <a:endParaRPr lang="tr-TR" altLang="tr-TR" sz="2400" dirty="0">
              <a:latin typeface="Times New Roman" panose="02020603050405020304" pitchFamily="18" charset="0"/>
              <a:cs typeface="Times New Roman" panose="02020603050405020304" pitchFamily="18" charset="0"/>
            </a:endParaRPr>
          </a:p>
          <a:p>
            <a:endParaRPr lang="tr-TR" sz="2400" dirty="0"/>
          </a:p>
        </p:txBody>
      </p:sp>
      <p:pic>
        <p:nvPicPr>
          <p:cNvPr id="8"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299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EE85E7CF-062E-4D71-83AF-F0F1A08C126E}"/>
              </a:ext>
            </a:extLst>
          </p:cNvPr>
          <p:cNvSpPr>
            <a:spLocks noGrp="1" noChangeArrowheads="1"/>
          </p:cNvSpPr>
          <p:nvPr>
            <p:ph type="body" sz="half" idx="2"/>
          </p:nvPr>
        </p:nvSpPr>
        <p:spPr>
          <a:xfrm>
            <a:off x="228600" y="76200"/>
            <a:ext cx="8763000" cy="6248400"/>
          </a:xfrm>
        </p:spPr>
        <p:txBody>
          <a:bodyPr/>
          <a:lstStyle/>
          <a:p>
            <a:pPr marL="0" indent="0" algn="ctr" eaLnBrk="1" hangingPunct="1">
              <a:buNone/>
            </a:pPr>
            <a:r>
              <a:rPr lang="tr-TR" altLang="tr-TR" b="1" dirty="0">
                <a:solidFill>
                  <a:srgbClr val="990000"/>
                </a:solidFill>
                <a:latin typeface="Times New Roman" panose="02020603050405020304" pitchFamily="18" charset="0"/>
                <a:cs typeface="Times New Roman" panose="02020603050405020304" pitchFamily="18" charset="0"/>
              </a:rPr>
              <a:t>Sağlık Yönetimi Bölümü Eğitim Kapsamı</a:t>
            </a:r>
          </a:p>
          <a:p>
            <a:pPr marL="0" indent="0" algn="ctr" eaLnBrk="1" hangingPunct="1">
              <a:buNone/>
            </a:pPr>
            <a:endParaRPr lang="tr-TR" altLang="tr-TR" b="1" dirty="0">
              <a:solidFill>
                <a:srgbClr val="990000"/>
              </a:solidFill>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pPr>
            <a:r>
              <a:rPr lang="tr-TR" altLang="tr-TR" sz="1600" dirty="0">
                <a:solidFill>
                  <a:srgbClr val="990000"/>
                </a:solidFill>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2018 yılından itibaren lisans düzeyinde eğitim vermeye başlayan Sağlık Yönetimi Bölümü 2021-2022 eğitim-öğretim yılı ile birlikte %30 İngilizce programa geçiş yapmıştır. </a:t>
            </a:r>
            <a:r>
              <a:rPr lang="tr-TR" altLang="tr-TR" sz="1600" dirty="0" smtClean="0">
                <a:latin typeface="Times New Roman" panose="02020603050405020304" pitchFamily="18" charset="0"/>
                <a:cs typeface="Times New Roman" panose="02020603050405020304" pitchFamily="18" charset="0"/>
              </a:rPr>
              <a:t>Halihazırda bölümün </a:t>
            </a:r>
            <a:r>
              <a:rPr lang="tr-TR" altLang="tr-TR" sz="1600" dirty="0">
                <a:latin typeface="Times New Roman" panose="02020603050405020304" pitchFamily="18" charset="0"/>
                <a:cs typeface="Times New Roman" panose="02020603050405020304" pitchFamily="18" charset="0"/>
              </a:rPr>
              <a:t>eğitim süresi (İngilizce hazırlık 1 yıl; lisans eğitim süresi 4 yıl) 5 yıl olup mezun olan öğrencilere lisans diploması verilmektedir. Bölümde </a:t>
            </a:r>
            <a:r>
              <a:rPr lang="tr-TR" altLang="tr-TR" sz="1600" dirty="0" err="1">
                <a:latin typeface="Times New Roman" panose="02020603050405020304" pitchFamily="18" charset="0"/>
                <a:cs typeface="Times New Roman" panose="02020603050405020304" pitchFamily="18" charset="0"/>
              </a:rPr>
              <a:t>İİBF’nin</a:t>
            </a:r>
            <a:r>
              <a:rPr lang="tr-TR" altLang="tr-TR" sz="1600" dirty="0">
                <a:latin typeface="Times New Roman" panose="02020603050405020304" pitchFamily="18" charset="0"/>
                <a:cs typeface="Times New Roman" panose="02020603050405020304" pitchFamily="18" charset="0"/>
              </a:rPr>
              <a:t> temel dersleri olan muhasebe, finans yönetimi, işletme, iktisat ve hukuk derslerinin yanı sıra halk sağlığı, tıbbi terminoloji ve epidemiyoloji gibi sağlık konularını içeren derslerle birlikte sağlık kurumlarında yönetim, sağlık politikası, sağlık sigortacılığı, sağlık ekonomisi, sağlık yönetiminde istatistik, sağlık kurumlarında yönetim bilgi sistemleri ve sağlık kurumlarında pazarlama gibi dersler okutulmaktadır.</a:t>
            </a:r>
            <a:endParaRPr lang="tr-TR" altLang="tr-TR" sz="1600" dirty="0">
              <a:solidFill>
                <a:srgbClr val="990000"/>
              </a:solidFill>
              <a:latin typeface="Times New Roman" panose="02020603050405020304" pitchFamily="18" charset="0"/>
              <a:cs typeface="Times New Roman" panose="02020603050405020304" pitchFamily="18" charset="0"/>
            </a:endParaRPr>
          </a:p>
          <a:p>
            <a:pPr marL="0" indent="0" algn="just"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eaLnBrk="1" hangingPunct="1">
              <a:buNone/>
            </a:pPr>
            <a:r>
              <a:rPr lang="tr-TR" altLang="tr-TR" sz="1600" b="1" u="sng" dirty="0">
                <a:solidFill>
                  <a:srgbClr val="990000"/>
                </a:solidFill>
                <a:latin typeface="Times New Roman" panose="02020603050405020304" pitchFamily="18" charset="0"/>
                <a:cs typeface="Times New Roman" panose="02020603050405020304" pitchFamily="18" charset="0"/>
              </a:rPr>
              <a:t>Anabilim Dallarımız</a:t>
            </a:r>
          </a:p>
          <a:p>
            <a:pPr marL="0" indent="0"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Hastane İşletmeciliği Anabilim Dalı</a:t>
            </a: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Sağlık Ekonomisi ve Politikası Anabilim Dalı</a:t>
            </a: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Sağlık Hizmetleri Anabilim Dalı</a:t>
            </a:r>
          </a:p>
          <a:p>
            <a:pPr eaLnBrk="1" hangingPunct="1">
              <a:buFont typeface="Wingdings" panose="05000000000000000000" pitchFamily="2" charset="2"/>
              <a:buChar char="ü"/>
            </a:pPr>
            <a:r>
              <a:rPr lang="tr-TR" altLang="tr-TR" sz="1600" dirty="0">
                <a:latin typeface="Times New Roman" panose="02020603050405020304" pitchFamily="18" charset="0"/>
                <a:cs typeface="Times New Roman" panose="02020603050405020304" pitchFamily="18" charset="0"/>
              </a:rPr>
              <a:t>Sağlık Hukuku Anabilim Dalı</a:t>
            </a:r>
          </a:p>
          <a:p>
            <a:pPr marL="0" indent="0" eaLnBrk="1" hangingPunct="1">
              <a:buNone/>
            </a:pPr>
            <a:endParaRPr lang="tr-TR" altLang="tr-TR" sz="1600" dirty="0">
              <a:latin typeface="Times New Roman" panose="02020603050405020304" pitchFamily="18" charset="0"/>
              <a:cs typeface="Times New Roman" panose="02020603050405020304" pitchFamily="18" charset="0"/>
            </a:endParaRPr>
          </a:p>
          <a:p>
            <a:pPr marL="0" indent="0" eaLnBrk="1" hangingPunct="1">
              <a:buNone/>
            </a:pPr>
            <a:endParaRPr lang="tr-TR" altLang="tr-TR" sz="1600" dirty="0">
              <a:latin typeface="Times New Roman" panose="02020603050405020304" pitchFamily="18" charset="0"/>
              <a:cs typeface="Times New Roman" panose="02020603050405020304" pitchFamily="18" charset="0"/>
            </a:endParaRPr>
          </a:p>
          <a:p>
            <a:pPr marL="0" indent="0" eaLnBrk="1" hangingPunct="1">
              <a:buNone/>
            </a:pPr>
            <a:endParaRPr lang="tr-TR" altLang="tr-TR" sz="1600" dirty="0">
              <a:solidFill>
                <a:srgbClr val="990000"/>
              </a:solidFill>
              <a:latin typeface="Times New Roman" panose="02020603050405020304" pitchFamily="18" charset="0"/>
              <a:cs typeface="Times New Roman" panose="02020603050405020304" pitchFamily="18" charset="0"/>
            </a:endParaRPr>
          </a:p>
          <a:p>
            <a:pPr marL="0" indent="0" eaLnBrk="1" hangingPunct="1">
              <a:buNone/>
            </a:pPr>
            <a:r>
              <a:rPr lang="tr-TR" altLang="tr-TR" sz="1600" b="1" dirty="0">
                <a:solidFill>
                  <a:srgbClr val="990000"/>
                </a:solidFill>
                <a:latin typeface="Times New Roman" panose="02020603050405020304" pitchFamily="18" charset="0"/>
                <a:cs typeface="Times New Roman" panose="02020603050405020304" pitchFamily="18" charset="0"/>
              </a:rPr>
              <a:t>                                   </a:t>
            </a:r>
          </a:p>
          <a:p>
            <a:pPr marL="0" indent="0"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p:txBody>
      </p:sp>
      <p:pic>
        <p:nvPicPr>
          <p:cNvPr id="59396" name="Picture 5">
            <a:extLst>
              <a:ext uri="{FF2B5EF4-FFF2-40B4-BE49-F238E27FC236}">
                <a16:creationId xmlns:a16="http://schemas.microsoft.com/office/drawing/2014/main" id="{294639A2-FB40-4785-BDC5-93CFDED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Veri Yer Tutucusu 5"/>
          <p:cNvSpPr>
            <a:spLocks noGrp="1"/>
          </p:cNvSpPr>
          <p:nvPr>
            <p:ph type="dt" sz="half" idx="10"/>
          </p:nvPr>
        </p:nvSpPr>
        <p:spPr>
          <a:xfrm>
            <a:off x="7391400" y="6527800"/>
            <a:ext cx="1752600" cy="330200"/>
          </a:xfrm>
        </p:spPr>
        <p:txBody>
          <a:bodyPr/>
          <a:lstStyle/>
          <a:p>
            <a:pPr>
              <a:defRPr/>
            </a:pPr>
            <a:endParaRPr lang="tr-TR" dirty="0"/>
          </a:p>
        </p:txBody>
      </p:sp>
      <p:pic>
        <p:nvPicPr>
          <p:cNvPr id="5"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61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BD81F36-A847-450E-8292-86A997D6044B}"/>
              </a:ext>
            </a:extLst>
          </p:cNvPr>
          <p:cNvSpPr>
            <a:spLocks noGrp="1" noChangeArrowheads="1"/>
          </p:cNvSpPr>
          <p:nvPr>
            <p:ph type="title"/>
          </p:nvPr>
        </p:nvSpPr>
        <p:spPr>
          <a:xfrm>
            <a:off x="457200" y="-76200"/>
            <a:ext cx="8229600" cy="868363"/>
          </a:xfrm>
        </p:spPr>
        <p:txBody>
          <a:bodyPr/>
          <a:lstStyle/>
          <a:p>
            <a:pPr eaLnBrk="1" hangingPunct="1"/>
            <a:r>
              <a:rPr lang="tr-TR" altLang="tr-TR" b="1" dirty="0">
                <a:solidFill>
                  <a:srgbClr val="990000"/>
                </a:solidFill>
                <a:latin typeface="Times New Roman" panose="02020603050405020304" pitchFamily="18" charset="0"/>
                <a:cs typeface="Times New Roman" panose="02020603050405020304" pitchFamily="18" charset="0"/>
              </a:rPr>
              <a:t>DEKANIN MESAJI</a:t>
            </a:r>
          </a:p>
        </p:txBody>
      </p:sp>
      <p:sp>
        <p:nvSpPr>
          <p:cNvPr id="11267" name="Rectangle 3">
            <a:extLst>
              <a:ext uri="{FF2B5EF4-FFF2-40B4-BE49-F238E27FC236}">
                <a16:creationId xmlns:a16="http://schemas.microsoft.com/office/drawing/2014/main" id="{92812B7B-1CCE-49F5-B5F7-6708E9FFD338}"/>
              </a:ext>
            </a:extLst>
          </p:cNvPr>
          <p:cNvSpPr>
            <a:spLocks noGrp="1" noChangeArrowheads="1"/>
          </p:cNvSpPr>
          <p:nvPr>
            <p:ph type="body" idx="1"/>
          </p:nvPr>
        </p:nvSpPr>
        <p:spPr>
          <a:xfrm>
            <a:off x="152400" y="3068656"/>
            <a:ext cx="8839200" cy="2814529"/>
          </a:xfrm>
        </p:spPr>
        <p:txBody>
          <a:bodyPr/>
          <a:lstStyle/>
          <a:p>
            <a:pPr marL="0" indent="0" algn="just">
              <a:buNone/>
            </a:pPr>
            <a:endParaRPr lang="tr-TR" altLang="tr-TR" sz="1600" b="1" dirty="0">
              <a:latin typeface="Times New Roman" panose="02020603050405020304" pitchFamily="18" charset="0"/>
              <a:cs typeface="Times New Roman" panose="02020603050405020304" pitchFamily="18" charset="0"/>
            </a:endParaRPr>
          </a:p>
          <a:p>
            <a:pPr marL="0" indent="0" algn="just">
              <a:buNone/>
            </a:pPr>
            <a:r>
              <a:rPr lang="tr-TR" altLang="tr-TR" sz="1600" b="1" i="1" dirty="0">
                <a:latin typeface="Times New Roman" panose="02020603050405020304" pitchFamily="18" charset="0"/>
                <a:cs typeface="Times New Roman" panose="02020603050405020304" pitchFamily="18" charset="0"/>
              </a:rPr>
              <a:t>Sevgili Öğrenciler,</a:t>
            </a:r>
            <a:endParaRPr lang="tr-TR" altLang="tr-TR" sz="1600" i="1" dirty="0">
              <a:latin typeface="Times New Roman" panose="02020603050405020304" pitchFamily="18" charset="0"/>
              <a:cs typeface="Times New Roman" panose="02020603050405020304" pitchFamily="18" charset="0"/>
            </a:endParaRPr>
          </a:p>
          <a:p>
            <a:pPr marL="0" indent="0" algn="just">
              <a:buFontTx/>
              <a:buNone/>
            </a:pPr>
            <a:r>
              <a:rPr lang="tr-TR" altLang="tr-TR" sz="1600" dirty="0">
                <a:latin typeface="Times New Roman" panose="02020603050405020304" pitchFamily="18" charset="0"/>
                <a:cs typeface="Times New Roman" panose="02020603050405020304" pitchFamily="18" charset="0"/>
              </a:rPr>
              <a:t>             </a:t>
            </a:r>
            <a:r>
              <a:rPr lang="tr-TR" altLang="tr-TR" sz="1600" i="1" dirty="0">
                <a:latin typeface="Times New Roman" panose="02020603050405020304" pitchFamily="18" charset="0"/>
                <a:cs typeface="Times New Roman" panose="02020603050405020304" pitchFamily="18" charset="0"/>
              </a:rPr>
              <a:t>Fakültemiz 2011 yılında kurulmuş olup yedi bölüm ile eğitim ve öğretimine devam etmektedir.</a:t>
            </a:r>
            <a:r>
              <a:rPr lang="tr-TR" sz="1800" i="1" dirty="0">
                <a:solidFill>
                  <a:srgbClr val="000000"/>
                </a:solidFill>
                <a:latin typeface="Times New Roman" panose="02020603050405020304" pitchFamily="18" charset="0"/>
              </a:rPr>
              <a:t> İ</a:t>
            </a:r>
            <a:r>
              <a:rPr lang="tr-TR" sz="1600" i="1" dirty="0">
                <a:solidFill>
                  <a:srgbClr val="000000"/>
                </a:solidFill>
                <a:latin typeface="Times New Roman" panose="02020603050405020304" pitchFamily="18" charset="0"/>
              </a:rPr>
              <a:t>lk mezunlarımızı 2016-2017 eğitim öğretim döneminde verdik. Bu süre zarfında 1500’den fazla mezunumuz oldu.</a:t>
            </a:r>
            <a:r>
              <a:rPr lang="tr-TR" altLang="tr-TR" sz="1600" i="1" dirty="0">
                <a:latin typeface="Times New Roman" panose="02020603050405020304" pitchFamily="18" charset="0"/>
                <a:cs typeface="Times New Roman" panose="02020603050405020304" pitchFamily="18" charset="0"/>
              </a:rPr>
              <a:t> Amacımız e</a:t>
            </a:r>
            <a:r>
              <a:rPr lang="tr-TR" sz="1600" i="1" dirty="0">
                <a:solidFill>
                  <a:srgbClr val="000000"/>
                </a:solidFill>
                <a:latin typeface="Times New Roman" panose="02020603050405020304" pitchFamily="18" charset="0"/>
              </a:rPr>
              <a:t>konomiye yön veren, ulusal ve uluslararası arenada yer alacak, çağın gereklerine uygun bilgi, beceri ve yetkinlikler ile donatılmış</a:t>
            </a:r>
            <a:r>
              <a:rPr lang="tr-TR" sz="1600" i="1" dirty="0">
                <a:solidFill>
                  <a:srgbClr val="000000"/>
                </a:solidFill>
                <a:latin typeface="Times New Roman" panose="02020603050405020304" pitchFamily="18" charset="0"/>
                <a:cs typeface="Times New Roman" panose="02020603050405020304" pitchFamily="18" charset="0"/>
              </a:rPr>
              <a:t>,</a:t>
            </a:r>
            <a:r>
              <a:rPr lang="tr-TR" altLang="tr-TR" sz="1600" i="1" dirty="0">
                <a:latin typeface="Times New Roman" panose="02020603050405020304" pitchFamily="18" charset="0"/>
                <a:cs typeface="Times New Roman" panose="02020603050405020304" pitchFamily="18" charset="0"/>
              </a:rPr>
              <a:t>  kamu ve özel sektörün ihtiyaç duyduğu girişimciler yetiştirebilmektir.   </a:t>
            </a:r>
            <a:r>
              <a:rPr lang="tr-TR" sz="1600" i="1" dirty="0">
                <a:solidFill>
                  <a:srgbClr val="000000"/>
                </a:solidFill>
                <a:latin typeface="Times New Roman" panose="02020603050405020304" pitchFamily="18" charset="0"/>
              </a:rPr>
              <a:t>Bu emel için akademik ve idari kadromuz ile seferber olduk. </a:t>
            </a:r>
            <a:r>
              <a:rPr lang="tr-TR" altLang="tr-TR" sz="1600" i="1" dirty="0">
                <a:latin typeface="Times New Roman" panose="02020603050405020304" pitchFamily="18" charset="0"/>
                <a:cs typeface="Times New Roman" panose="02020603050405020304" pitchFamily="18" charset="0"/>
              </a:rPr>
              <a:t>Siz sevgili öğrencilerimizin gerekli eğitim-öğretim ve bireysel çabalarınız ile yüksek değerler üreterek gerek bireysel refahın gerekse toplumsal refahın yükselmesine katkı yapabileceğinize olan inancımız tamdır.</a:t>
            </a:r>
          </a:p>
          <a:p>
            <a:pPr marL="0" indent="0" algn="just">
              <a:buNone/>
            </a:pPr>
            <a:endParaRPr lang="tr-TR" altLang="tr-TR" sz="1600" dirty="0">
              <a:latin typeface="Times New Roman" panose="02020603050405020304" pitchFamily="18" charset="0"/>
              <a:cs typeface="Times New Roman" panose="02020603050405020304" pitchFamily="18" charset="0"/>
            </a:endParaRPr>
          </a:p>
          <a:p>
            <a:pPr marL="0" indent="0" algn="just">
              <a:buNone/>
            </a:pPr>
            <a:endParaRPr lang="tr-TR" altLang="tr-TR" sz="1600" b="1" dirty="0">
              <a:latin typeface="Times New Roman" panose="02020603050405020304" pitchFamily="18" charset="0"/>
              <a:cs typeface="Times New Roman" panose="02020603050405020304" pitchFamily="18" charset="0"/>
            </a:endParaRPr>
          </a:p>
        </p:txBody>
      </p:sp>
      <p:pic>
        <p:nvPicPr>
          <p:cNvPr id="11268" name="Picture 5">
            <a:extLst>
              <a:ext uri="{FF2B5EF4-FFF2-40B4-BE49-F238E27FC236}">
                <a16:creationId xmlns:a16="http://schemas.microsoft.com/office/drawing/2014/main" id="{6659D9B7-9150-4094-9ADD-4B8503EC3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Dikdörtgen 1">
            <a:extLst>
              <a:ext uri="{FF2B5EF4-FFF2-40B4-BE49-F238E27FC236}">
                <a16:creationId xmlns:a16="http://schemas.microsoft.com/office/drawing/2014/main" id="{8FE8CDF2-F590-4DC4-836D-5F0E24C14C78}"/>
              </a:ext>
            </a:extLst>
          </p:cNvPr>
          <p:cNvSpPr>
            <a:spLocks noChangeArrowheads="1"/>
          </p:cNvSpPr>
          <p:nvPr/>
        </p:nvSpPr>
        <p:spPr bwMode="auto">
          <a:xfrm>
            <a:off x="5334000" y="5334000"/>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tr-TR" altLang="tr-TR" sz="18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tr-TR" altLang="tr-TR" sz="1800" b="1" dirty="0">
                <a:latin typeface="Times New Roman" panose="02020603050405020304" pitchFamily="18" charset="0"/>
                <a:cs typeface="Times New Roman" panose="02020603050405020304" pitchFamily="18" charset="0"/>
              </a:rPr>
              <a:t>Prof. Dr.  Sevtap ÜNAL</a:t>
            </a:r>
          </a:p>
          <a:p>
            <a:pPr algn="ctr" eaLnBrk="1" hangingPunct="1">
              <a:spcBef>
                <a:spcPct val="0"/>
              </a:spcBef>
              <a:buFontTx/>
              <a:buNone/>
            </a:pPr>
            <a:r>
              <a:rPr lang="tr-TR" altLang="tr-TR" sz="1800" b="1" dirty="0">
                <a:latin typeface="Times New Roman" panose="02020603050405020304" pitchFamily="18" charset="0"/>
                <a:cs typeface="Times New Roman" panose="02020603050405020304" pitchFamily="18" charset="0"/>
              </a:rPr>
              <a:t>DEKAN</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793468"/>
            <a:ext cx="3886200" cy="2526030"/>
          </a:xfrm>
          <a:prstGeom prst="rect">
            <a:avLst/>
          </a:prstGeom>
        </p:spPr>
      </p:pic>
      <p:sp>
        <p:nvSpPr>
          <p:cNvPr id="7" name="Veri Yer Tutucusu 6"/>
          <p:cNvSpPr>
            <a:spLocks noGrp="1"/>
          </p:cNvSpPr>
          <p:nvPr>
            <p:ph type="dt" sz="half" idx="10"/>
          </p:nvPr>
        </p:nvSpPr>
        <p:spPr>
          <a:xfrm>
            <a:off x="7391400" y="6462986"/>
            <a:ext cx="1752600" cy="318817"/>
          </a:xfrm>
        </p:spPr>
        <p:txBody>
          <a:bodyPr/>
          <a:lstStyle/>
          <a:p>
            <a:pPr>
              <a:defRPr/>
            </a:pPr>
            <a:endParaRPr lang="tr-TR" dirty="0"/>
          </a:p>
        </p:txBody>
      </p:sp>
      <p:pic>
        <p:nvPicPr>
          <p:cNvPr id="8"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639A2-FB40-4785-BDC5-93CFDED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van 1"/>
          <p:cNvSpPr>
            <a:spLocks noGrp="1"/>
          </p:cNvSpPr>
          <p:nvPr>
            <p:ph type="title"/>
          </p:nvPr>
        </p:nvSpPr>
        <p:spPr>
          <a:xfrm>
            <a:off x="457200" y="274639"/>
            <a:ext cx="8229600" cy="1143000"/>
          </a:xfrm>
        </p:spPr>
        <p:txBody>
          <a:bodyPr/>
          <a:lstStyle/>
          <a:p>
            <a:r>
              <a:rPr lang="tr-TR" altLang="tr-TR" sz="3600" b="1" dirty="0">
                <a:solidFill>
                  <a:srgbClr val="990000"/>
                </a:solidFill>
                <a:latin typeface="Times New Roman" panose="02020603050405020304" pitchFamily="18" charset="0"/>
                <a:cs typeface="Times New Roman" panose="02020603050405020304" pitchFamily="18" charset="0"/>
              </a:rPr>
              <a:t>Sağlık Yönetimi Bölümü Eğitim Kapsamı</a:t>
            </a:r>
            <a:endParaRPr lang="tr-TR" sz="3600" dirty="0"/>
          </a:p>
        </p:txBody>
      </p:sp>
      <p:sp>
        <p:nvSpPr>
          <p:cNvPr id="8" name="İçerik Yer Tutucusu 2"/>
          <p:cNvSpPr>
            <a:spLocks noGrp="1"/>
          </p:cNvSpPr>
          <p:nvPr>
            <p:ph idx="1"/>
          </p:nvPr>
        </p:nvSpPr>
        <p:spPr>
          <a:xfrm>
            <a:off x="457200" y="1600202"/>
            <a:ext cx="8229600" cy="4525963"/>
          </a:xfrm>
        </p:spPr>
        <p:txBody>
          <a:bodyPr/>
          <a:lstStyle/>
          <a:p>
            <a:endParaRPr lang="tr-TR" altLang="tr-TR" b="1" u="sng" dirty="0">
              <a:solidFill>
                <a:srgbClr val="990000"/>
              </a:solidFill>
              <a:latin typeface="Times New Roman" panose="02020603050405020304" pitchFamily="18" charset="0"/>
              <a:cs typeface="Times New Roman" panose="02020603050405020304" pitchFamily="18" charset="0"/>
            </a:endParaRPr>
          </a:p>
          <a:p>
            <a:r>
              <a:rPr lang="tr-TR" altLang="tr-TR" b="1" u="sng" dirty="0">
                <a:solidFill>
                  <a:srgbClr val="990000"/>
                </a:solidFill>
                <a:latin typeface="Times New Roman" panose="02020603050405020304" pitchFamily="18" charset="0"/>
                <a:cs typeface="Times New Roman" panose="02020603050405020304" pitchFamily="18" charset="0"/>
              </a:rPr>
              <a:t>Lisansüstü Programlarımız</a:t>
            </a:r>
          </a:p>
          <a:p>
            <a:pPr marL="0" indent="0">
              <a:buNone/>
            </a:pPr>
            <a:endParaRPr lang="tr-TR" altLang="tr-TR" dirty="0">
              <a:latin typeface="Times New Roman" panose="02020603050405020304" pitchFamily="18" charset="0"/>
              <a:cs typeface="Times New Roman" panose="02020603050405020304" pitchFamily="18" charset="0"/>
            </a:endParaRPr>
          </a:p>
          <a:p>
            <a:pPr algn="just"/>
            <a:r>
              <a:rPr lang="tr-TR" altLang="tr-TR" dirty="0">
                <a:latin typeface="Times New Roman" panose="02020603050405020304" pitchFamily="18" charset="0"/>
                <a:cs typeface="Times New Roman" panose="02020603050405020304" pitchFamily="18" charset="0"/>
              </a:rPr>
              <a:t>Sağlık Yönetimi Tezli Yüksek Lisans Programı</a:t>
            </a:r>
          </a:p>
          <a:p>
            <a:pPr algn="just"/>
            <a:r>
              <a:rPr lang="tr-TR" altLang="tr-TR" dirty="0">
                <a:latin typeface="Times New Roman" panose="02020603050405020304" pitchFamily="18" charset="0"/>
                <a:cs typeface="Times New Roman" panose="02020603050405020304" pitchFamily="18" charset="0"/>
              </a:rPr>
              <a:t>Sağlık Yönetimi Tezsiz Yüksek Lisans Programı</a:t>
            </a:r>
          </a:p>
          <a:p>
            <a:endParaRPr lang="tr-TR" altLang="tr-TR" dirty="0">
              <a:latin typeface="Times New Roman" panose="02020603050405020304" pitchFamily="18" charset="0"/>
              <a:cs typeface="Times New Roman" panose="02020603050405020304" pitchFamily="18" charset="0"/>
            </a:endParaRPr>
          </a:p>
          <a:p>
            <a:endParaRPr lang="tr-TR" altLang="tr-TR" b="1" u="sng" dirty="0">
              <a:solidFill>
                <a:srgbClr val="990000"/>
              </a:solidFill>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507869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4"/>
          <p:cNvSpPr>
            <a:spLocks noGrp="1"/>
          </p:cNvSpPr>
          <p:nvPr>
            <p:ph type="title"/>
          </p:nvPr>
        </p:nvSpPr>
        <p:spPr>
          <a:xfrm>
            <a:off x="457200" y="866775"/>
            <a:ext cx="8229600" cy="1143000"/>
          </a:xfrm>
        </p:spPr>
        <p:txBody>
          <a:bodyPr/>
          <a:lstStyle/>
          <a:p>
            <a:r>
              <a:rPr lang="tr-TR" altLang="tr-TR" sz="3200" b="1" dirty="0">
                <a:solidFill>
                  <a:srgbClr val="990000"/>
                </a:solidFill>
                <a:latin typeface="Times New Roman" panose="02020603050405020304" pitchFamily="18" charset="0"/>
                <a:cs typeface="Times New Roman" panose="02020603050405020304" pitchFamily="18" charset="0"/>
              </a:rPr>
              <a:t>Sağlık Yönetimi Bölümü Mezunlarının Potansiyel Çalışma Alanları</a:t>
            </a:r>
            <a:br>
              <a:rPr lang="tr-TR" altLang="tr-TR" sz="3200" b="1" dirty="0">
                <a:solidFill>
                  <a:srgbClr val="990000"/>
                </a:solidFill>
                <a:latin typeface="Times New Roman" panose="02020603050405020304" pitchFamily="18" charset="0"/>
                <a:cs typeface="Times New Roman" panose="02020603050405020304" pitchFamily="18" charset="0"/>
              </a:rPr>
            </a:br>
            <a:endParaRPr lang="tr-TR" sz="3200" dirty="0"/>
          </a:p>
        </p:txBody>
      </p:sp>
      <p:sp>
        <p:nvSpPr>
          <p:cNvPr id="7" name="Rectangle 3">
            <a:extLst>
              <a:ext uri="{FF2B5EF4-FFF2-40B4-BE49-F238E27FC236}">
                <a16:creationId xmlns:a16="http://schemas.microsoft.com/office/drawing/2014/main" id="{EE85E7CF-062E-4D71-83AF-F0F1A08C126E}"/>
              </a:ext>
            </a:extLst>
          </p:cNvPr>
          <p:cNvSpPr>
            <a:spLocks noGrp="1" noChangeArrowheads="1"/>
          </p:cNvSpPr>
          <p:nvPr>
            <p:ph idx="1"/>
          </p:nvPr>
        </p:nvSpPr>
        <p:spPr>
          <a:xfrm>
            <a:off x="457200" y="1600202"/>
            <a:ext cx="8229600" cy="4525963"/>
          </a:xfrm>
        </p:spPr>
        <p:txBody>
          <a:bodyPr/>
          <a:lstStyle/>
          <a:p>
            <a:pPr algn="just" eaLnBrk="1" hangingPunct="1">
              <a:buFont typeface="Wingdings" panose="05000000000000000000" pitchFamily="2" charset="2"/>
              <a:buChar char="ü"/>
            </a:pPr>
            <a:endParaRPr lang="tr-TR" altLang="tr-TR" sz="1600" dirty="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ü"/>
            </a:pPr>
            <a:r>
              <a:rPr lang="tr-TR" altLang="tr-TR" sz="2200" dirty="0">
                <a:latin typeface="Times New Roman" panose="02020603050405020304" pitchFamily="18" charset="0"/>
                <a:cs typeface="Times New Roman" panose="02020603050405020304" pitchFamily="18" charset="0"/>
              </a:rPr>
              <a:t>Sağlık Yönetimi Bölümü spesifik bir alan olması nedeniyle geniş kapsamlı istihdam alanı çeşitliliğine sahiptir ve lisans eğitimini başarı ile tamamlayıp mezun olan öğrenciler gerekli koşulları sağlamak suretiyle (Kamu için KPSS A ve B Türü Sınavları) kamu-özel sağlık kuruluşlarında idari, mali ve teknik işlerden sorumlu orta ve üst düzey yönetim kademelerinde, başta Sağlık Bakanlığı ve bağlı kuruluşlar olmak üzere tüm Bakanlıkların çeşitli yönetim kademelerinde, Sosyal Güvenlik Kurumu'nda, farklı düzeylerde sağlık hizmeti yürüten özel ve gönüllü kuruluşlarda, ilaç ve tıbbi sarf malzeme şirketlerinde, sigorta şirketlerinde çalışabilmektedir.</a:t>
            </a:r>
            <a:endParaRPr lang="tr-TR" altLang="tr-TR" sz="2200" dirty="0">
              <a:solidFill>
                <a:srgbClr val="990000"/>
              </a:solidFill>
              <a:latin typeface="Times New Roman" panose="02020603050405020304" pitchFamily="18" charset="0"/>
              <a:cs typeface="Times New Roman" panose="02020603050405020304" pitchFamily="18" charset="0"/>
            </a:endParaRPr>
          </a:p>
          <a:p>
            <a:pPr marL="0" indent="0" eaLnBrk="1" hangingPunct="1">
              <a:buNone/>
            </a:pPr>
            <a:r>
              <a:rPr lang="tr-TR" altLang="tr-TR" sz="1600" b="1" dirty="0">
                <a:solidFill>
                  <a:srgbClr val="990000"/>
                </a:solidFill>
                <a:latin typeface="Times New Roman" panose="02020603050405020304" pitchFamily="18" charset="0"/>
                <a:cs typeface="Times New Roman" panose="02020603050405020304" pitchFamily="18" charset="0"/>
              </a:rPr>
              <a:t>                                   </a:t>
            </a:r>
          </a:p>
          <a:p>
            <a:pPr marL="0" indent="0"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ctr" eaLnBrk="1" hangingPunct="1">
              <a:buNone/>
            </a:pPr>
            <a:endParaRPr lang="tr-TR" altLang="tr-TR" sz="1600" b="1" dirty="0">
              <a:solidFill>
                <a:srgbClr val="990000"/>
              </a:solidFill>
              <a:latin typeface="Times New Roman" panose="02020603050405020304" pitchFamily="18" charset="0"/>
              <a:cs typeface="Times New Roman" panose="02020603050405020304" pitchFamily="18" charset="0"/>
            </a:endParaRPr>
          </a:p>
        </p:txBody>
      </p:sp>
      <p:pic>
        <p:nvPicPr>
          <p:cNvPr id="8" name="Picture 5">
            <a:extLst>
              <a:ext uri="{FF2B5EF4-FFF2-40B4-BE49-F238E27FC236}">
                <a16:creationId xmlns:a16="http://schemas.microsoft.com/office/drawing/2014/main" id="{294639A2-FB40-4785-BDC5-93CFDED5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998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F7DBD66-B741-4027-97E5-DECD179706CC}"/>
              </a:ext>
            </a:extLst>
          </p:cNvPr>
          <p:cNvSpPr>
            <a:spLocks noGrp="1" noChangeArrowheads="1"/>
          </p:cNvSpPr>
          <p:nvPr>
            <p:ph type="title"/>
          </p:nvPr>
        </p:nvSpPr>
        <p:spPr>
          <a:xfrm>
            <a:off x="457200" y="152402"/>
            <a:ext cx="8229600" cy="944563"/>
          </a:xfrm>
        </p:spPr>
        <p:txBody>
          <a:bodyPr/>
          <a:lstStyle/>
          <a:p>
            <a:pPr eaLnBrk="1" hangingPunct="1"/>
            <a:r>
              <a:rPr lang="tr-TR" altLang="tr-TR" sz="3600" b="1" dirty="0">
                <a:solidFill>
                  <a:srgbClr val="990000"/>
                </a:solidFill>
                <a:latin typeface="Times New Roman" panose="02020603050405020304" pitchFamily="18" charset="0"/>
                <a:cs typeface="Times New Roman" panose="02020603050405020304" pitchFamily="18" charset="0"/>
              </a:rPr>
              <a:t>Sağlık Yönetimi Bölümü</a:t>
            </a:r>
            <a:br>
              <a:rPr lang="tr-TR" altLang="tr-TR" sz="3600" b="1" dirty="0">
                <a:solidFill>
                  <a:srgbClr val="990000"/>
                </a:solidFill>
                <a:latin typeface="Times New Roman" panose="02020603050405020304" pitchFamily="18" charset="0"/>
                <a:cs typeface="Times New Roman" panose="02020603050405020304" pitchFamily="18" charset="0"/>
              </a:rPr>
            </a:br>
            <a:r>
              <a:rPr lang="tr-TR" altLang="tr-TR" sz="3600" b="1" dirty="0">
                <a:solidFill>
                  <a:srgbClr val="990000"/>
                </a:solidFill>
                <a:latin typeface="Times New Roman" panose="02020603050405020304" pitchFamily="18" charset="0"/>
                <a:cs typeface="Times New Roman" panose="02020603050405020304" pitchFamily="18" charset="0"/>
              </a:rPr>
              <a:t>Akademik Kadrosu</a:t>
            </a:r>
          </a:p>
        </p:txBody>
      </p:sp>
      <p:sp>
        <p:nvSpPr>
          <p:cNvPr id="26627" name="Rectangle 4">
            <a:extLst>
              <a:ext uri="{FF2B5EF4-FFF2-40B4-BE49-F238E27FC236}">
                <a16:creationId xmlns:a16="http://schemas.microsoft.com/office/drawing/2014/main" id="{83EF0FDB-F329-4A8C-B4F5-188FC72AC468}"/>
              </a:ext>
            </a:extLst>
          </p:cNvPr>
          <p:cNvSpPr>
            <a:spLocks noGrp="1" noChangeArrowheads="1"/>
          </p:cNvSpPr>
          <p:nvPr>
            <p:ph type="body" sz="half" idx="1"/>
          </p:nvPr>
        </p:nvSpPr>
        <p:spPr>
          <a:xfrm>
            <a:off x="364265" y="5813255"/>
            <a:ext cx="2584451" cy="718403"/>
          </a:xfrm>
        </p:spPr>
        <p:txBody>
          <a:bodyPr/>
          <a:lstStyle/>
          <a:p>
            <a:pPr algn="ctr" eaLnBrk="1" hangingPunct="1">
              <a:spcAft>
                <a:spcPts val="0"/>
              </a:spcAft>
              <a:buNone/>
              <a:defRPr/>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ts val="0"/>
              </a:spcBef>
              <a:spcAft>
                <a:spcPts val="0"/>
              </a:spcAft>
              <a:buNone/>
              <a:defRPr/>
            </a:pPr>
            <a:r>
              <a:rPr lang="tr-TR" altLang="tr-TR" sz="1600" b="1" dirty="0">
                <a:latin typeface="Times New Roman" panose="02020603050405020304" pitchFamily="18" charset="0"/>
                <a:cs typeface="Times New Roman" panose="02020603050405020304" pitchFamily="18" charset="0"/>
              </a:rPr>
              <a:t>Levent Bekir KIDAK</a:t>
            </a:r>
          </a:p>
        </p:txBody>
      </p:sp>
      <p:pic>
        <p:nvPicPr>
          <p:cNvPr id="60420" name="Picture 5">
            <a:extLst>
              <a:ext uri="{FF2B5EF4-FFF2-40B4-BE49-F238E27FC236}">
                <a16:creationId xmlns:a16="http://schemas.microsoft.com/office/drawing/2014/main" id="{A202C705-F4DD-4C1A-ABF3-EBEB06C05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a:extLst>
              <a:ext uri="{FF2B5EF4-FFF2-40B4-BE49-F238E27FC236}">
                <a16:creationId xmlns:a16="http://schemas.microsoft.com/office/drawing/2014/main" id="{0F60FC41-7300-46B1-9CA2-C711E5045A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93967" y="1079568"/>
            <a:ext cx="1944047" cy="21227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a16="http://schemas.microsoft.com/office/drawing/2014/main" id="{DC8411AE-64AE-4E08-A11A-F203380D3A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92236" y="4009788"/>
            <a:ext cx="1772467" cy="1997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3">
            <a:extLst>
              <a:ext uri="{FF2B5EF4-FFF2-40B4-BE49-F238E27FC236}">
                <a16:creationId xmlns:a16="http://schemas.microsoft.com/office/drawing/2014/main" id="{A3DFDF22-9CBD-475E-81AB-C804A71934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25667" y="1160842"/>
            <a:ext cx="1878819" cy="1954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0425" name="Dikdörtgen 2">
            <a:extLst>
              <a:ext uri="{FF2B5EF4-FFF2-40B4-BE49-F238E27FC236}">
                <a16:creationId xmlns:a16="http://schemas.microsoft.com/office/drawing/2014/main" id="{C0234772-F891-4BAD-BED0-F56439D2632B}"/>
              </a:ext>
            </a:extLst>
          </p:cNvPr>
          <p:cNvSpPr>
            <a:spLocks noChangeArrowheads="1"/>
          </p:cNvSpPr>
          <p:nvPr/>
        </p:nvSpPr>
        <p:spPr bwMode="auto">
          <a:xfrm>
            <a:off x="3024385" y="3194943"/>
            <a:ext cx="304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Esra Dündar  ARAVACIK</a:t>
            </a:r>
          </a:p>
          <a:p>
            <a:pPr algn="ctr" eaLnBrk="1" hangingPunct="1">
              <a:spcBef>
                <a:spcPct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en-US" sz="1600" b="1" dirty="0">
              <a:latin typeface="Times New Roman" panose="02020603050405020304" pitchFamily="18" charset="0"/>
              <a:cs typeface="Times New Roman" panose="02020603050405020304" pitchFamily="18" charset="0"/>
            </a:endParaRPr>
          </a:p>
        </p:txBody>
      </p:sp>
      <p:sp>
        <p:nvSpPr>
          <p:cNvPr id="60427" name="Dikdörtgen 4">
            <a:extLst>
              <a:ext uri="{FF2B5EF4-FFF2-40B4-BE49-F238E27FC236}">
                <a16:creationId xmlns:a16="http://schemas.microsoft.com/office/drawing/2014/main" id="{012A67BC-3B85-4923-A0AB-489DD81E15D3}"/>
              </a:ext>
            </a:extLst>
          </p:cNvPr>
          <p:cNvSpPr>
            <a:spLocks noChangeArrowheads="1"/>
          </p:cNvSpPr>
          <p:nvPr/>
        </p:nvSpPr>
        <p:spPr bwMode="auto">
          <a:xfrm>
            <a:off x="6311141" y="3178791"/>
            <a:ext cx="24447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Serhat BURMAOĞLU</a:t>
            </a:r>
          </a:p>
        </p:txBody>
      </p:sp>
      <p:sp>
        <p:nvSpPr>
          <p:cNvPr id="60428" name="Dikdörtgen 5">
            <a:extLst>
              <a:ext uri="{FF2B5EF4-FFF2-40B4-BE49-F238E27FC236}">
                <a16:creationId xmlns:a16="http://schemas.microsoft.com/office/drawing/2014/main" id="{C91E5B30-988E-4FC9-86B7-4A652BFA4414}"/>
              </a:ext>
            </a:extLst>
          </p:cNvPr>
          <p:cNvSpPr>
            <a:spLocks noChangeArrowheads="1"/>
          </p:cNvSpPr>
          <p:nvPr/>
        </p:nvSpPr>
        <p:spPr bwMode="auto">
          <a:xfrm>
            <a:off x="591827" y="3178791"/>
            <a:ext cx="2173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Elif Türkan ARSLAN</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BÖLÜM BAŞKANI</a:t>
            </a:r>
          </a:p>
        </p:txBody>
      </p:sp>
      <p:pic>
        <p:nvPicPr>
          <p:cNvPr id="5" name="Resim 4">
            <a:extLst>
              <a:ext uri="{FF2B5EF4-FFF2-40B4-BE49-F238E27FC236}">
                <a16:creationId xmlns:a16="http://schemas.microsoft.com/office/drawing/2014/main" id="{35772D11-64D9-4B18-8C75-19BC5720CC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2" y="1129515"/>
            <a:ext cx="1941379" cy="2069780"/>
          </a:xfrm>
          <a:prstGeom prst="rect">
            <a:avLst/>
          </a:prstGeom>
          <a:ln>
            <a:noFill/>
          </a:ln>
          <a:effectLst>
            <a:softEdge rad="112500"/>
          </a:effectLst>
        </p:spPr>
      </p:pic>
      <p:sp>
        <p:nvSpPr>
          <p:cNvPr id="60430" name="Dikdörtgen 2">
            <a:extLst>
              <a:ext uri="{FF2B5EF4-FFF2-40B4-BE49-F238E27FC236}">
                <a16:creationId xmlns:a16="http://schemas.microsoft.com/office/drawing/2014/main" id="{00E0CD8C-68B9-4D05-A2E8-0453BAB7A153}"/>
              </a:ext>
            </a:extLst>
          </p:cNvPr>
          <p:cNvSpPr>
            <a:spLocks noChangeArrowheads="1"/>
          </p:cNvSpPr>
          <p:nvPr/>
        </p:nvSpPr>
        <p:spPr bwMode="auto">
          <a:xfrm>
            <a:off x="3763383" y="5785722"/>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Hüseyin DEMİR</a:t>
            </a:r>
            <a:endParaRPr lang="tr-TR" altLang="en-US" sz="1600" b="1"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9787" y="3983591"/>
            <a:ext cx="1769016" cy="1881717"/>
          </a:xfrm>
          <a:prstGeom prst="rect">
            <a:avLst/>
          </a:prstGeom>
          <a:ln>
            <a:noFill/>
          </a:ln>
          <a:effectLst>
            <a:softEdge rad="112500"/>
          </a:effectLst>
        </p:spPr>
      </p:pic>
      <p:sp>
        <p:nvSpPr>
          <p:cNvPr id="9" name="Veri Yer Tutucusu 8"/>
          <p:cNvSpPr>
            <a:spLocks noGrp="1"/>
          </p:cNvSpPr>
          <p:nvPr>
            <p:ph type="dt" sz="half" idx="10"/>
          </p:nvPr>
        </p:nvSpPr>
        <p:spPr>
          <a:xfrm>
            <a:off x="7441614" y="6548069"/>
            <a:ext cx="1702387" cy="309933"/>
          </a:xfrm>
        </p:spPr>
        <p:txBody>
          <a:bodyPr/>
          <a:lstStyle/>
          <a:p>
            <a:pPr>
              <a:defRPr/>
            </a:pPr>
            <a:fld id="{EF6F8B9F-3D3F-4AF5-9AF6-852B2B280FD0}" type="datetime8">
              <a:rPr lang="tr-TR" smtClean="0"/>
              <a:t>7.10.2024 14:07</a:t>
            </a:fld>
            <a:endParaRPr lang="tr-TR" dirty="0"/>
          </a:p>
        </p:txBody>
      </p:sp>
      <p:pic>
        <p:nvPicPr>
          <p:cNvPr id="6" name="Resim 5">
            <a:extLst>
              <a:ext uri="{FF2B5EF4-FFF2-40B4-BE49-F238E27FC236}">
                <a16:creationId xmlns:a16="http://schemas.microsoft.com/office/drawing/2014/main" id="{AA703F4F-12F7-4D5D-BB1E-47D53E0E6C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2069" y="4063659"/>
            <a:ext cx="1599169" cy="1749596"/>
          </a:xfrm>
          <a:prstGeom prst="rect">
            <a:avLst/>
          </a:prstGeom>
          <a:ln>
            <a:noFill/>
          </a:ln>
          <a:effectLst>
            <a:softEdge rad="112500"/>
          </a:effectLst>
        </p:spPr>
      </p:pic>
      <p:sp>
        <p:nvSpPr>
          <p:cNvPr id="19" name="Dikdörtgen 2">
            <a:extLst>
              <a:ext uri="{FF2B5EF4-FFF2-40B4-BE49-F238E27FC236}">
                <a16:creationId xmlns:a16="http://schemas.microsoft.com/office/drawing/2014/main" id="{E6E1D882-5792-4972-AA5B-34BF4D0BFDC6}"/>
              </a:ext>
            </a:extLst>
          </p:cNvPr>
          <p:cNvSpPr>
            <a:spLocks noChangeArrowheads="1"/>
          </p:cNvSpPr>
          <p:nvPr/>
        </p:nvSpPr>
        <p:spPr bwMode="auto">
          <a:xfrm>
            <a:off x="5926566" y="5786438"/>
            <a:ext cx="29126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Zehra Özge ÇANDERELİ</a:t>
            </a:r>
          </a:p>
        </p:txBody>
      </p:sp>
      <p:pic>
        <p:nvPicPr>
          <p:cNvPr id="1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 y="6415089"/>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F7DBD66-B741-4027-97E5-DECD179706CC}"/>
              </a:ext>
            </a:extLst>
          </p:cNvPr>
          <p:cNvSpPr>
            <a:spLocks noGrp="1" noChangeArrowheads="1"/>
          </p:cNvSpPr>
          <p:nvPr>
            <p:ph type="title"/>
          </p:nvPr>
        </p:nvSpPr>
        <p:spPr>
          <a:xfrm>
            <a:off x="457200" y="152402"/>
            <a:ext cx="8229600" cy="944563"/>
          </a:xfrm>
        </p:spPr>
        <p:txBody>
          <a:bodyPr/>
          <a:lstStyle/>
          <a:p>
            <a:pPr eaLnBrk="1" hangingPunct="1"/>
            <a:r>
              <a:rPr lang="tr-TR" altLang="tr-TR" sz="3600" b="1" dirty="0">
                <a:solidFill>
                  <a:srgbClr val="990000"/>
                </a:solidFill>
                <a:latin typeface="Times New Roman" panose="02020603050405020304" pitchFamily="18" charset="0"/>
                <a:cs typeface="Times New Roman" panose="02020603050405020304" pitchFamily="18" charset="0"/>
              </a:rPr>
              <a:t>Sağlık Yönetimi Bölümü</a:t>
            </a:r>
            <a:br>
              <a:rPr lang="tr-TR" altLang="tr-TR" sz="3600" b="1" dirty="0">
                <a:solidFill>
                  <a:srgbClr val="990000"/>
                </a:solidFill>
                <a:latin typeface="Times New Roman" panose="02020603050405020304" pitchFamily="18" charset="0"/>
                <a:cs typeface="Times New Roman" panose="02020603050405020304" pitchFamily="18" charset="0"/>
              </a:rPr>
            </a:br>
            <a:r>
              <a:rPr lang="tr-TR" altLang="tr-TR" sz="36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60420" name="Picture 5">
            <a:extLst>
              <a:ext uri="{FF2B5EF4-FFF2-40B4-BE49-F238E27FC236}">
                <a16:creationId xmlns:a16="http://schemas.microsoft.com/office/drawing/2014/main" id="{A202C705-F4DD-4C1A-ABF3-EBEB06C05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Dikdörtgen 2">
            <a:extLst>
              <a:ext uri="{FF2B5EF4-FFF2-40B4-BE49-F238E27FC236}">
                <a16:creationId xmlns:a16="http://schemas.microsoft.com/office/drawing/2014/main" id="{00E0CD8C-68B9-4D05-A2E8-0453BAB7A153}"/>
              </a:ext>
            </a:extLst>
          </p:cNvPr>
          <p:cNvSpPr>
            <a:spLocks noChangeArrowheads="1"/>
          </p:cNvSpPr>
          <p:nvPr/>
        </p:nvSpPr>
        <p:spPr bwMode="auto">
          <a:xfrm>
            <a:off x="3352800" y="2819403"/>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en-US" sz="1600" b="1" dirty="0">
                <a:latin typeface="Times New Roman" panose="02020603050405020304" pitchFamily="18" charset="0"/>
                <a:cs typeface="Times New Roman" panose="02020603050405020304" pitchFamily="18" charset="0"/>
              </a:rPr>
              <a:t>İpek CAMUZ BERBER</a:t>
            </a:r>
          </a:p>
        </p:txBody>
      </p:sp>
      <p:sp>
        <p:nvSpPr>
          <p:cNvPr id="9" name="Veri Yer Tutucusu 8"/>
          <p:cNvSpPr>
            <a:spLocks noGrp="1"/>
          </p:cNvSpPr>
          <p:nvPr>
            <p:ph type="dt" sz="half" idx="10"/>
          </p:nvPr>
        </p:nvSpPr>
        <p:spPr>
          <a:xfrm>
            <a:off x="7441614" y="6548069"/>
            <a:ext cx="1702387" cy="309933"/>
          </a:xfrm>
        </p:spPr>
        <p:txBody>
          <a:bodyPr/>
          <a:lstStyle/>
          <a:p>
            <a:pPr>
              <a:defRPr/>
            </a:pPr>
            <a:endParaRPr lang="tr-TR" dirty="0"/>
          </a:p>
        </p:txBody>
      </p:sp>
      <p:pic>
        <p:nvPicPr>
          <p:cNvPr id="2" name="Resim 1" descr="Ekran Kırpm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143000"/>
            <a:ext cx="1524000" cy="1600200"/>
          </a:xfrm>
          <a:prstGeom prst="rect">
            <a:avLst/>
          </a:prstGeom>
          <a:ln>
            <a:noFill/>
          </a:ln>
          <a:effectLst>
            <a:softEdge rad="112500"/>
          </a:effectLst>
        </p:spPr>
      </p:pic>
      <p:pic>
        <p:nvPicPr>
          <p:cNvPr id="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9" y="643255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062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Başlık 1">
            <a:extLst>
              <a:ext uri="{FF2B5EF4-FFF2-40B4-BE49-F238E27FC236}">
                <a16:creationId xmlns:a16="http://schemas.microsoft.com/office/drawing/2014/main" id="{D1DD4A48-FF4F-4B22-82B2-8734253C1FD1}"/>
              </a:ext>
            </a:extLst>
          </p:cNvPr>
          <p:cNvSpPr>
            <a:spLocks noGrp="1"/>
          </p:cNvSpPr>
          <p:nvPr>
            <p:ph type="ctrTitle"/>
          </p:nvPr>
        </p:nvSpPr>
        <p:spPr>
          <a:xfrm>
            <a:off x="609600" y="4038603"/>
            <a:ext cx="8229600" cy="1470025"/>
          </a:xfrm>
        </p:spPr>
        <p:txBody>
          <a:bodyPr/>
          <a:lstStyle/>
          <a:p>
            <a:r>
              <a:rPr lang="tr-TR" altLang="tr-TR" b="1" dirty="0">
                <a:solidFill>
                  <a:srgbClr val="C00000"/>
                </a:solidFill>
                <a:latin typeface="Times New Roman" panose="02020603050405020304" pitchFamily="18" charset="0"/>
                <a:cs typeface="Times New Roman" panose="02020603050405020304" pitchFamily="18" charset="0"/>
              </a:rPr>
              <a:t>ULUSLARARASI TİCARET VE İŞLETMECİLİK  BÖLÜMÜ</a:t>
            </a:r>
          </a:p>
        </p:txBody>
      </p:sp>
      <p:pic>
        <p:nvPicPr>
          <p:cNvPr id="62467" name="Picture 5" descr="C:\Users\hp\Desktop\yenilogo.png">
            <a:extLst>
              <a:ext uri="{FF2B5EF4-FFF2-40B4-BE49-F238E27FC236}">
                <a16:creationId xmlns:a16="http://schemas.microsoft.com/office/drawing/2014/main" id="{E56F3E63-DF80-43D9-8E76-F461113303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839" y="6858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57FE1948-7768-42C6-BCF2-B86739AF7854}"/>
              </a:ext>
            </a:extLst>
          </p:cNvPr>
          <p:cNvSpPr>
            <a:spLocks noGrp="1" noChangeArrowheads="1"/>
          </p:cNvSpPr>
          <p:nvPr>
            <p:ph type="body" sz="half" idx="2"/>
          </p:nvPr>
        </p:nvSpPr>
        <p:spPr>
          <a:xfrm>
            <a:off x="190500" y="0"/>
            <a:ext cx="8763000" cy="2057400"/>
          </a:xfrm>
        </p:spPr>
        <p:txBody>
          <a:bodyPr/>
          <a:lstStyle/>
          <a:p>
            <a:pPr marL="0" indent="0" algn="ctr">
              <a:buNone/>
            </a:pPr>
            <a:r>
              <a:rPr lang="tr-TR" altLang="tr-TR" b="1" dirty="0">
                <a:solidFill>
                  <a:srgbClr val="990000"/>
                </a:solidFill>
                <a:latin typeface="Times New Roman" panose="02020603050405020304" pitchFamily="18" charset="0"/>
                <a:cs typeface="Times New Roman" panose="02020603050405020304" pitchFamily="18" charset="0"/>
              </a:rPr>
              <a:t>Uluslararası Ticaret ve İşletmecilik Bölümü</a:t>
            </a:r>
            <a:endParaRPr lang="tr-TR" altLang="tr-TR" dirty="0">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Uluslararası Ticaret ve İşletmecilik Bölümü, tedarikten başlayıp, taşıma, üretim, ticarileştirme ve talep yaratma süreçlerini içine alan ekonomi, ithalat-ihracat uygulamaları, dış ticaret işlemleri, pazarlama gibi disiplinlerin eğitim ve öğretimini veren bir bölümdür. </a:t>
            </a:r>
          </a:p>
          <a:p>
            <a:pPr marL="0" indent="0" algn="just">
              <a:buNone/>
            </a:pPr>
            <a:r>
              <a:rPr lang="tr-TR" altLang="tr-TR" sz="1600" dirty="0">
                <a:latin typeface="Times New Roman" panose="02020603050405020304" pitchFamily="18" charset="0"/>
                <a:cs typeface="Times New Roman" panose="02020603050405020304" pitchFamily="18" charset="0"/>
              </a:rPr>
              <a:t>	Bu bağlamda, Uluslararası Ticaret ve İşletmecilik programı, disiplinler arası bir program olarak, çağdaş ticaret usulleri ve pazarlama anlayışının oluşturulup geleceğin iş dünyasının aktörlerine ulaştırılmasına yardımcı olmayı hedeflemektedir.</a:t>
            </a:r>
          </a:p>
          <a:p>
            <a:pPr marL="0" indent="0" algn="ctr">
              <a:buNone/>
            </a:pPr>
            <a:r>
              <a:rPr lang="tr-TR" altLang="tr-TR" sz="2400" b="1" dirty="0">
                <a:solidFill>
                  <a:srgbClr val="990000"/>
                </a:solidFill>
                <a:latin typeface="Times New Roman" panose="02020603050405020304" pitchFamily="18" charset="0"/>
                <a:cs typeface="Times New Roman" panose="02020603050405020304" pitchFamily="18" charset="0"/>
              </a:rPr>
              <a:t>Neden İKÇÜ Uluslararası Ticaret ve İşletmecilik Bölümü?</a:t>
            </a:r>
          </a:p>
          <a:p>
            <a:pPr marL="0" indent="0" algn="just">
              <a:buNone/>
            </a:pPr>
            <a:r>
              <a:rPr lang="tr-TR" altLang="tr-TR" sz="1600" dirty="0">
                <a:latin typeface="Times New Roman" panose="02020603050405020304" pitchFamily="18" charset="0"/>
                <a:cs typeface="Times New Roman" panose="02020603050405020304" pitchFamily="18" charset="0"/>
              </a:rPr>
              <a:t>	Uluslararası Ticaret ve Pazarlama programı öğrencilerine günümüz ve gelecek iş dünyasının beklentilerine cevap verebilecek işletmecilik ve yöneticilik için gerekli bilgi ve becerileri kazandırmaya çalışılacaktır. Küresel pazarlar hakkında bilgi sahibi, analitik düşünebilen, farklı kültürel ortamlarda stratejiler üretebilen, uluslararası düzeyde liderlik yeteneklerine sahip, uluslararası ticarete hâkim, ürün ve hizmetlere talep yaratabilecek uygulamacılar yetiştirmek hedeflenmektedir.</a:t>
            </a:r>
          </a:p>
          <a:p>
            <a:pPr marL="0" indent="0" algn="just">
              <a:buNone/>
            </a:pPr>
            <a:r>
              <a:rPr lang="tr-TR" altLang="tr-TR" sz="1600" dirty="0">
                <a:latin typeface="Times New Roman" panose="02020603050405020304" pitchFamily="18" charset="0"/>
                <a:cs typeface="Times New Roman" panose="02020603050405020304" pitchFamily="18" charset="0"/>
              </a:rPr>
              <a:t>                   % 100 İngilizce Uluslararası Ticaret ve İşletmecilik eğitimi ile iyi derecede yabancı dil bilgisine sahip, günümüz iş dünyasının ihtiyaç duyduğu, küresel düşünebilen, hareket                                            edebilen, teorik ve pratik bilgi birikimine sahip yönetici ve işletme elemanlarını yetiştirmek amaçlanmaktadır.</a:t>
            </a:r>
          </a:p>
          <a:p>
            <a:pPr marL="0" indent="0" algn="just">
              <a:buNone/>
            </a:pPr>
            <a:endParaRPr lang="tr-TR" altLang="tr-TR" sz="1600" dirty="0">
              <a:latin typeface="Times New Roman" panose="02020603050405020304" pitchFamily="18" charset="0"/>
              <a:cs typeface="Times New Roman" panose="02020603050405020304" pitchFamily="18" charset="0"/>
            </a:endParaRPr>
          </a:p>
        </p:txBody>
      </p:sp>
      <p:pic>
        <p:nvPicPr>
          <p:cNvPr id="64515" name="Picture 5">
            <a:extLst>
              <a:ext uri="{FF2B5EF4-FFF2-40B4-BE49-F238E27FC236}">
                <a16:creationId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3"/>
            <a:ext cx="1676400" cy="315913"/>
          </a:xfrm>
        </p:spPr>
        <p:txBody>
          <a:bodyPr/>
          <a:lstStyle/>
          <a:p>
            <a:pPr>
              <a:defRPr/>
            </a:pPr>
            <a:endParaRPr lang="tr-TR" dirty="0"/>
          </a:p>
        </p:txBody>
      </p:sp>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3" y="4572000"/>
            <a:ext cx="3593849" cy="1676400"/>
          </a:xfrm>
          <a:prstGeom prst="rect">
            <a:avLst/>
          </a:prstGeom>
        </p:spPr>
      </p:pic>
      <p:pic>
        <p:nvPicPr>
          <p:cNvPr id="6"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610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57FE1948-7768-42C6-BCF2-B86739AF7854}"/>
              </a:ext>
            </a:extLst>
          </p:cNvPr>
          <p:cNvSpPr>
            <a:spLocks noGrp="1" noChangeArrowheads="1"/>
          </p:cNvSpPr>
          <p:nvPr>
            <p:ph type="body" sz="half" idx="2"/>
          </p:nvPr>
        </p:nvSpPr>
        <p:spPr>
          <a:xfrm>
            <a:off x="190500" y="0"/>
            <a:ext cx="8763000" cy="3581400"/>
          </a:xfrm>
        </p:spPr>
        <p:txBody>
          <a:bodyPr/>
          <a:lstStyle/>
          <a:p>
            <a:pPr marL="0" indent="0" algn="ctr">
              <a:buNone/>
            </a:pPr>
            <a:r>
              <a:rPr lang="tr-TR" altLang="tr-TR" b="1" dirty="0">
                <a:solidFill>
                  <a:srgbClr val="990000"/>
                </a:solidFill>
                <a:latin typeface="Times New Roman" panose="02020603050405020304" pitchFamily="18" charset="0"/>
                <a:cs typeface="Times New Roman" panose="02020603050405020304" pitchFamily="18" charset="0"/>
              </a:rPr>
              <a:t>Uluslararası Ticaret ve İşletmecilik Bölümü Eğitim</a:t>
            </a:r>
          </a:p>
          <a:p>
            <a:pPr marL="0" indent="0" algn="ctr">
              <a:buNone/>
            </a:pPr>
            <a:r>
              <a:rPr lang="tr-TR" altLang="tr-TR" b="1" dirty="0">
                <a:solidFill>
                  <a:srgbClr val="990000"/>
                </a:solidFill>
                <a:latin typeface="Times New Roman" panose="02020603050405020304" pitchFamily="18" charset="0"/>
                <a:cs typeface="Times New Roman" panose="02020603050405020304" pitchFamily="18" charset="0"/>
              </a:rPr>
              <a:t>Kapsamı </a:t>
            </a:r>
          </a:p>
          <a:p>
            <a:pPr marL="0" indent="0" algn="ctr">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buNone/>
            </a:pPr>
            <a:r>
              <a:rPr lang="tr-TR" altLang="tr-TR" sz="1600" dirty="0">
                <a:latin typeface="Times New Roman" panose="02020603050405020304" pitchFamily="18" charset="0"/>
                <a:cs typeface="Times New Roman" panose="02020603050405020304" pitchFamily="18" charset="0"/>
              </a:rPr>
              <a:t> 	 Uluslararası Ticaret ve İşletmecilik Bölümü; dış ticaret, ekonomi, finans, muhasebe ve pazarlama gibi iktisat ve işletme derslerini kapsayan disiplinler arası bir programdır. Programımız </a:t>
            </a:r>
            <a:r>
              <a:rPr lang="tr-TR" altLang="tr-TR" sz="1600" b="1" u="sng" dirty="0">
                <a:solidFill>
                  <a:srgbClr val="FF0000"/>
                </a:solidFill>
                <a:latin typeface="Times New Roman" panose="02020603050405020304" pitchFamily="18" charset="0"/>
                <a:cs typeface="Times New Roman" panose="02020603050405020304" pitchFamily="18" charset="0"/>
              </a:rPr>
              <a:t>%100 İngilizce</a:t>
            </a:r>
            <a:r>
              <a:rPr lang="tr-TR" altLang="tr-TR" sz="1600" b="1" dirty="0">
                <a:solidFill>
                  <a:srgbClr val="FF0000"/>
                </a:solidFill>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olarak öğrenim hayatını sürdürmektedir.</a:t>
            </a:r>
          </a:p>
          <a:p>
            <a:pPr marL="0" indent="0">
              <a:buNone/>
            </a:pPr>
            <a:r>
              <a:rPr lang="tr-TR" altLang="tr-TR" sz="1400" b="1" dirty="0">
                <a:solidFill>
                  <a:srgbClr val="990000"/>
                </a:solidFill>
                <a:latin typeface="Times New Roman" panose="02020603050405020304" pitchFamily="18" charset="0"/>
                <a:cs typeface="Times New Roman" panose="02020603050405020304" pitchFamily="18" charset="0"/>
              </a:rPr>
              <a:t>                     Lisansüstü Programlarımız</a:t>
            </a:r>
            <a:endParaRPr lang="tr-TR" altLang="tr-TR" sz="1400" dirty="0">
              <a:latin typeface="Times New Roman" panose="02020603050405020304" pitchFamily="18" charset="0"/>
              <a:cs typeface="Times New Roman" panose="02020603050405020304" pitchFamily="18" charset="0"/>
            </a:endParaRPr>
          </a:p>
          <a:p>
            <a:pPr marL="285744" indent="-285744" eaLnBrk="1" hangingPunct="1">
              <a:lnSpc>
                <a:spcPct val="90000"/>
              </a:lnSpc>
              <a:buFont typeface="Wingdings" panose="05000000000000000000" pitchFamily="2" charset="2"/>
              <a:buChar char="Ø"/>
              <a:defRPr/>
            </a:pPr>
            <a:r>
              <a:rPr lang="tr-TR" altLang="tr-TR" sz="1400" dirty="0">
                <a:latin typeface="Times New Roman" panose="02020603050405020304" pitchFamily="18" charset="0"/>
                <a:cs typeface="Times New Roman" panose="02020603050405020304" pitchFamily="18" charset="0"/>
              </a:rPr>
              <a:t>Uluslararası Ticaret ve İşletmecilik Tezli Yüksek Lisans</a:t>
            </a:r>
          </a:p>
          <a:p>
            <a:pPr marL="285744" indent="-285744" eaLnBrk="1" hangingPunct="1">
              <a:lnSpc>
                <a:spcPct val="90000"/>
              </a:lnSpc>
              <a:buFont typeface="Wingdings" panose="05000000000000000000" pitchFamily="2" charset="2"/>
              <a:buChar char="Ø"/>
              <a:defRPr/>
            </a:pPr>
            <a:r>
              <a:rPr lang="tr-TR" altLang="tr-TR" sz="1400" dirty="0">
                <a:latin typeface="Times New Roman" panose="02020603050405020304" pitchFamily="18" charset="0"/>
                <a:cs typeface="Times New Roman" panose="02020603050405020304" pitchFamily="18" charset="0"/>
              </a:rPr>
              <a:t>Uluslararası Ticaret ve İşletmecilik %100 İngilizce Tezli Yüksek Lisans</a:t>
            </a:r>
            <a:endParaRPr lang="tr-TR" altLang="tr-TR" sz="2400" b="1" dirty="0">
              <a:solidFill>
                <a:srgbClr val="990000"/>
              </a:solidFill>
              <a:latin typeface="Times New Roman" panose="02020603050405020304" pitchFamily="18" charset="0"/>
              <a:cs typeface="Times New Roman" panose="02020603050405020304" pitchFamily="18" charset="0"/>
            </a:endParaRPr>
          </a:p>
          <a:p>
            <a:pPr marL="0" indent="0" algn="ctr">
              <a:buNone/>
            </a:pPr>
            <a:endParaRPr lang="tr-TR" altLang="tr-TR" sz="2400" b="1" dirty="0">
              <a:solidFill>
                <a:srgbClr val="990000"/>
              </a:solidFill>
              <a:latin typeface="Times New Roman" panose="02020603050405020304" pitchFamily="18" charset="0"/>
              <a:cs typeface="Times New Roman" panose="02020603050405020304" pitchFamily="18" charset="0"/>
            </a:endParaRPr>
          </a:p>
          <a:p>
            <a:pPr marL="0" indent="0" algn="ctr">
              <a:buNone/>
            </a:pPr>
            <a:endParaRPr lang="tr-TR" altLang="tr-TR" sz="2400" b="1" dirty="0">
              <a:solidFill>
                <a:srgbClr val="990000"/>
              </a:solidFill>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a:t>
            </a:r>
          </a:p>
        </p:txBody>
      </p:sp>
      <p:pic>
        <p:nvPicPr>
          <p:cNvPr id="64515" name="Picture 5">
            <a:extLst>
              <a:ext uri="{FF2B5EF4-FFF2-40B4-BE49-F238E27FC236}">
                <a16:creationId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3"/>
            <a:ext cx="1676400" cy="315913"/>
          </a:xfrm>
        </p:spPr>
        <p:txBody>
          <a:bodyPr/>
          <a:lstStyle/>
          <a:p>
            <a:pPr>
              <a:defRPr/>
            </a:pPr>
            <a:fld id="{70784CC9-7411-4CB1-914B-C280D3675056}" type="datetime8">
              <a:rPr lang="tr-TR" smtClean="0"/>
              <a:t>7.10.2024 14:07</a:t>
            </a:fld>
            <a:endParaRPr lang="tr-TR" dirty="0"/>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29001"/>
            <a:ext cx="3352800" cy="2187131"/>
          </a:xfrm>
          <a:prstGeom prst="rect">
            <a:avLst/>
          </a:prstGeom>
        </p:spPr>
      </p:pic>
      <p:pic>
        <p:nvPicPr>
          <p:cNvPr id="4" name="Resim 3"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422075"/>
            <a:ext cx="3429000" cy="2194057"/>
          </a:xfrm>
          <a:prstGeom prst="rect">
            <a:avLst/>
          </a:prstGeom>
        </p:spPr>
      </p:pic>
      <p:pic>
        <p:nvPicPr>
          <p:cNvPr id="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059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5">
            <a:extLst>
              <a:ext uri="{FF2B5EF4-FFF2-40B4-BE49-F238E27FC236}">
                <a16:creationId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3"/>
            <a:ext cx="1676400" cy="315913"/>
          </a:xfrm>
        </p:spPr>
        <p:txBody>
          <a:bodyPr/>
          <a:lstStyle/>
          <a:p>
            <a:pPr>
              <a:defRPr/>
            </a:pPr>
            <a:endParaRPr lang="tr-TR" dirty="0"/>
          </a:p>
        </p:txBody>
      </p:sp>
      <p:pic>
        <p:nvPicPr>
          <p:cNvPr id="8" name="Picture 5" descr="C:\Users\hp\Desktop\yenilogo.png">
            <a:extLst>
              <a:ext uri="{FF2B5EF4-FFF2-40B4-BE49-F238E27FC236}">
                <a16:creationId xmlns:a16="http://schemas.microsoft.com/office/drawing/2014/main" id="{C9FF50F1-1358-4951-A590-0CD5D9B3A0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388" y="315753"/>
            <a:ext cx="1983441" cy="95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a:extLst>
              <a:ext uri="{FF2B5EF4-FFF2-40B4-BE49-F238E27FC236}">
                <a16:creationId xmlns:a16="http://schemas.microsoft.com/office/drawing/2014/main" id="{F0284437-1D88-4DF7-9434-03CAE205E3CB}"/>
              </a:ext>
            </a:extLst>
          </p:cNvPr>
          <p:cNvSpPr>
            <a:spLocks noGrp="1"/>
          </p:cNvSpPr>
          <p:nvPr>
            <p:ph type="title"/>
          </p:nvPr>
        </p:nvSpPr>
        <p:spPr>
          <a:xfrm>
            <a:off x="957367" y="1254345"/>
            <a:ext cx="7543800" cy="726855"/>
          </a:xfrm>
        </p:spPr>
        <p:txBody>
          <a:bodyPr>
            <a:normAutofit fontScale="90000"/>
          </a:bodyPr>
          <a:lstStyle/>
          <a:p>
            <a:pPr algn="ctr"/>
            <a:r>
              <a:rPr lang="tr-TR" sz="2700" b="1" dirty="0">
                <a:solidFill>
                  <a:schemeClr val="tx1"/>
                </a:solidFill>
                <a:latin typeface="Times New Roman" charset="-94"/>
                <a:ea typeface="Times New Roman" charset="-94"/>
                <a:cs typeface="Times New Roman" charset="-94"/>
              </a:rPr>
              <a:t/>
            </a:r>
            <a:br>
              <a:rPr lang="tr-TR" sz="2700" b="1" dirty="0">
                <a:solidFill>
                  <a:schemeClr val="tx1"/>
                </a:solidFill>
                <a:latin typeface="Times New Roman" charset="-94"/>
                <a:ea typeface="Times New Roman" charset="-94"/>
                <a:cs typeface="Times New Roman" charset="-94"/>
              </a:rPr>
            </a:br>
            <a:r>
              <a:rPr lang="tr-TR" sz="2700" b="1" dirty="0">
                <a:solidFill>
                  <a:schemeClr val="tx1"/>
                </a:solidFill>
                <a:latin typeface="Times New Roman" charset="-94"/>
                <a:ea typeface="Times New Roman" charset="-94"/>
                <a:cs typeface="Times New Roman" charset="-94"/>
              </a:rPr>
              <a:t>Uluslararası Ticaret ve İşletmecilik Bölümü</a:t>
            </a:r>
            <a:br>
              <a:rPr lang="tr-TR" sz="2700" b="1" dirty="0">
                <a:solidFill>
                  <a:schemeClr val="tx1"/>
                </a:solidFill>
                <a:latin typeface="Times New Roman" charset="-94"/>
                <a:ea typeface="Times New Roman" charset="-94"/>
                <a:cs typeface="Times New Roman" charset="-94"/>
              </a:rPr>
            </a:br>
            <a:endParaRPr lang="tr-TR" sz="2700" dirty="0"/>
          </a:p>
        </p:txBody>
      </p:sp>
      <p:pic>
        <p:nvPicPr>
          <p:cNvPr id="11" name="Picture 6" descr="mission vector ile ilgili görsel sonucu">
            <a:extLst>
              <a:ext uri="{FF2B5EF4-FFF2-40B4-BE49-F238E27FC236}">
                <a16:creationId xmlns:a16="http://schemas.microsoft.com/office/drawing/2014/main" id="{00FE7265-B149-46E8-B8E6-8EA46BD1F5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623" y="2103710"/>
            <a:ext cx="1255284" cy="92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vision vector ile ilgili görsel sonucu">
            <a:extLst>
              <a:ext uri="{FF2B5EF4-FFF2-40B4-BE49-F238E27FC236}">
                <a16:creationId xmlns:a16="http://schemas.microsoft.com/office/drawing/2014/main" id="{F098D1FE-E699-415B-9279-E91808460F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623" y="4419600"/>
            <a:ext cx="1255284" cy="8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çerik Yer Tutucusu 2">
            <a:extLst>
              <a:ext uri="{FF2B5EF4-FFF2-40B4-BE49-F238E27FC236}">
                <a16:creationId xmlns:a16="http://schemas.microsoft.com/office/drawing/2014/main" id="{6F853974-9818-443D-BE49-21C290792CA5}"/>
              </a:ext>
            </a:extLst>
          </p:cNvPr>
          <p:cNvSpPr>
            <a:spLocks noGrp="1"/>
          </p:cNvSpPr>
          <p:nvPr>
            <p:ph idx="1"/>
          </p:nvPr>
        </p:nvSpPr>
        <p:spPr>
          <a:xfrm>
            <a:off x="2701765" y="2071750"/>
            <a:ext cx="5736179" cy="3017520"/>
          </a:xfrm>
        </p:spPr>
        <p:txBody>
          <a:bodyPr/>
          <a:lstStyle/>
          <a:p>
            <a:pPr marL="0" indent="0" algn="r">
              <a:buNone/>
            </a:pPr>
            <a:r>
              <a:rPr lang="tr-TR" sz="2000" dirty="0">
                <a:latin typeface="Times New Roman" charset="-94"/>
                <a:ea typeface="Times New Roman" charset="-94"/>
                <a:cs typeface="Times New Roman" charset="-94"/>
              </a:rPr>
              <a:t>Uluslararası Ticaret ve İşletmecilik bölümü; üretimden başlayıp, ticarileştirme ve talep yaratma süreçlerini içine alan ve genel olarak; ekonomi, ithalat-ihracat uygulamaları, muhasebe, dış ticaret işlemleri, pazarlama gibi iktisat ve işletme derslerini kapsayan disiplinler arası bir programdır. </a:t>
            </a:r>
          </a:p>
          <a:p>
            <a:pPr marL="0" indent="0" algn="r">
              <a:buNone/>
            </a:pPr>
            <a:endParaRPr lang="tr-TR" sz="2000" dirty="0">
              <a:latin typeface="Times New Roman" charset="-94"/>
              <a:ea typeface="Times New Roman" charset="-94"/>
              <a:cs typeface="Times New Roman" charset="-94"/>
            </a:endParaRPr>
          </a:p>
          <a:p>
            <a:pPr marL="0" indent="0" algn="r">
              <a:buNone/>
            </a:pPr>
            <a:r>
              <a:rPr lang="tr-TR" sz="2000" dirty="0">
                <a:latin typeface="Times New Roman" charset="-94"/>
                <a:ea typeface="Times New Roman" charset="-94"/>
                <a:cs typeface="Times New Roman" charset="-94"/>
              </a:rPr>
              <a:t>Küresel pazarlar hakkında bilgi sahibi, analitik düşünebilen, farklı kültürel ortamlarda stratejiler üretebilen, uluslararası düzeyde liderlik yeteneklerine sahip, uluslararası ticarete hâkim, ürün ve hizmetlere talep yaratabilecek uygulamacılar yetiştirmek hedeflenmektedir.</a:t>
            </a:r>
          </a:p>
          <a:p>
            <a:pPr marL="1272779" indent="0" algn="r">
              <a:buNone/>
            </a:pPr>
            <a:r>
              <a:rPr lang="tr-TR" sz="2000" dirty="0">
                <a:latin typeface="Times New Roman" charset="-94"/>
                <a:ea typeface="Times New Roman" charset="-94"/>
                <a:cs typeface="Times New Roman" charset="-94"/>
              </a:rPr>
              <a:t>                               </a:t>
            </a:r>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934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57FE1948-7768-42C6-BCF2-B86739AF7854}"/>
              </a:ext>
            </a:extLst>
          </p:cNvPr>
          <p:cNvSpPr>
            <a:spLocks noGrp="1" noChangeArrowheads="1"/>
          </p:cNvSpPr>
          <p:nvPr>
            <p:ph type="body" sz="half" idx="2"/>
          </p:nvPr>
        </p:nvSpPr>
        <p:spPr>
          <a:xfrm>
            <a:off x="190500" y="-1"/>
            <a:ext cx="5600700" cy="6450013"/>
          </a:xfrm>
        </p:spPr>
        <p:txBody>
          <a:bodyPr/>
          <a:lstStyle/>
          <a:p>
            <a:pPr marL="0" indent="0" algn="ctr">
              <a:buNone/>
            </a:pPr>
            <a:r>
              <a:rPr lang="tr-TR" altLang="tr-TR" b="1" dirty="0">
                <a:solidFill>
                  <a:srgbClr val="990000"/>
                </a:solidFill>
                <a:latin typeface="Times New Roman" panose="02020603050405020304" pitchFamily="18" charset="0"/>
                <a:cs typeface="Times New Roman" panose="02020603050405020304" pitchFamily="18" charset="0"/>
              </a:rPr>
              <a:t>Uluslararası Ticaret ve İşletmecilik        Mezunlarının Görev Alanları</a:t>
            </a:r>
          </a:p>
          <a:p>
            <a:pPr marL="0" indent="0" algn="ctr">
              <a:buNone/>
            </a:pPr>
            <a:endParaRPr lang="tr-TR" altLang="tr-TR" sz="1600" b="1" dirty="0">
              <a:solidFill>
                <a:srgbClr val="990000"/>
              </a:solidFill>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Uluslararası Ticaret ve Pazarlama bölümünden mezun olan öğrenciler başta küresel firmalar olmak üzere, kamu ve özel sektör kuruluşlarının uluslararası ticaretle ilgili tüm birimlerinde yönetici ve uzman eleman konumlarında çalışabilirler. İşletmelerin planlama, pazarlama, ürün tasarımı, malzeme yönetimi, depolama, dağıtım, taşımacılık, satın alma bölümlerinde görev alabilirler. Uluslararası pazarlama alanında uzmanlaşmış bağımsız dış ticaret firmalarında çalışabilirler.</a:t>
            </a:r>
          </a:p>
          <a:p>
            <a:pPr marL="0" indent="0" algn="just">
              <a:buNone/>
            </a:pPr>
            <a:r>
              <a:rPr lang="tr-TR" altLang="tr-TR" sz="1600" dirty="0">
                <a:latin typeface="Times New Roman" panose="02020603050405020304" pitchFamily="18" charset="0"/>
                <a:cs typeface="Times New Roman" panose="02020603050405020304" pitchFamily="18" charset="0"/>
              </a:rPr>
              <a:t>      Ayrıca mezunlar; Başbakanlık Dış Ticaret Müsteşarlığı ve Gümrük Müsteşarlığına bağlı kurumlar, Türkiye İhracatçılar Birliği (TİM), Ulaştırma bakanlığı, Eximbank, KOSGEB ve diğer meslek kuruluşlarında, ajanslarda ve belediye gibi yerel kamu kuruluşlarında, bankaların kambiyo birimleri, yurt içi ve yurt dışı özel ihracat-ithalat şirketleri ve üye kuruluşlarında, serbest bölgelerde, Türkiye’nin dış temsilcilikleri, Ticari konsolosluk ve elçiliklerde, sermaye şirketleri ile özel kuruluşların ihracat-ithalat birimlerinde, uluslararası ticaret ve nakliyat firmaları gibi kurum ve kuruluşlarda istihdam edilebilirler.</a:t>
            </a:r>
          </a:p>
          <a:p>
            <a:pPr marL="0" indent="0" algn="ctr">
              <a:buNone/>
            </a:pPr>
            <a:endParaRPr lang="tr-TR" altLang="tr-TR" sz="2400" b="1" dirty="0">
              <a:solidFill>
                <a:srgbClr val="990000"/>
              </a:solidFill>
              <a:latin typeface="Times New Roman" panose="02020603050405020304" pitchFamily="18" charset="0"/>
              <a:cs typeface="Times New Roman" panose="02020603050405020304" pitchFamily="18" charset="0"/>
            </a:endParaRPr>
          </a:p>
          <a:p>
            <a:pPr marL="0" indent="0" algn="just">
              <a:buNone/>
            </a:pPr>
            <a:r>
              <a:rPr lang="tr-TR" altLang="tr-TR" sz="1600" dirty="0">
                <a:latin typeface="Times New Roman" panose="02020603050405020304" pitchFamily="18" charset="0"/>
                <a:cs typeface="Times New Roman" panose="02020603050405020304" pitchFamily="18" charset="0"/>
              </a:rPr>
              <a:t>   </a:t>
            </a:r>
          </a:p>
        </p:txBody>
      </p:sp>
      <p:pic>
        <p:nvPicPr>
          <p:cNvPr id="64515" name="Picture 5">
            <a:extLst>
              <a:ext uri="{FF2B5EF4-FFF2-40B4-BE49-F238E27FC236}">
                <a16:creationId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2"/>
            <a:ext cx="1676400" cy="315913"/>
          </a:xfrm>
        </p:spPr>
        <p:txBody>
          <a:bodyPr/>
          <a:lstStyle/>
          <a:p>
            <a:pPr>
              <a:defRPr/>
            </a:pPr>
            <a:endParaRPr lang="tr-TR" dirty="0"/>
          </a:p>
        </p:txBody>
      </p:sp>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864" y="1295400"/>
            <a:ext cx="2728196" cy="2015960"/>
          </a:xfrm>
          <a:prstGeom prst="rect">
            <a:avLst/>
          </a:prstGeom>
        </p:spPr>
      </p:pic>
      <p:pic>
        <p:nvPicPr>
          <p:cNvPr id="6" name="Resim 5"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484" y="3886202"/>
            <a:ext cx="2720576" cy="1988973"/>
          </a:xfrm>
          <a:prstGeom prst="rect">
            <a:avLst/>
          </a:prstGeom>
        </p:spPr>
      </p:pic>
      <p:pic>
        <p:nvPicPr>
          <p:cNvPr id="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560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5">
            <a:extLst>
              <a:ext uri="{FF2B5EF4-FFF2-40B4-BE49-F238E27FC236}">
                <a16:creationId xmlns:a16="http://schemas.microsoft.com/office/drawing/2014/main" id="{7618F6AF-F007-470C-9109-1B8006E6D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3"/>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i Yer Tutucusu 4"/>
          <p:cNvSpPr>
            <a:spLocks noGrp="1"/>
          </p:cNvSpPr>
          <p:nvPr>
            <p:ph type="dt" sz="half" idx="10"/>
          </p:nvPr>
        </p:nvSpPr>
        <p:spPr>
          <a:xfrm>
            <a:off x="7467600" y="6553202"/>
            <a:ext cx="1676400" cy="315913"/>
          </a:xfrm>
        </p:spPr>
        <p:txBody>
          <a:bodyPr/>
          <a:lstStyle/>
          <a:p>
            <a:pPr>
              <a:defRPr/>
            </a:pPr>
            <a:fld id="{70784CC9-7411-4CB1-914B-C280D3675056}" type="datetime8">
              <a:rPr lang="tr-TR" smtClean="0"/>
              <a:t>7.10.2024 14:07</a:t>
            </a:fld>
            <a:endParaRPr lang="tr-TR" dirty="0"/>
          </a:p>
        </p:txBody>
      </p:sp>
      <p:sp>
        <p:nvSpPr>
          <p:cNvPr id="8" name="Rectangle 3">
            <a:extLst>
              <a:ext uri="{FF2B5EF4-FFF2-40B4-BE49-F238E27FC236}">
                <a16:creationId xmlns:a16="http://schemas.microsoft.com/office/drawing/2014/main" id="{218FCBBD-6A55-4A62-9B06-972838184E10}"/>
              </a:ext>
            </a:extLst>
          </p:cNvPr>
          <p:cNvSpPr txBox="1">
            <a:spLocks noChangeArrowheads="1"/>
          </p:cNvSpPr>
          <p:nvPr/>
        </p:nvSpPr>
        <p:spPr bwMode="auto">
          <a:xfrm>
            <a:off x="457200" y="1447800"/>
            <a:ext cx="8153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just" eaLnBrk="1" hangingPunct="1">
              <a:lnSpc>
                <a:spcPct val="150000"/>
              </a:lnSpc>
              <a:buFont typeface="Wingdings" charset="2"/>
              <a:buChar char="Ø"/>
            </a:pPr>
            <a:r>
              <a:rPr lang="tr-TR" sz="1400" kern="0" dirty="0">
                <a:latin typeface="Times New Roman" charset="-94"/>
                <a:ea typeface="Times New Roman" charset="-94"/>
                <a:cs typeface="Times New Roman" charset="-94"/>
              </a:rPr>
              <a:t>Uluslararası Ticaret ve İşletmecilik programı, disiplinler arası bir program olarak, çağdaş ticaret usulleri ve işletmecilik anlayışının oluşturulup geleceğin iş dünyasının aktörlerine ulaştırılmasına yardımcı olmayı hedeflemektedir. Bu doğrultuda Uluslararası Ticaret ve İşletmecilik programı ile yerel ve küresel rekabetin yoğun olarak yaşandığı dünya pazarlarında öğrencilerimize günümüz ve gelecek iş dünyasının beklentilerine cevap verebilecek işletmecilik ve yöneticilik için gerekli bilgi ve becerileri kazandırılmaya çalışılacaktır. Küresel pazarlar hakkında bilgi sahibi, analitik düşünebilen, farklı kültürel ortamlarda stratejiler üretebilen, uluslararası düzeyde liderlik yeteneklerine sahip, uluslararası ticarete hâkim, ürün ve hizmetlere talep yaratabilecek uygulamacılar yetiştirmek hedeflenmektedir.</a:t>
            </a:r>
            <a:endParaRPr lang="tr-TR" altLang="tr-TR" sz="2000" kern="0" dirty="0">
              <a:latin typeface="Times New Roman" charset="-94"/>
              <a:ea typeface="Times New Roman" charset="-94"/>
              <a:cs typeface="Times New Roman" charset="-94"/>
            </a:endParaRPr>
          </a:p>
        </p:txBody>
      </p:sp>
      <p:sp>
        <p:nvSpPr>
          <p:cNvPr id="9" name="Rectangle 2">
            <a:extLst>
              <a:ext uri="{FF2B5EF4-FFF2-40B4-BE49-F238E27FC236}">
                <a16:creationId xmlns:a16="http://schemas.microsoft.com/office/drawing/2014/main" id="{D936B679-0E82-483A-A27E-E2BA95892D16}"/>
              </a:ext>
            </a:extLst>
          </p:cNvPr>
          <p:cNvSpPr>
            <a:spLocks noGrp="1" noChangeArrowheads="1"/>
          </p:cNvSpPr>
          <p:nvPr>
            <p:ph type="title"/>
          </p:nvPr>
        </p:nvSpPr>
        <p:spPr>
          <a:xfrm>
            <a:off x="457200" y="457202"/>
            <a:ext cx="8229600" cy="761998"/>
          </a:xfrm>
        </p:spPr>
        <p:txBody>
          <a:bodyPr/>
          <a:lstStyle/>
          <a:p>
            <a:pPr eaLnBrk="1" hangingPunct="1"/>
            <a:r>
              <a:rPr lang="tr-TR" altLang="tr-TR" sz="3600" b="1" dirty="0">
                <a:solidFill>
                  <a:srgbClr val="990000"/>
                </a:solidFill>
                <a:latin typeface="Times New Roman" panose="02020603050405020304" pitchFamily="18" charset="0"/>
                <a:cs typeface="Times New Roman" panose="02020603050405020304" pitchFamily="18" charset="0"/>
              </a:rPr>
              <a:t>Stratejik Amaçlarımız</a:t>
            </a:r>
          </a:p>
        </p:txBody>
      </p:sp>
      <p:pic>
        <p:nvPicPr>
          <p:cNvPr id="10" name="Resim 5">
            <a:extLst>
              <a:ext uri="{FF2B5EF4-FFF2-40B4-BE49-F238E27FC236}">
                <a16:creationId xmlns:a16="http://schemas.microsoft.com/office/drawing/2014/main" id="{47048226-5460-4E6A-9387-2161CA15F1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4253408"/>
            <a:ext cx="5105400" cy="1994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78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483239-DF6A-44FA-9A1B-069734EB293C}"/>
              </a:ext>
            </a:extLst>
          </p:cNvPr>
          <p:cNvSpPr>
            <a:spLocks noGrp="1" noChangeArrowheads="1"/>
          </p:cNvSpPr>
          <p:nvPr>
            <p:ph type="title"/>
          </p:nvPr>
        </p:nvSpPr>
        <p:spPr>
          <a:xfrm>
            <a:off x="457200" y="2255840"/>
            <a:ext cx="8229600" cy="1477963"/>
          </a:xfrm>
        </p:spPr>
        <p:txBody>
          <a:bodyPr/>
          <a:lstStyle/>
          <a:p>
            <a:pPr eaLnBrk="1" hangingPunct="1"/>
            <a:r>
              <a:rPr lang="tr-TR" altLang="tr-TR" sz="3200" b="1" dirty="0">
                <a:solidFill>
                  <a:srgbClr val="990000"/>
                </a:solidFill>
                <a:latin typeface="Times New Roman" panose="02020603050405020304" pitchFamily="18" charset="0"/>
                <a:cs typeface="Times New Roman" panose="02020603050405020304" pitchFamily="18" charset="0"/>
              </a:rPr>
              <a:t>İzmir Katip Çelebi Üniversitesi </a:t>
            </a:r>
            <a:br>
              <a:rPr lang="tr-TR" altLang="tr-TR" sz="3200" b="1" dirty="0">
                <a:solidFill>
                  <a:srgbClr val="990000"/>
                </a:solidFill>
                <a:latin typeface="Times New Roman" panose="02020603050405020304" pitchFamily="18" charset="0"/>
                <a:cs typeface="Times New Roman" panose="02020603050405020304" pitchFamily="18" charset="0"/>
              </a:rPr>
            </a:br>
            <a:r>
              <a:rPr lang="tr-TR" altLang="tr-TR" sz="3200" b="1" dirty="0">
                <a:solidFill>
                  <a:srgbClr val="990000"/>
                </a:solidFill>
                <a:latin typeface="Times New Roman" panose="02020603050405020304" pitchFamily="18" charset="0"/>
                <a:cs typeface="Times New Roman" panose="02020603050405020304" pitchFamily="18" charset="0"/>
              </a:rPr>
              <a:t>İktisadi ve İdari Bilimler Fakültesi Bünyesinde ;</a:t>
            </a:r>
          </a:p>
        </p:txBody>
      </p:sp>
      <p:sp>
        <p:nvSpPr>
          <p:cNvPr id="12291" name="Rectangle 3">
            <a:extLst>
              <a:ext uri="{FF2B5EF4-FFF2-40B4-BE49-F238E27FC236}">
                <a16:creationId xmlns:a16="http://schemas.microsoft.com/office/drawing/2014/main" id="{641CF812-B58B-4779-BB9A-277FB931BA54}"/>
              </a:ext>
            </a:extLst>
          </p:cNvPr>
          <p:cNvSpPr>
            <a:spLocks noGrp="1" noChangeArrowheads="1"/>
          </p:cNvSpPr>
          <p:nvPr>
            <p:ph type="body" idx="1"/>
          </p:nvPr>
        </p:nvSpPr>
        <p:spPr>
          <a:xfrm>
            <a:off x="314327" y="3657602"/>
            <a:ext cx="8515351" cy="2789239"/>
          </a:xfrm>
        </p:spPr>
        <p:txBody>
          <a:bodyPr/>
          <a:lstStyle/>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İktisat,  </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İşletme, </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Siyaset Bilimi ve Kamu Yönetimi, </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Maliye,</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Uluslararası İlişkiler,</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Sağlık Yönetimi, </a:t>
            </a:r>
          </a:p>
          <a:p>
            <a:pPr eaLnBrk="1" hangingPunct="1">
              <a:buFont typeface="Wingdings" panose="05000000000000000000" pitchFamily="2" charset="2"/>
              <a:buChar char="Ø"/>
            </a:pPr>
            <a:r>
              <a:rPr lang="tr-TR" altLang="tr-TR" sz="1800" b="1" dirty="0">
                <a:latin typeface="Times New Roman" panose="02020603050405020304" pitchFamily="18" charset="0"/>
                <a:cs typeface="Times New Roman" panose="02020603050405020304" pitchFamily="18" charset="0"/>
              </a:rPr>
              <a:t>Uluslararası Ticaret ve İşletmecilik</a:t>
            </a:r>
          </a:p>
          <a:p>
            <a:pPr marL="0" indent="0" eaLnBrk="1" hangingPunct="1">
              <a:buNone/>
            </a:pPr>
            <a:r>
              <a:rPr lang="tr-TR" altLang="tr-TR" sz="1800" dirty="0">
                <a:latin typeface="Times New Roman" panose="02020603050405020304" pitchFamily="18" charset="0"/>
                <a:cs typeface="Times New Roman" panose="02020603050405020304" pitchFamily="18" charset="0"/>
              </a:rPr>
              <a:t>      olmak üzere 7 bölüm bulunmaktadır. </a:t>
            </a:r>
          </a:p>
          <a:p>
            <a:pPr marL="0" indent="0" eaLnBrk="1" hangingPunct="1">
              <a:buNone/>
            </a:pPr>
            <a:r>
              <a:rPr lang="tr-TR" altLang="tr-TR" sz="1800" b="1" dirty="0">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Char char="Ø"/>
            </a:pPr>
            <a:endParaRPr lang="tr-TR" altLang="tr-TR" sz="1800" b="1" dirty="0">
              <a:latin typeface="Times New Roman" panose="02020603050405020304" pitchFamily="18" charset="0"/>
              <a:cs typeface="Times New Roman" panose="02020603050405020304" pitchFamily="18" charset="0"/>
            </a:endParaRPr>
          </a:p>
        </p:txBody>
      </p:sp>
      <p:pic>
        <p:nvPicPr>
          <p:cNvPr id="12292" name="Picture 5">
            <a:extLst>
              <a:ext uri="{FF2B5EF4-FFF2-40B4-BE49-F238E27FC236}">
                <a16:creationId xmlns:a16="http://schemas.microsoft.com/office/drawing/2014/main" id="{0E23B6EE-ADD2-4FDE-B2D0-A5127BB9D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a:extLst>
              <a:ext uri="{FF2B5EF4-FFF2-40B4-BE49-F238E27FC236}">
                <a16:creationId xmlns:a16="http://schemas.microsoft.com/office/drawing/2014/main" id="{805185BF-2E4A-49D7-A07C-0C735AE681E2}"/>
              </a:ext>
            </a:extLst>
          </p:cNvPr>
          <p:cNvPicPr>
            <a:picLocks noChangeAspect="1" noChangeArrowheads="1"/>
          </p:cNvPicPr>
          <p:nvPr/>
        </p:nvPicPr>
        <p:blipFill>
          <a:blip r:embed="rId4"/>
          <a:stretch>
            <a:fillRect/>
          </a:stretch>
        </p:blipFill>
        <p:spPr bwMode="auto">
          <a:xfrm>
            <a:off x="-46037" y="15879"/>
            <a:ext cx="3227388" cy="2136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9" name="Picture 9">
            <a:extLst>
              <a:ext uri="{FF2B5EF4-FFF2-40B4-BE49-F238E27FC236}">
                <a16:creationId xmlns:a16="http://schemas.microsoft.com/office/drawing/2014/main" id="{37ACE04C-D8A7-4474-9DD9-0C17291C5C5B}"/>
              </a:ext>
            </a:extLst>
          </p:cNvPr>
          <p:cNvPicPr>
            <a:picLocks noChangeAspect="1" noChangeArrowheads="1"/>
          </p:cNvPicPr>
          <p:nvPr/>
        </p:nvPicPr>
        <p:blipFill>
          <a:blip r:embed="rId5"/>
          <a:stretch>
            <a:fillRect/>
          </a:stretch>
        </p:blipFill>
        <p:spPr bwMode="auto">
          <a:xfrm>
            <a:off x="2855916" y="7939"/>
            <a:ext cx="3163887" cy="2144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1857DF9D-D4ED-4F5D-82F8-DD8FBD87069A}"/>
              </a:ext>
            </a:extLst>
          </p:cNvPr>
          <p:cNvPicPr>
            <a:picLocks noChangeAspect="1" noChangeArrowheads="1"/>
          </p:cNvPicPr>
          <p:nvPr/>
        </p:nvPicPr>
        <p:blipFill>
          <a:blip r:embed="rId6"/>
          <a:stretch>
            <a:fillRect/>
          </a:stretch>
        </p:blipFill>
        <p:spPr bwMode="auto">
          <a:xfrm>
            <a:off x="6019800" y="7942"/>
            <a:ext cx="3124200" cy="2147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a:xfrm>
            <a:off x="7391400" y="6553203"/>
            <a:ext cx="1600200" cy="315913"/>
          </a:xfrm>
        </p:spPr>
        <p:txBody>
          <a:bodyPr/>
          <a:lstStyle/>
          <a:p>
            <a:pPr>
              <a:defRPr/>
            </a:pPr>
            <a:endParaRPr lang="tr-TR" dirty="0"/>
          </a:p>
        </p:txBody>
      </p:sp>
      <p:pic>
        <p:nvPicPr>
          <p:cNvPr id="9"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3189"/>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9598F35-CABA-402E-BABA-96B43594BB9A}"/>
              </a:ext>
            </a:extLst>
          </p:cNvPr>
          <p:cNvSpPr>
            <a:spLocks noGrp="1" noChangeArrowheads="1"/>
          </p:cNvSpPr>
          <p:nvPr>
            <p:ph type="title"/>
          </p:nvPr>
        </p:nvSpPr>
        <p:spPr>
          <a:xfrm>
            <a:off x="709573" y="152405"/>
            <a:ext cx="7673789" cy="944563"/>
          </a:xfrm>
        </p:spPr>
        <p:txBody>
          <a:bodyPr/>
          <a:lstStyle/>
          <a:p>
            <a:pPr algn="ct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Ticaret ve İşletmecilik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65539" name="Picture 5">
            <a:extLst>
              <a:ext uri="{FF2B5EF4-FFF2-40B4-BE49-F238E27FC236}">
                <a16:creationId xmlns:a16="http://schemas.microsoft.com/office/drawing/2014/main" id="{99AAFDCB-8D22-481E-91F8-623828F5B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a16="http://schemas.microsoft.com/office/drawing/2014/main" id="{E6830FDC-C906-4C01-AA17-E5320DABAE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6489" y="1203763"/>
            <a:ext cx="2057399" cy="1963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5541" name="Dikdörtgen 5">
            <a:extLst>
              <a:ext uri="{FF2B5EF4-FFF2-40B4-BE49-F238E27FC236}">
                <a16:creationId xmlns:a16="http://schemas.microsoft.com/office/drawing/2014/main" id="{FEA4906E-3986-4D30-8B09-89DC3D90A735}"/>
              </a:ext>
            </a:extLst>
          </p:cNvPr>
          <p:cNvSpPr>
            <a:spLocks noChangeArrowheads="1"/>
          </p:cNvSpPr>
          <p:nvPr/>
        </p:nvSpPr>
        <p:spPr bwMode="auto">
          <a:xfrm>
            <a:off x="617720" y="3109410"/>
            <a:ext cx="19954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Sevtap ÜNAL</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DEKAN</a:t>
            </a:r>
          </a:p>
        </p:txBody>
      </p:sp>
      <p:pic>
        <p:nvPicPr>
          <p:cNvPr id="6" name="Picture 16">
            <a:extLst>
              <a:ext uri="{FF2B5EF4-FFF2-40B4-BE49-F238E27FC236}">
                <a16:creationId xmlns:a16="http://schemas.microsoft.com/office/drawing/2014/main" id="{ED18C142-9BE9-48C6-86DA-917CC3C026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09627" y="3896452"/>
            <a:ext cx="2080061" cy="2011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5543" name="Dikdörtgen 4">
            <a:extLst>
              <a:ext uri="{FF2B5EF4-FFF2-40B4-BE49-F238E27FC236}">
                <a16:creationId xmlns:a16="http://schemas.microsoft.com/office/drawing/2014/main" id="{A5BE1823-DBB8-4A92-9094-68EB61695280}"/>
              </a:ext>
            </a:extLst>
          </p:cNvPr>
          <p:cNvSpPr>
            <a:spLocks noChangeArrowheads="1"/>
          </p:cNvSpPr>
          <p:nvPr/>
        </p:nvSpPr>
        <p:spPr bwMode="auto">
          <a:xfrm>
            <a:off x="5589688" y="3175014"/>
            <a:ext cx="36305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Mehmet Fatih ACAR</a:t>
            </a:r>
          </a:p>
          <a:p>
            <a:pPr algn="ctr" eaLnBrk="1" hangingPunct="1">
              <a:spcBef>
                <a:spcPts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sp>
        <p:nvSpPr>
          <p:cNvPr id="65544" name="Dikdörtgen 4">
            <a:extLst>
              <a:ext uri="{FF2B5EF4-FFF2-40B4-BE49-F238E27FC236}">
                <a16:creationId xmlns:a16="http://schemas.microsoft.com/office/drawing/2014/main" id="{BDEF742B-69CC-473C-B74B-D2F7B014D8C9}"/>
              </a:ext>
            </a:extLst>
          </p:cNvPr>
          <p:cNvSpPr>
            <a:spLocks noChangeArrowheads="1"/>
          </p:cNvSpPr>
          <p:nvPr/>
        </p:nvSpPr>
        <p:spPr bwMode="auto">
          <a:xfrm>
            <a:off x="-269070" y="5607227"/>
            <a:ext cx="3913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Yeşim ŞENDUR</a:t>
            </a:r>
          </a:p>
          <a:p>
            <a:pPr algn="ctr" eaLnBrk="1" hangingPunct="1">
              <a:spcBef>
                <a:spcPts val="0"/>
              </a:spcBef>
              <a:buNone/>
            </a:pPr>
            <a:r>
              <a:rPr lang="tr-TR" altLang="en-US" sz="1600" b="1" i="1" dirty="0">
                <a:latin typeface="Times New Roman" panose="02020603050405020304" pitchFamily="18" charset="0"/>
                <a:cs typeface="Times New Roman" panose="02020603050405020304" pitchFamily="18" charset="0"/>
              </a:rPr>
              <a:t>Bölüm Başkan Yardımcısı</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sp>
        <p:nvSpPr>
          <p:cNvPr id="2" name="AutoShape 2" descr="image being cropped"/>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573" y="3850840"/>
            <a:ext cx="1976730" cy="18008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si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8487" y="1240679"/>
            <a:ext cx="1923369" cy="1900820"/>
          </a:xfrm>
          <a:prstGeom prst="rect">
            <a:avLst/>
          </a:prstGeom>
          <a:ln>
            <a:noFill/>
          </a:ln>
          <a:effectLst>
            <a:softEdge rad="112500"/>
          </a:effectLst>
        </p:spPr>
      </p:pic>
      <p:sp>
        <p:nvSpPr>
          <p:cNvPr id="12" name="Dikdörtgen 5">
            <a:extLst>
              <a:ext uri="{FF2B5EF4-FFF2-40B4-BE49-F238E27FC236}">
                <a16:creationId xmlns:a16="http://schemas.microsoft.com/office/drawing/2014/main" id="{FEA4906E-3986-4D30-8B09-89DC3D90A735}"/>
              </a:ext>
            </a:extLst>
          </p:cNvPr>
          <p:cNvSpPr>
            <a:spLocks noChangeArrowheads="1"/>
          </p:cNvSpPr>
          <p:nvPr/>
        </p:nvSpPr>
        <p:spPr bwMode="auto">
          <a:xfrm>
            <a:off x="3135601" y="32011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Prof.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Ertuğrul DELİKTAŞ</a:t>
            </a:r>
          </a:p>
          <a:p>
            <a:pPr algn="ctr" eaLnBrk="1" hangingPunct="1">
              <a:spcBef>
                <a:spcPct val="0"/>
              </a:spcBef>
              <a:buFontTx/>
              <a:buNone/>
            </a:pPr>
            <a:r>
              <a:rPr lang="tr-TR" altLang="tr-TR" sz="1600" b="1" i="1" dirty="0">
                <a:latin typeface="Times New Roman" panose="02020603050405020304" pitchFamily="18" charset="0"/>
                <a:cs typeface="Times New Roman" panose="02020603050405020304" pitchFamily="18" charset="0"/>
              </a:rPr>
              <a:t>BÖLÜM BAŞKANI</a:t>
            </a:r>
          </a:p>
        </p:txBody>
      </p:sp>
      <p:pic>
        <p:nvPicPr>
          <p:cNvPr id="4" name="Resim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400" y="1275734"/>
            <a:ext cx="1981200" cy="1833675"/>
          </a:xfrm>
          <a:prstGeom prst="rect">
            <a:avLst/>
          </a:prstGeom>
          <a:ln>
            <a:noFill/>
          </a:ln>
          <a:effectLst>
            <a:softEdge rad="112500"/>
          </a:effectLst>
        </p:spPr>
      </p:pic>
      <p:sp>
        <p:nvSpPr>
          <p:cNvPr id="17" name="Dikdörtgen 4">
            <a:extLst>
              <a:ext uri="{FF2B5EF4-FFF2-40B4-BE49-F238E27FC236}">
                <a16:creationId xmlns:a16="http://schemas.microsoft.com/office/drawing/2014/main" id="{BDEF742B-69CC-473C-B74B-D2F7B014D8C9}"/>
              </a:ext>
            </a:extLst>
          </p:cNvPr>
          <p:cNvSpPr>
            <a:spLocks noChangeArrowheads="1"/>
          </p:cNvSpPr>
          <p:nvPr/>
        </p:nvSpPr>
        <p:spPr bwMode="auto">
          <a:xfrm>
            <a:off x="3395574" y="5758444"/>
            <a:ext cx="24070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İsmail ERKAN</a:t>
            </a:r>
          </a:p>
        </p:txBody>
      </p:sp>
      <p:sp>
        <p:nvSpPr>
          <p:cNvPr id="9" name="Veri Yer Tutucusu 8"/>
          <p:cNvSpPr>
            <a:spLocks noGrp="1"/>
          </p:cNvSpPr>
          <p:nvPr>
            <p:ph type="dt" sz="half" idx="10"/>
          </p:nvPr>
        </p:nvSpPr>
        <p:spPr>
          <a:xfrm>
            <a:off x="7543800" y="6496915"/>
            <a:ext cx="1600200" cy="361087"/>
          </a:xfrm>
        </p:spPr>
        <p:txBody>
          <a:bodyPr/>
          <a:lstStyle/>
          <a:p>
            <a:pPr>
              <a:defRPr/>
            </a:pPr>
            <a:endParaRPr lang="tr-TR" dirty="0"/>
          </a:p>
        </p:txBody>
      </p:sp>
      <p:pic>
        <p:nvPicPr>
          <p:cNvPr id="18" name="Picture 18">
            <a:extLst>
              <a:ext uri="{FF2B5EF4-FFF2-40B4-BE49-F238E27FC236}">
                <a16:creationId xmlns:a16="http://schemas.microsoft.com/office/drawing/2014/main" id="{07B24428-AE3A-4E42-B821-37D69B7AE6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462463" y="4032160"/>
            <a:ext cx="1920900" cy="1800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Dikdörtgen 3">
            <a:extLst>
              <a:ext uri="{FF2B5EF4-FFF2-40B4-BE49-F238E27FC236}">
                <a16:creationId xmlns:a16="http://schemas.microsoft.com/office/drawing/2014/main" id="{E504989E-E256-49DE-8E96-C373CC3F0F87}"/>
              </a:ext>
            </a:extLst>
          </p:cNvPr>
          <p:cNvSpPr>
            <a:spLocks noChangeArrowheads="1"/>
          </p:cNvSpPr>
          <p:nvPr/>
        </p:nvSpPr>
        <p:spPr bwMode="auto">
          <a:xfrm>
            <a:off x="6092824" y="5738609"/>
            <a:ext cx="29019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Doç. Dr.</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Dilek Özdemir  GÜNGÖR</a:t>
            </a:r>
            <a:endParaRPr lang="tr-TR" altLang="en-US" sz="1600" b="1" dirty="0">
              <a:latin typeface="Times New Roman" panose="02020603050405020304" pitchFamily="18" charset="0"/>
              <a:cs typeface="Times New Roman" panose="02020603050405020304" pitchFamily="18" charset="0"/>
            </a:endParaRPr>
          </a:p>
        </p:txBody>
      </p:sp>
      <p:pic>
        <p:nvPicPr>
          <p:cNvPr id="20"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31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9598F35-CABA-402E-BABA-96B43594BB9A}"/>
              </a:ext>
            </a:extLst>
          </p:cNvPr>
          <p:cNvSpPr>
            <a:spLocks noGrp="1" noChangeArrowheads="1"/>
          </p:cNvSpPr>
          <p:nvPr>
            <p:ph type="title"/>
          </p:nvPr>
        </p:nvSpPr>
        <p:spPr>
          <a:xfrm>
            <a:off x="838200" y="152405"/>
            <a:ext cx="7620000" cy="944563"/>
          </a:xfrm>
        </p:spPr>
        <p:txBody>
          <a:bodyPr/>
          <a:lstStyle/>
          <a:p>
            <a:pPr algn="ctr" eaLnBrk="1" hangingPunct="1"/>
            <a:r>
              <a:rPr lang="tr-TR" altLang="tr-TR" sz="2800" b="1" dirty="0">
                <a:solidFill>
                  <a:srgbClr val="990000"/>
                </a:solidFill>
                <a:latin typeface="Times New Roman" panose="02020603050405020304" pitchFamily="18" charset="0"/>
                <a:cs typeface="Times New Roman" panose="02020603050405020304" pitchFamily="18" charset="0"/>
              </a:rPr>
              <a:t>Uluslararası Ticaret ve İşletmecilik Bölümü</a:t>
            </a:r>
            <a:br>
              <a:rPr lang="tr-TR" altLang="tr-TR" sz="2800" b="1" dirty="0">
                <a:solidFill>
                  <a:srgbClr val="990000"/>
                </a:solidFill>
                <a:latin typeface="Times New Roman" panose="02020603050405020304" pitchFamily="18" charset="0"/>
                <a:cs typeface="Times New Roman" panose="02020603050405020304" pitchFamily="18" charset="0"/>
              </a:rPr>
            </a:br>
            <a:r>
              <a:rPr lang="tr-TR" altLang="tr-TR" sz="2800" b="1" dirty="0">
                <a:solidFill>
                  <a:srgbClr val="990000"/>
                </a:solidFill>
                <a:latin typeface="Times New Roman" panose="02020603050405020304" pitchFamily="18" charset="0"/>
                <a:cs typeface="Times New Roman" panose="02020603050405020304" pitchFamily="18" charset="0"/>
              </a:rPr>
              <a:t>Akademik Kadrosu</a:t>
            </a:r>
          </a:p>
        </p:txBody>
      </p:sp>
      <p:pic>
        <p:nvPicPr>
          <p:cNvPr id="65539" name="Picture 5">
            <a:extLst>
              <a:ext uri="{FF2B5EF4-FFF2-40B4-BE49-F238E27FC236}">
                <a16:creationId xmlns:a16="http://schemas.microsoft.com/office/drawing/2014/main" id="{99AAFDCB-8D22-481E-91F8-623828F5B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being cropped"/>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Veri Yer Tutucusu 8"/>
          <p:cNvSpPr>
            <a:spLocks noGrp="1"/>
          </p:cNvSpPr>
          <p:nvPr>
            <p:ph type="dt" sz="half" idx="10"/>
          </p:nvPr>
        </p:nvSpPr>
        <p:spPr>
          <a:xfrm>
            <a:off x="7543800" y="6496915"/>
            <a:ext cx="1600200" cy="361087"/>
          </a:xfrm>
        </p:spPr>
        <p:txBody>
          <a:bodyPr/>
          <a:lstStyle/>
          <a:p>
            <a:pPr>
              <a:defRPr/>
            </a:pPr>
            <a:fld id="{32B2212B-149B-44E9-839F-36415FFB2E1E}" type="datetime8">
              <a:rPr lang="tr-TR" smtClean="0"/>
              <a:t>7.10.2024 14:07</a:t>
            </a:fld>
            <a:endParaRPr lang="tr-TR" dirty="0"/>
          </a:p>
        </p:txBody>
      </p:sp>
      <p:pic>
        <p:nvPicPr>
          <p:cNvPr id="7" name="Resim 6">
            <a:extLst>
              <a:ext uri="{FF2B5EF4-FFF2-40B4-BE49-F238E27FC236}">
                <a16:creationId xmlns:a16="http://schemas.microsoft.com/office/drawing/2014/main" id="{5704C2FB-D508-45E6-8696-8732048D9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331023"/>
            <a:ext cx="1778845" cy="1793589"/>
          </a:xfrm>
          <a:prstGeom prst="rect">
            <a:avLst/>
          </a:prstGeom>
          <a:ln>
            <a:noFill/>
          </a:ln>
          <a:effectLst>
            <a:softEdge rad="112500"/>
          </a:effectLst>
        </p:spPr>
      </p:pic>
      <p:sp>
        <p:nvSpPr>
          <p:cNvPr id="20" name="Dikdörtgen 2">
            <a:extLst>
              <a:ext uri="{FF2B5EF4-FFF2-40B4-BE49-F238E27FC236}">
                <a16:creationId xmlns:a16="http://schemas.microsoft.com/office/drawing/2014/main" id="{AD319B3E-80CF-4857-9EB2-7A29369F1C66}"/>
              </a:ext>
            </a:extLst>
          </p:cNvPr>
          <p:cNvSpPr>
            <a:spLocks noChangeArrowheads="1"/>
          </p:cNvSpPr>
          <p:nvPr/>
        </p:nvSpPr>
        <p:spPr bwMode="auto">
          <a:xfrm>
            <a:off x="3352799" y="3124612"/>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Nur KOÇ</a:t>
            </a:r>
          </a:p>
        </p:txBody>
      </p:sp>
      <p:pic>
        <p:nvPicPr>
          <p:cNvPr id="3" name="Resim 2" descr="Ekran Kırpm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345248"/>
            <a:ext cx="1629141" cy="1765138"/>
          </a:xfrm>
          <a:prstGeom prst="rect">
            <a:avLst/>
          </a:prstGeom>
          <a:ln>
            <a:noFill/>
          </a:ln>
          <a:effectLst>
            <a:softEdge rad="112500"/>
          </a:effectLst>
        </p:spPr>
      </p:pic>
      <p:sp>
        <p:nvSpPr>
          <p:cNvPr id="10" name="Dikdörtgen 2">
            <a:extLst>
              <a:ext uri="{FF2B5EF4-FFF2-40B4-BE49-F238E27FC236}">
                <a16:creationId xmlns:a16="http://schemas.microsoft.com/office/drawing/2014/main" id="{AD319B3E-80CF-4857-9EB2-7A29369F1C66}"/>
              </a:ext>
            </a:extLst>
          </p:cNvPr>
          <p:cNvSpPr>
            <a:spLocks noChangeArrowheads="1"/>
          </p:cNvSpPr>
          <p:nvPr/>
        </p:nvSpPr>
        <p:spPr bwMode="auto">
          <a:xfrm>
            <a:off x="6148570" y="3095304"/>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Aslı DUMAN</a:t>
            </a:r>
          </a:p>
        </p:txBody>
      </p:sp>
      <p:pic>
        <p:nvPicPr>
          <p:cNvPr id="4" name="Resim 3" descr="Ekran Kırpm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300" y="1345248"/>
            <a:ext cx="1638300" cy="1750056"/>
          </a:xfrm>
          <a:prstGeom prst="rect">
            <a:avLst/>
          </a:prstGeom>
          <a:ln>
            <a:noFill/>
          </a:ln>
          <a:effectLst>
            <a:softEdge rad="112500"/>
          </a:effectLst>
        </p:spPr>
      </p:pic>
      <p:sp>
        <p:nvSpPr>
          <p:cNvPr id="11" name="Dikdörtgen 4">
            <a:extLst>
              <a:ext uri="{FF2B5EF4-FFF2-40B4-BE49-F238E27FC236}">
                <a16:creationId xmlns:a16="http://schemas.microsoft.com/office/drawing/2014/main" id="{BDEF742B-69CC-473C-B74B-D2F7B014D8C9}"/>
              </a:ext>
            </a:extLst>
          </p:cNvPr>
          <p:cNvSpPr>
            <a:spLocks noChangeArrowheads="1"/>
          </p:cNvSpPr>
          <p:nvPr/>
        </p:nvSpPr>
        <p:spPr bwMode="auto">
          <a:xfrm>
            <a:off x="345281" y="3095304"/>
            <a:ext cx="25921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tr-TR" altLang="tr-TR" sz="1600" b="1" dirty="0">
                <a:latin typeface="Times New Roman" panose="02020603050405020304" pitchFamily="18" charset="0"/>
                <a:cs typeface="Times New Roman" panose="02020603050405020304" pitchFamily="18" charset="0"/>
              </a:rPr>
              <a:t>Dr. Öğretim Üyesi   </a:t>
            </a:r>
          </a:p>
          <a:p>
            <a:pPr algn="ctr" eaLnBrk="1" hangingPunct="1">
              <a:spcBef>
                <a:spcPts val="0"/>
              </a:spcBef>
              <a:buFontTx/>
              <a:buNone/>
            </a:pPr>
            <a:r>
              <a:rPr lang="tr-TR" altLang="en-US" sz="1600" b="1" dirty="0">
                <a:latin typeface="Times New Roman" panose="02020603050405020304" pitchFamily="18" charset="0"/>
                <a:cs typeface="Times New Roman" panose="02020603050405020304" pitchFamily="18" charset="0"/>
              </a:rPr>
              <a:t>Ela Burcu UÇEL</a:t>
            </a:r>
          </a:p>
          <a:p>
            <a:pPr algn="ctr" eaLnBrk="1" hangingPunct="1">
              <a:spcBef>
                <a:spcPts val="0"/>
              </a:spcBef>
              <a:buFontTx/>
              <a:buNone/>
            </a:pPr>
            <a:r>
              <a:rPr lang="tr-TR" altLang="en-US" sz="1600" b="1" i="1" dirty="0">
                <a:latin typeface="Times New Roman" panose="02020603050405020304" pitchFamily="18" charset="0"/>
                <a:cs typeface="Times New Roman" panose="02020603050405020304" pitchFamily="18" charset="0"/>
              </a:rPr>
              <a:t>Dekan Yardımcısı</a:t>
            </a:r>
          </a:p>
          <a:p>
            <a:pPr algn="ctr" eaLnBrk="1" hangingPunct="1">
              <a:spcBef>
                <a:spcPct val="0"/>
              </a:spcBef>
              <a:buFontTx/>
              <a:buNone/>
            </a:pPr>
            <a:endParaRPr lang="tr-TR" altLang="tr-TR" sz="1600" b="1" dirty="0">
              <a:latin typeface="Times New Roman" panose="02020603050405020304" pitchFamily="18" charset="0"/>
              <a:cs typeface="Times New Roman" panose="02020603050405020304" pitchFamily="18" charset="0"/>
            </a:endParaRPr>
          </a:p>
        </p:txBody>
      </p:sp>
      <p:pic>
        <p:nvPicPr>
          <p:cNvPr id="5" name="Resim 4" descr="Ekran Kırpm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3917509"/>
            <a:ext cx="1676400" cy="1701508"/>
          </a:xfrm>
          <a:prstGeom prst="rect">
            <a:avLst/>
          </a:prstGeom>
          <a:ln>
            <a:noFill/>
          </a:ln>
          <a:effectLst>
            <a:softEdge rad="112500"/>
          </a:effectLst>
        </p:spPr>
      </p:pic>
      <p:sp>
        <p:nvSpPr>
          <p:cNvPr id="13" name="Dikdörtgen 2">
            <a:extLst>
              <a:ext uri="{FF2B5EF4-FFF2-40B4-BE49-F238E27FC236}">
                <a16:creationId xmlns:a16="http://schemas.microsoft.com/office/drawing/2014/main" id="{AD319B3E-80CF-4857-9EB2-7A29369F1C66}"/>
              </a:ext>
            </a:extLst>
          </p:cNvPr>
          <p:cNvSpPr>
            <a:spLocks noChangeArrowheads="1"/>
          </p:cNvSpPr>
          <p:nvPr/>
        </p:nvSpPr>
        <p:spPr bwMode="auto">
          <a:xfrm>
            <a:off x="345281" y="5632249"/>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Arş. Gör. </a:t>
            </a:r>
          </a:p>
          <a:p>
            <a:pPr algn="ctr" eaLnBrk="1" hangingPunct="1">
              <a:spcBef>
                <a:spcPct val="0"/>
              </a:spcBef>
              <a:buFontTx/>
              <a:buNone/>
            </a:pPr>
            <a:r>
              <a:rPr lang="tr-TR" altLang="tr-TR" sz="1600" b="1" dirty="0">
                <a:latin typeface="Times New Roman" panose="02020603050405020304" pitchFamily="18" charset="0"/>
                <a:cs typeface="Times New Roman" panose="02020603050405020304" pitchFamily="18" charset="0"/>
              </a:rPr>
              <a:t>Seray Deniz GÜRBÜZ</a:t>
            </a:r>
          </a:p>
        </p:txBody>
      </p:sp>
      <p:pic>
        <p:nvPicPr>
          <p:cNvPr id="14"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520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5">
            <a:extLst>
              <a:ext uri="{FF2B5EF4-FFF2-40B4-BE49-F238E27FC236}">
                <a16:creationId xmlns:a16="http://schemas.microsoft.com/office/drawing/2014/main" id="{99AAFDCB-8D22-481E-91F8-623828F5B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being cropped"/>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Veri Yer Tutucusu 8"/>
          <p:cNvSpPr>
            <a:spLocks noGrp="1"/>
          </p:cNvSpPr>
          <p:nvPr>
            <p:ph type="dt" sz="half" idx="10"/>
          </p:nvPr>
        </p:nvSpPr>
        <p:spPr>
          <a:xfrm>
            <a:off x="7543800" y="6496915"/>
            <a:ext cx="1600200" cy="361087"/>
          </a:xfrm>
        </p:spPr>
        <p:txBody>
          <a:bodyPr/>
          <a:lstStyle/>
          <a:p>
            <a:pPr>
              <a:defRPr/>
            </a:pPr>
            <a:endParaRPr lang="tr-TR" dirty="0"/>
          </a:p>
        </p:txBody>
      </p:sp>
      <p:pic>
        <p:nvPicPr>
          <p:cNvPr id="15" name="Picture 5" descr="C:\Users\hp\Desktop\yenilogo.png">
            <a:extLst>
              <a:ext uri="{FF2B5EF4-FFF2-40B4-BE49-F238E27FC236}">
                <a16:creationId xmlns:a16="http://schemas.microsoft.com/office/drawing/2014/main" id="{1CB81448-DCF3-4D82-805C-48000F6353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139" y="129535"/>
            <a:ext cx="1983441" cy="95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Başlık 1">
            <a:extLst>
              <a:ext uri="{FF2B5EF4-FFF2-40B4-BE49-F238E27FC236}">
                <a16:creationId xmlns:a16="http://schemas.microsoft.com/office/drawing/2014/main" id="{A8358FA0-C4D1-45A9-909D-155EA257FCA3}"/>
              </a:ext>
            </a:extLst>
          </p:cNvPr>
          <p:cNvSpPr txBox="1">
            <a:spLocks noGrp="1"/>
          </p:cNvSpPr>
          <p:nvPr>
            <p:ph type="title"/>
          </p:nvPr>
        </p:nvSpPr>
        <p:spPr>
          <a:xfrm>
            <a:off x="800100" y="1371600"/>
            <a:ext cx="7543800" cy="419100"/>
          </a:xfrm>
          <a:prstGeom prst="rect">
            <a:avLst/>
          </a:prstGeom>
        </p:spPr>
        <p:txBody>
          <a:bodyPr vert="horz" wrap="square" lIns="68580" tIns="34290" rIns="68580" bIns="34290" numCol="1" rtlCol="0" anchor="b" anchorCtr="0" compatLnSpc="1">
            <a:prstTxWarp prst="textNoShape">
              <a:avLst/>
            </a:prstTxWarp>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2700" b="1" dirty="0">
                <a:solidFill>
                  <a:schemeClr val="tx1"/>
                </a:solidFill>
                <a:latin typeface="Times New Roman" charset="-94"/>
                <a:ea typeface="Times New Roman" charset="-94"/>
                <a:cs typeface="Times New Roman" charset="-94"/>
              </a:rPr>
              <a:t/>
            </a:r>
            <a:br>
              <a:rPr lang="tr-TR" sz="2700" b="1" dirty="0">
                <a:solidFill>
                  <a:schemeClr val="tx1"/>
                </a:solidFill>
                <a:latin typeface="Times New Roman" charset="-94"/>
                <a:ea typeface="Times New Roman" charset="-94"/>
                <a:cs typeface="Times New Roman" charset="-94"/>
              </a:rPr>
            </a:br>
            <a:r>
              <a:rPr lang="tr-TR" sz="2700" b="1" dirty="0">
                <a:solidFill>
                  <a:schemeClr val="tx1"/>
                </a:solidFill>
                <a:latin typeface="Times New Roman" charset="-94"/>
                <a:ea typeface="Times New Roman" charset="-94"/>
                <a:cs typeface="Times New Roman" charset="-94"/>
              </a:rPr>
              <a:t/>
            </a:r>
            <a:br>
              <a:rPr lang="tr-TR" sz="2700" b="1" dirty="0">
                <a:solidFill>
                  <a:schemeClr val="tx1"/>
                </a:solidFill>
                <a:latin typeface="Times New Roman" charset="-94"/>
                <a:ea typeface="Times New Roman" charset="-94"/>
                <a:cs typeface="Times New Roman" charset="-94"/>
              </a:rPr>
            </a:br>
            <a:r>
              <a:rPr lang="tr-TR" sz="2700" b="1" dirty="0">
                <a:solidFill>
                  <a:schemeClr val="tx1"/>
                </a:solidFill>
                <a:latin typeface="Times New Roman" charset="-94"/>
                <a:ea typeface="Times New Roman" charset="-94"/>
                <a:cs typeface="Times New Roman" charset="-94"/>
              </a:rPr>
              <a:t/>
            </a:r>
            <a:br>
              <a:rPr lang="tr-TR" sz="2700" b="1" dirty="0">
                <a:solidFill>
                  <a:schemeClr val="tx1"/>
                </a:solidFill>
                <a:latin typeface="Times New Roman" charset="-94"/>
                <a:ea typeface="Times New Roman" charset="-94"/>
                <a:cs typeface="Times New Roman" charset="-94"/>
              </a:rPr>
            </a:br>
            <a:r>
              <a:rPr lang="tr-TR" sz="2700" b="1" dirty="0">
                <a:solidFill>
                  <a:schemeClr val="tx1"/>
                </a:solidFill>
                <a:latin typeface="Times New Roman" charset="-94"/>
                <a:ea typeface="Times New Roman" charset="-94"/>
                <a:cs typeface="Times New Roman" charset="-94"/>
              </a:rPr>
              <a:t>Uluslararası Ticaret ve İşletmecilik Bölümü</a:t>
            </a:r>
            <a:br>
              <a:rPr lang="tr-TR" sz="2700" b="1" dirty="0">
                <a:solidFill>
                  <a:schemeClr val="tx1"/>
                </a:solidFill>
                <a:latin typeface="Times New Roman" charset="-94"/>
                <a:ea typeface="Times New Roman" charset="-94"/>
                <a:cs typeface="Times New Roman" charset="-94"/>
              </a:rPr>
            </a:br>
            <a:endParaRPr lang="tr-TR" sz="2700" dirty="0"/>
          </a:p>
        </p:txBody>
      </p:sp>
      <p:graphicFrame>
        <p:nvGraphicFramePr>
          <p:cNvPr id="17" name="İçerik Yer Tutucusu 5">
            <a:extLst>
              <a:ext uri="{FF2B5EF4-FFF2-40B4-BE49-F238E27FC236}">
                <a16:creationId xmlns:a16="http://schemas.microsoft.com/office/drawing/2014/main" id="{AB9E2FBF-6B96-4FB8-90F3-136F0DF4AF7F}"/>
              </a:ext>
            </a:extLst>
          </p:cNvPr>
          <p:cNvGraphicFramePr>
            <a:graphicFrameLocks noGrp="1"/>
          </p:cNvGraphicFramePr>
          <p:nvPr>
            <p:ph idx="1"/>
            <p:extLst>
              <p:ext uri="{D42A27DB-BD31-4B8C-83A1-F6EECF244321}">
                <p14:modId xmlns:p14="http://schemas.microsoft.com/office/powerpoint/2010/main" val="1083855699"/>
              </p:ext>
            </p:extLst>
          </p:nvPr>
        </p:nvGraphicFramePr>
        <p:xfrm>
          <a:off x="457200" y="1905000"/>
          <a:ext cx="1587663" cy="4078889"/>
        </p:xfrm>
        <a:graphic>
          <a:graphicData uri="http://schemas.openxmlformats.org/drawingml/2006/table">
            <a:tbl>
              <a:tblPr firstRow="1" bandRow="1">
                <a:tableStyleId>{3B4B98B0-60AC-42C2-AFA5-B58CD77FA1E5}</a:tableStyleId>
              </a:tblPr>
              <a:tblGrid>
                <a:gridCol w="1587663">
                  <a:extLst>
                    <a:ext uri="{9D8B030D-6E8A-4147-A177-3AD203B41FA5}">
                      <a16:colId xmlns:a16="http://schemas.microsoft.com/office/drawing/2014/main" val="20000"/>
                    </a:ext>
                  </a:extLst>
                </a:gridCol>
              </a:tblGrid>
              <a:tr h="1268781">
                <a:tc>
                  <a:txBody>
                    <a:bodyPr/>
                    <a:lstStyle/>
                    <a:p>
                      <a:pPr algn="ctr"/>
                      <a:r>
                        <a:rPr lang="tr-TR" sz="1400" dirty="0">
                          <a:solidFill>
                            <a:schemeClr val="tx1"/>
                          </a:solidFill>
                          <a:latin typeface="Times New Roman" charset="-94"/>
                          <a:ea typeface="Times New Roman" charset="-94"/>
                          <a:cs typeface="Times New Roman" charset="-94"/>
                        </a:rPr>
                        <a:t>✅ </a:t>
                      </a:r>
                      <a:r>
                        <a:rPr lang="tr-TR" sz="1400" dirty="0">
                          <a:latin typeface="Times New Roman" charset="-94"/>
                          <a:ea typeface="Times New Roman" charset="-94"/>
                          <a:cs typeface="Times New Roman" charset="-94"/>
                        </a:rPr>
                        <a:t>Modüllere Dayalı Eğitim</a:t>
                      </a:r>
                    </a:p>
                  </a:txBody>
                  <a:tcPr marL="68580" marR="68580" marT="34290" marB="34290" anchor="ctr"/>
                </a:tc>
                <a:extLst>
                  <a:ext uri="{0D108BD9-81ED-4DB2-BD59-A6C34878D82A}">
                    <a16:rowId xmlns:a16="http://schemas.microsoft.com/office/drawing/2014/main" val="10000"/>
                  </a:ext>
                </a:extLst>
              </a:tr>
              <a:tr h="1278934">
                <a:tc>
                  <a:txBody>
                    <a:bodyPr/>
                    <a:lstStyle/>
                    <a:p>
                      <a:pPr algn="ctr"/>
                      <a:r>
                        <a:rPr lang="tr-TR" sz="1400" dirty="0">
                          <a:solidFill>
                            <a:schemeClr val="tx1"/>
                          </a:solidFill>
                          <a:latin typeface="Times New Roman" charset="-94"/>
                          <a:ea typeface="Times New Roman" charset="-94"/>
                          <a:cs typeface="Times New Roman" charset="-94"/>
                        </a:rPr>
                        <a:t>✅ </a:t>
                      </a:r>
                      <a:r>
                        <a:rPr lang="tr-TR" sz="1400" b="1" dirty="0">
                          <a:solidFill>
                            <a:schemeClr val="tx1"/>
                          </a:solidFill>
                          <a:latin typeface="Times New Roman" charset="-94"/>
                          <a:ea typeface="Times New Roman" charset="-94"/>
                          <a:cs typeface="Times New Roman" charset="-94"/>
                        </a:rPr>
                        <a:t>Staj ve İşbaşı Dersi Uygulaması</a:t>
                      </a:r>
                      <a:endParaRPr lang="tr-TR" sz="1400" b="1" dirty="0">
                        <a:latin typeface="Times New Roman" charset="-94"/>
                        <a:ea typeface="Times New Roman" charset="-94"/>
                        <a:cs typeface="Times New Roman" charset="-94"/>
                      </a:endParaRPr>
                    </a:p>
                  </a:txBody>
                  <a:tcPr marL="68580" marR="68580" marT="34290" marB="34290" anchor="ctr"/>
                </a:tc>
                <a:extLst>
                  <a:ext uri="{0D108BD9-81ED-4DB2-BD59-A6C34878D82A}">
                    <a16:rowId xmlns:a16="http://schemas.microsoft.com/office/drawing/2014/main" val="10001"/>
                  </a:ext>
                </a:extLst>
              </a:tr>
              <a:tr h="1531174">
                <a:tc>
                  <a:txBody>
                    <a:bodyPr/>
                    <a:lstStyle/>
                    <a:p>
                      <a:pPr algn="ctr"/>
                      <a:r>
                        <a:rPr lang="tr-TR" sz="1400" dirty="0">
                          <a:solidFill>
                            <a:schemeClr val="tx1"/>
                          </a:solidFill>
                          <a:latin typeface="Times New Roman" charset="-94"/>
                          <a:ea typeface="Times New Roman" charset="-94"/>
                          <a:cs typeface="Times New Roman" charset="-94"/>
                        </a:rPr>
                        <a:t>✅ </a:t>
                      </a:r>
                      <a:r>
                        <a:rPr lang="tr-TR" sz="1400" b="1" dirty="0">
                          <a:solidFill>
                            <a:schemeClr val="tx1"/>
                          </a:solidFill>
                          <a:latin typeface="Times New Roman" charset="-94"/>
                          <a:ea typeface="Times New Roman" charset="-94"/>
                          <a:cs typeface="Times New Roman" charset="-94"/>
                        </a:rPr>
                        <a:t>Seminer Dersi Uygulaması</a:t>
                      </a:r>
                      <a:endParaRPr lang="tr-TR" sz="1400" b="1" dirty="0">
                        <a:latin typeface="Times New Roman" charset="-94"/>
                        <a:ea typeface="Times New Roman" charset="-94"/>
                        <a:cs typeface="Times New Roman" charset="-94"/>
                      </a:endParaRPr>
                    </a:p>
                  </a:txBody>
                  <a:tcPr marL="68580" marR="68580" marT="34290" marB="34290" anchor="ctr"/>
                </a:tc>
                <a:extLst>
                  <a:ext uri="{0D108BD9-81ED-4DB2-BD59-A6C34878D82A}">
                    <a16:rowId xmlns:a16="http://schemas.microsoft.com/office/drawing/2014/main" val="10002"/>
                  </a:ext>
                </a:extLst>
              </a:tr>
            </a:tbl>
          </a:graphicData>
        </a:graphic>
      </p:graphicFrame>
      <p:graphicFrame>
        <p:nvGraphicFramePr>
          <p:cNvPr id="18" name="Tablo 17">
            <a:extLst>
              <a:ext uri="{FF2B5EF4-FFF2-40B4-BE49-F238E27FC236}">
                <a16:creationId xmlns:a16="http://schemas.microsoft.com/office/drawing/2014/main" id="{DD999E56-55F8-4D06-89CD-9A448172BC31}"/>
              </a:ext>
            </a:extLst>
          </p:cNvPr>
          <p:cNvGraphicFramePr>
            <a:graphicFrameLocks noGrp="1"/>
          </p:cNvGraphicFramePr>
          <p:nvPr>
            <p:extLst>
              <p:ext uri="{D42A27DB-BD31-4B8C-83A1-F6EECF244321}">
                <p14:modId xmlns:p14="http://schemas.microsoft.com/office/powerpoint/2010/main" val="3427615305"/>
              </p:ext>
            </p:extLst>
          </p:nvPr>
        </p:nvGraphicFramePr>
        <p:xfrm>
          <a:off x="2133600" y="1907575"/>
          <a:ext cx="4608419" cy="4079642"/>
        </p:xfrm>
        <a:graphic>
          <a:graphicData uri="http://schemas.openxmlformats.org/drawingml/2006/table">
            <a:tbl>
              <a:tblPr firstRow="1" bandRow="1">
                <a:tableStyleId>{BC89EF96-8CEA-46FF-86C4-4CE0E7609802}</a:tableStyleId>
              </a:tblPr>
              <a:tblGrid>
                <a:gridCol w="4608419">
                  <a:extLst>
                    <a:ext uri="{9D8B030D-6E8A-4147-A177-3AD203B41FA5}">
                      <a16:colId xmlns:a16="http://schemas.microsoft.com/office/drawing/2014/main" val="20000"/>
                    </a:ext>
                  </a:extLst>
                </a:gridCol>
              </a:tblGrid>
              <a:tr h="12442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b="0" dirty="0">
                          <a:latin typeface="Times New Roman" charset="-94"/>
                          <a:ea typeface="Times New Roman" charset="-94"/>
                          <a:cs typeface="Times New Roman" charset="-94"/>
                        </a:rPr>
                        <a:t>Lisans programları seçmeli dersler ağırlıklı olarak tasarlanmış olup öğrenciler ilgi duydukları alanlarda uzmanlaşma imkanına sahiptirler. Belli bir alanda seçmeli dersler alan öğrencilere mezun olduklarında diplomaları yanında </a:t>
                      </a:r>
                      <a:r>
                        <a:rPr lang="tr-TR" sz="1100" b="0" u="sng" dirty="0">
                          <a:latin typeface="Times New Roman" charset="-94"/>
                          <a:ea typeface="Times New Roman" charset="-94"/>
                          <a:cs typeface="Times New Roman" charset="-94"/>
                        </a:rPr>
                        <a:t>ilgili uzmanlık alanlarını gösteren özel bir sertifika verilecektir.</a:t>
                      </a:r>
                    </a:p>
                  </a:txBody>
                  <a:tcPr marL="68580" marR="68580" marT="34290" marB="34290" anchor="ctr"/>
                </a:tc>
                <a:extLst>
                  <a:ext uri="{0D108BD9-81ED-4DB2-BD59-A6C34878D82A}">
                    <a16:rowId xmlns:a16="http://schemas.microsoft.com/office/drawing/2014/main" val="10000"/>
                  </a:ext>
                </a:extLst>
              </a:tr>
              <a:tr h="12554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dirty="0">
                          <a:solidFill>
                            <a:schemeClr val="tx1"/>
                          </a:solidFill>
                          <a:latin typeface="Times New Roman" charset="-94"/>
                          <a:ea typeface="Times New Roman" charset="-94"/>
                          <a:cs typeface="Times New Roman" charset="-94"/>
                        </a:rPr>
                        <a:t>İzmir Kâtip Çelebi Üniversitesi </a:t>
                      </a:r>
                      <a:r>
                        <a:rPr lang="tr-TR" sz="1100" b="1" dirty="0">
                          <a:solidFill>
                            <a:schemeClr val="tx1"/>
                          </a:solidFill>
                          <a:latin typeface="Times New Roman" charset="-94"/>
                          <a:ea typeface="Times New Roman" charset="-94"/>
                          <a:cs typeface="Times New Roman" charset="-94"/>
                        </a:rPr>
                        <a:t>İktisadi ve İdari Bilimler Fakültesi öğrencilerinin, </a:t>
                      </a:r>
                      <a:r>
                        <a:rPr lang="tr-TR" sz="1100" dirty="0">
                          <a:solidFill>
                            <a:schemeClr val="tx1"/>
                          </a:solidFill>
                          <a:latin typeface="Times New Roman" charset="-94"/>
                          <a:ea typeface="Times New Roman" charset="-94"/>
                          <a:cs typeface="Times New Roman" charset="-94"/>
                        </a:rPr>
                        <a:t>mezuniyet sonrasında </a:t>
                      </a:r>
                      <a:r>
                        <a:rPr lang="tr-TR" sz="1100" b="1" dirty="0">
                          <a:solidFill>
                            <a:schemeClr val="tx1"/>
                          </a:solidFill>
                          <a:latin typeface="Times New Roman" charset="-94"/>
                          <a:ea typeface="Times New Roman" charset="-94"/>
                          <a:cs typeface="Times New Roman" charset="-94"/>
                        </a:rPr>
                        <a:t>işe giriş ve istihdam imkânlarının geliştirilmesine </a:t>
                      </a:r>
                      <a:r>
                        <a:rPr lang="tr-TR" sz="1100" dirty="0">
                          <a:solidFill>
                            <a:schemeClr val="tx1"/>
                          </a:solidFill>
                          <a:latin typeface="Times New Roman" charset="-94"/>
                          <a:ea typeface="Times New Roman" charset="-94"/>
                          <a:cs typeface="Times New Roman" charset="-94"/>
                        </a:rPr>
                        <a:t>katkıda bulunmak amacıyla Fakültede staj ve uygulamalı eğitim imkânları mevcuttur.</a:t>
                      </a:r>
                    </a:p>
                    <a:p>
                      <a:pPr marL="0" marR="0" indent="0" algn="ctr" defTabSz="914400" rtl="0" eaLnBrk="1" fontAlgn="auto" latinLnBrk="0" hangingPunct="1">
                        <a:lnSpc>
                          <a:spcPct val="100000"/>
                        </a:lnSpc>
                        <a:spcBef>
                          <a:spcPts val="0"/>
                        </a:spcBef>
                        <a:spcAft>
                          <a:spcPts val="0"/>
                        </a:spcAft>
                        <a:buClrTx/>
                        <a:buSzTx/>
                        <a:buFontTx/>
                        <a:buNone/>
                        <a:tabLst/>
                        <a:defRPr/>
                      </a:pPr>
                      <a:r>
                        <a:rPr lang="tr-TR" sz="1100" b="1" dirty="0">
                          <a:solidFill>
                            <a:schemeClr val="tx1"/>
                          </a:solidFill>
                          <a:latin typeface="Times New Roman" charset="-94"/>
                          <a:ea typeface="Times New Roman" charset="-94"/>
                          <a:cs typeface="Times New Roman" charset="-94"/>
                        </a:rPr>
                        <a:t>Uluslararası Ticaret ve İşletmecilik Bölümü 2023-2024 Eğitim Öğretim Döneminde</a:t>
                      </a:r>
                      <a:r>
                        <a:rPr lang="tr-TR" sz="1100" b="1" baseline="0" dirty="0">
                          <a:solidFill>
                            <a:schemeClr val="tx1"/>
                          </a:solidFill>
                          <a:latin typeface="Times New Roman" charset="-94"/>
                          <a:ea typeface="Times New Roman" charset="-94"/>
                          <a:cs typeface="Times New Roman" charset="-94"/>
                        </a:rPr>
                        <a:t> 4 öğrencimiz; 2024-20225 Eğitim Öğretim Dönemi Güz Dönemi için de 12 öğrencimiz işbaşı eğitimi dersinden faydalanmıştır.</a:t>
                      </a:r>
                      <a:endParaRPr lang="tr-TR" sz="1100" b="1" dirty="0">
                        <a:solidFill>
                          <a:schemeClr val="tx1"/>
                        </a:solidFill>
                        <a:latin typeface="Times New Roman" charset="-94"/>
                        <a:ea typeface="Times New Roman" charset="-94"/>
                        <a:cs typeface="Times New Roman" charset="-94"/>
                      </a:endParaRPr>
                    </a:p>
                  </a:txBody>
                  <a:tcPr marL="68580" marR="68580" marT="34290" marB="34290" anchor="ctr"/>
                </a:tc>
                <a:extLst>
                  <a:ext uri="{0D108BD9-81ED-4DB2-BD59-A6C34878D82A}">
                    <a16:rowId xmlns:a16="http://schemas.microsoft.com/office/drawing/2014/main" val="10001"/>
                  </a:ext>
                </a:extLst>
              </a:tr>
              <a:tr h="1579894">
                <a:tc>
                  <a:txBody>
                    <a:bodyPr/>
                    <a:lstStyle/>
                    <a:p>
                      <a:pPr algn="ctr"/>
                      <a:r>
                        <a:rPr lang="tr-TR" sz="1400" b="0" i="0" kern="1200" dirty="0">
                          <a:solidFill>
                            <a:schemeClr val="tx1"/>
                          </a:solidFill>
                          <a:effectLst/>
                          <a:latin typeface="Times New Roman" charset="-94"/>
                          <a:ea typeface="Times New Roman" charset="-94"/>
                          <a:cs typeface="Times New Roman" charset="-94"/>
                        </a:rPr>
                        <a:t>Seminer dersi program kapsamında, öğrencilerin sektöre yönelik farklı konular çerçevesinde bilgilendirilmesi amaçlanmaktadır.</a:t>
                      </a:r>
                      <a:endParaRPr lang="tr-TR" sz="1400" dirty="0">
                        <a:latin typeface="Times New Roman" charset="-94"/>
                        <a:ea typeface="Times New Roman" charset="-94"/>
                        <a:cs typeface="Times New Roman" charset="-94"/>
                      </a:endParaRPr>
                    </a:p>
                  </a:txBody>
                  <a:tcPr marL="68580" marR="68580" marT="34290" marB="34290" anchor="ctr"/>
                </a:tc>
                <a:extLst>
                  <a:ext uri="{0D108BD9-81ED-4DB2-BD59-A6C34878D82A}">
                    <a16:rowId xmlns:a16="http://schemas.microsoft.com/office/drawing/2014/main" val="10002"/>
                  </a:ext>
                </a:extLst>
              </a:tr>
            </a:tbl>
          </a:graphicData>
        </a:graphic>
      </p:graphicFrame>
      <p:graphicFrame>
        <p:nvGraphicFramePr>
          <p:cNvPr id="19" name="Tablo 18">
            <a:extLst>
              <a:ext uri="{FF2B5EF4-FFF2-40B4-BE49-F238E27FC236}">
                <a16:creationId xmlns:a16="http://schemas.microsoft.com/office/drawing/2014/main" id="{DE56B5C5-534B-4786-A5B5-A1BC2E97D230}"/>
              </a:ext>
            </a:extLst>
          </p:cNvPr>
          <p:cNvGraphicFramePr>
            <a:graphicFrameLocks noGrp="1"/>
          </p:cNvGraphicFramePr>
          <p:nvPr>
            <p:extLst>
              <p:ext uri="{D42A27DB-BD31-4B8C-83A1-F6EECF244321}">
                <p14:modId xmlns:p14="http://schemas.microsoft.com/office/powerpoint/2010/main" val="2273272890"/>
              </p:ext>
            </p:extLst>
          </p:nvPr>
        </p:nvGraphicFramePr>
        <p:xfrm>
          <a:off x="6742019" y="1905000"/>
          <a:ext cx="2270312" cy="1219200"/>
        </p:xfrm>
        <a:graphic>
          <a:graphicData uri="http://schemas.openxmlformats.org/drawingml/2006/table">
            <a:tbl>
              <a:tblPr firstRow="1" bandRow="1">
                <a:tableStyleId>{69012ECD-51FC-41F1-AA8D-1B2483CD663E}</a:tableStyleId>
              </a:tblPr>
              <a:tblGrid>
                <a:gridCol w="2270312">
                  <a:extLst>
                    <a:ext uri="{9D8B030D-6E8A-4147-A177-3AD203B41FA5}">
                      <a16:colId xmlns:a16="http://schemas.microsoft.com/office/drawing/2014/main" val="20000"/>
                    </a:ext>
                  </a:extLst>
                </a:gridCol>
              </a:tblGrid>
              <a:tr h="280610">
                <a:tc>
                  <a:txBody>
                    <a:bodyPr/>
                    <a:lstStyle/>
                    <a:p>
                      <a:pPr algn="ctr"/>
                      <a:r>
                        <a:rPr lang="tr-TR" sz="1000" dirty="0">
                          <a:latin typeface="Times New Roman" charset="-94"/>
                          <a:ea typeface="Times New Roman" charset="-94"/>
                          <a:cs typeface="Times New Roman" charset="-94"/>
                        </a:rPr>
                        <a:t>Modüller</a:t>
                      </a:r>
                    </a:p>
                  </a:txBody>
                  <a:tcPr marL="68580" marR="68580" marT="34290" marB="34290"/>
                </a:tc>
                <a:extLst>
                  <a:ext uri="{0D108BD9-81ED-4DB2-BD59-A6C34878D82A}">
                    <a16:rowId xmlns:a16="http://schemas.microsoft.com/office/drawing/2014/main" val="10000"/>
                  </a:ext>
                </a:extLst>
              </a:tr>
              <a:tr h="938590">
                <a:tc>
                  <a:txBody>
                    <a:bodyPr/>
                    <a:lstStyle/>
                    <a:p>
                      <a:pPr marL="285750" lvl="0" indent="-285750" algn="l">
                        <a:buFont typeface="Arial" charset="-94"/>
                        <a:buChar char="•"/>
                      </a:pPr>
                      <a:r>
                        <a:rPr lang="tr-TR" sz="1100" b="1" kern="1200" dirty="0">
                          <a:effectLst/>
                          <a:latin typeface="Times New Roman" charset="-94"/>
                          <a:ea typeface="Times New Roman" charset="-94"/>
                          <a:cs typeface="Times New Roman" charset="-94"/>
                        </a:rPr>
                        <a:t>Uluslararası Ticaret Modülü</a:t>
                      </a:r>
                    </a:p>
                    <a:p>
                      <a:pPr marL="285750" lvl="0" indent="-285750" algn="l">
                        <a:buFont typeface="Arial" charset="-94"/>
                        <a:buChar char="•"/>
                      </a:pPr>
                      <a:r>
                        <a:rPr lang="tr-TR" sz="1100" b="1" kern="1200" dirty="0">
                          <a:effectLst/>
                          <a:latin typeface="Times New Roman" charset="-94"/>
                          <a:ea typeface="Times New Roman" charset="-94"/>
                          <a:cs typeface="Times New Roman" charset="-94"/>
                        </a:rPr>
                        <a:t>Uluslararası İşletmecilik Modülü</a:t>
                      </a:r>
                    </a:p>
                    <a:p>
                      <a:pPr marL="285750" lvl="0" indent="-285750" algn="l">
                        <a:buFont typeface="Arial" charset="-94"/>
                        <a:buChar char="•"/>
                      </a:pPr>
                      <a:r>
                        <a:rPr lang="tr-TR" sz="1100" b="1" kern="1200" dirty="0">
                          <a:effectLst/>
                          <a:latin typeface="Times New Roman" charset="-94"/>
                          <a:ea typeface="Times New Roman" charset="-94"/>
                          <a:cs typeface="Times New Roman" charset="-94"/>
                        </a:rPr>
                        <a:t>Uluslararası Finans Modülü</a:t>
                      </a:r>
                      <a:endParaRPr lang="tr-TR" sz="1100" b="1" kern="1200" dirty="0">
                        <a:solidFill>
                          <a:schemeClr val="dk1"/>
                        </a:solidFill>
                        <a:effectLst/>
                        <a:latin typeface="Times New Roman" charset="-94"/>
                        <a:ea typeface="Times New Roman" charset="-94"/>
                        <a:cs typeface="Times New Roman" charset="-94"/>
                      </a:endParaRPr>
                    </a:p>
                  </a:txBody>
                  <a:tcPr marL="68580" marR="68580" marT="34290" marB="34290"/>
                </a:tc>
                <a:extLst>
                  <a:ext uri="{0D108BD9-81ED-4DB2-BD59-A6C34878D82A}">
                    <a16:rowId xmlns:a16="http://schemas.microsoft.com/office/drawing/2014/main" val="10001"/>
                  </a:ext>
                </a:extLst>
              </a:tr>
            </a:tbl>
          </a:graphicData>
        </a:graphic>
      </p:graphicFrame>
      <p:graphicFrame>
        <p:nvGraphicFramePr>
          <p:cNvPr id="21" name="Tablo 20">
            <a:extLst>
              <a:ext uri="{FF2B5EF4-FFF2-40B4-BE49-F238E27FC236}">
                <a16:creationId xmlns:a16="http://schemas.microsoft.com/office/drawing/2014/main" id="{ECEB5B75-E013-43DF-8E76-8C2F0A59F6BE}"/>
              </a:ext>
            </a:extLst>
          </p:cNvPr>
          <p:cNvGraphicFramePr>
            <a:graphicFrameLocks noGrp="1"/>
          </p:cNvGraphicFramePr>
          <p:nvPr>
            <p:extLst>
              <p:ext uri="{D42A27DB-BD31-4B8C-83A1-F6EECF244321}">
                <p14:modId xmlns:p14="http://schemas.microsoft.com/office/powerpoint/2010/main" val="2149388193"/>
              </p:ext>
            </p:extLst>
          </p:nvPr>
        </p:nvGraphicFramePr>
        <p:xfrm>
          <a:off x="6742019" y="3124200"/>
          <a:ext cx="2270312" cy="1295400"/>
        </p:xfrm>
        <a:graphic>
          <a:graphicData uri="http://schemas.openxmlformats.org/drawingml/2006/table">
            <a:tbl>
              <a:tblPr firstRow="1" bandRow="1">
                <a:tableStyleId>{BC89EF96-8CEA-46FF-86C4-4CE0E7609802}</a:tableStyleId>
              </a:tblPr>
              <a:tblGrid>
                <a:gridCol w="2270312">
                  <a:extLst>
                    <a:ext uri="{9D8B030D-6E8A-4147-A177-3AD203B41FA5}">
                      <a16:colId xmlns:a16="http://schemas.microsoft.com/office/drawing/2014/main" val="20000"/>
                    </a:ext>
                  </a:extLst>
                </a:gridCol>
              </a:tblGrid>
              <a:tr h="1295400">
                <a:tc>
                  <a:txBody>
                    <a:bodyPr/>
                    <a:lstStyle/>
                    <a:p>
                      <a:pPr algn="ctr"/>
                      <a:r>
                        <a:rPr lang="tr-TR" sz="1100" b="1" dirty="0">
                          <a:latin typeface="Times New Roman" charset="-94"/>
                          <a:ea typeface="Times New Roman" charset="-94"/>
                          <a:cs typeface="Times New Roman" charset="-94"/>
                        </a:rPr>
                        <a:t>139 Öğrencimiz, 51 özel sektör şirketinde haftada 3 veya 4 gün olacak şekilde</a:t>
                      </a:r>
                      <a:r>
                        <a:rPr lang="tr-TR" sz="1100" b="1" baseline="0" dirty="0">
                          <a:latin typeface="Times New Roman" charset="-94"/>
                          <a:ea typeface="Times New Roman" charset="-94"/>
                          <a:cs typeface="Times New Roman" charset="-94"/>
                        </a:rPr>
                        <a:t> işbaşı eğitim programına katılım sağladı.</a:t>
                      </a:r>
                      <a:endParaRPr lang="tr-TR" sz="1100" b="1" dirty="0">
                        <a:latin typeface="Times New Roman" charset="-94"/>
                        <a:ea typeface="Times New Roman" charset="-94"/>
                        <a:cs typeface="Times New Roman" charset="-94"/>
                      </a:endParaRPr>
                    </a:p>
                  </a:txBody>
                  <a:tcPr marL="68580" marR="68580" marT="34290" marB="34290" anchor="ctr"/>
                </a:tc>
                <a:extLst>
                  <a:ext uri="{0D108BD9-81ED-4DB2-BD59-A6C34878D82A}">
                    <a16:rowId xmlns:a16="http://schemas.microsoft.com/office/drawing/2014/main" val="10000"/>
                  </a:ext>
                </a:extLst>
              </a:tr>
            </a:tbl>
          </a:graphicData>
        </a:graphic>
      </p:graphicFrame>
      <p:graphicFrame>
        <p:nvGraphicFramePr>
          <p:cNvPr id="22" name="Tablo 21">
            <a:extLst>
              <a:ext uri="{FF2B5EF4-FFF2-40B4-BE49-F238E27FC236}">
                <a16:creationId xmlns:a16="http://schemas.microsoft.com/office/drawing/2014/main" id="{EEDA8CA2-D622-42A6-968A-9E6F30F3834B}"/>
              </a:ext>
            </a:extLst>
          </p:cNvPr>
          <p:cNvGraphicFramePr>
            <a:graphicFrameLocks noGrp="1"/>
          </p:cNvGraphicFramePr>
          <p:nvPr>
            <p:extLst>
              <p:ext uri="{D42A27DB-BD31-4B8C-83A1-F6EECF244321}">
                <p14:modId xmlns:p14="http://schemas.microsoft.com/office/powerpoint/2010/main" val="3680869918"/>
              </p:ext>
            </p:extLst>
          </p:nvPr>
        </p:nvGraphicFramePr>
        <p:xfrm>
          <a:off x="6742019" y="4403309"/>
          <a:ext cx="2270312" cy="1600200"/>
        </p:xfrm>
        <a:graphic>
          <a:graphicData uri="http://schemas.openxmlformats.org/drawingml/2006/table">
            <a:tbl>
              <a:tblPr firstRow="1" bandRow="1">
                <a:tableStyleId>{BC89EF96-8CEA-46FF-86C4-4CE0E7609802}</a:tableStyleId>
              </a:tblPr>
              <a:tblGrid>
                <a:gridCol w="2270312">
                  <a:extLst>
                    <a:ext uri="{9D8B030D-6E8A-4147-A177-3AD203B41FA5}">
                      <a16:colId xmlns:a16="http://schemas.microsoft.com/office/drawing/2014/main" val="20000"/>
                    </a:ext>
                  </a:extLst>
                </a:gridCol>
              </a:tblGrid>
              <a:tr h="1600200">
                <a:tc>
                  <a:txBody>
                    <a:bodyPr/>
                    <a:lstStyle/>
                    <a:p>
                      <a:pPr algn="ctr"/>
                      <a:r>
                        <a:rPr lang="tr-TR" sz="1100" b="1" dirty="0">
                          <a:latin typeface="Times New Roman" charset="-94"/>
                          <a:ea typeface="Times New Roman" charset="-94"/>
                          <a:cs typeface="Times New Roman" charset="-94"/>
                        </a:rPr>
                        <a:t>13 hafta boyunca kamu ve özel sektörden uzmanlar</a:t>
                      </a:r>
                      <a:r>
                        <a:rPr lang="tr-TR" sz="1100" b="1" baseline="0" dirty="0">
                          <a:latin typeface="Times New Roman" charset="-94"/>
                          <a:ea typeface="Times New Roman" charset="-94"/>
                          <a:cs typeface="Times New Roman" charset="-94"/>
                        </a:rPr>
                        <a:t> öğrencilerimiz ile buluşturulmuştur.</a:t>
                      </a:r>
                      <a:endParaRPr lang="tr-TR" sz="1100" b="1" dirty="0">
                        <a:latin typeface="Times New Roman" charset="-94"/>
                        <a:ea typeface="Times New Roman" charset="-94"/>
                        <a:cs typeface="Times New Roman" charset="-94"/>
                      </a:endParaRPr>
                    </a:p>
                  </a:txBody>
                  <a:tcPr marL="68580" marR="68580" marT="34290" marB="34290" anchor="ctr"/>
                </a:tc>
                <a:extLst>
                  <a:ext uri="{0D108BD9-81ED-4DB2-BD59-A6C34878D82A}">
                    <a16:rowId xmlns:a16="http://schemas.microsoft.com/office/drawing/2014/main" val="10000"/>
                  </a:ext>
                </a:extLst>
              </a:tr>
            </a:tbl>
          </a:graphicData>
        </a:graphic>
      </p:graphicFrame>
      <p:pic>
        <p:nvPicPr>
          <p:cNvPr id="12"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685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5">
            <a:extLst>
              <a:ext uri="{FF2B5EF4-FFF2-40B4-BE49-F238E27FC236}">
                <a16:creationId xmlns:a16="http://schemas.microsoft.com/office/drawing/2014/main" id="{99AAFDCB-8D22-481E-91F8-623828F5B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being cropped"/>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Veri Yer Tutucusu 8"/>
          <p:cNvSpPr>
            <a:spLocks noGrp="1"/>
          </p:cNvSpPr>
          <p:nvPr>
            <p:ph type="dt" sz="half" idx="10"/>
          </p:nvPr>
        </p:nvSpPr>
        <p:spPr>
          <a:xfrm>
            <a:off x="7543800" y="6496915"/>
            <a:ext cx="1600200" cy="361087"/>
          </a:xfrm>
        </p:spPr>
        <p:txBody>
          <a:bodyPr/>
          <a:lstStyle/>
          <a:p>
            <a:pPr>
              <a:defRPr/>
            </a:pPr>
            <a:fld id="{32B2212B-149B-44E9-839F-36415FFB2E1E}" type="datetime8">
              <a:rPr lang="tr-TR" smtClean="0"/>
              <a:t>7.10.2024 14:07</a:t>
            </a:fld>
            <a:endParaRPr lang="tr-TR" dirty="0"/>
          </a:p>
        </p:txBody>
      </p:sp>
      <p:sp>
        <p:nvSpPr>
          <p:cNvPr id="15" name="Başlık 1">
            <a:extLst>
              <a:ext uri="{FF2B5EF4-FFF2-40B4-BE49-F238E27FC236}">
                <a16:creationId xmlns:a16="http://schemas.microsoft.com/office/drawing/2014/main" id="{CE873405-90E4-402A-BA8F-32F9A89DB2FF}"/>
              </a:ext>
            </a:extLst>
          </p:cNvPr>
          <p:cNvSpPr>
            <a:spLocks noGrp="1"/>
          </p:cNvSpPr>
          <p:nvPr>
            <p:ph type="title"/>
          </p:nvPr>
        </p:nvSpPr>
        <p:spPr>
          <a:xfrm>
            <a:off x="457200" y="274638"/>
            <a:ext cx="8229600" cy="1143000"/>
          </a:xfrm>
        </p:spPr>
        <p:txBody>
          <a:bodyPr/>
          <a:lstStyle/>
          <a:p>
            <a:r>
              <a:rPr lang="tr-TR" altLang="tr-TR" sz="3200" b="1" dirty="0">
                <a:solidFill>
                  <a:srgbClr val="990000"/>
                </a:solidFill>
                <a:latin typeface="Times New Roman" panose="02020603050405020304" pitchFamily="18" charset="0"/>
                <a:cs typeface="Times New Roman" panose="02020603050405020304" pitchFamily="18" charset="0"/>
              </a:rPr>
              <a:t>Uluslararası Ticaret ve İşletmecilik Bölümü</a:t>
            </a:r>
            <a:br>
              <a:rPr lang="tr-TR" altLang="tr-TR" sz="3200" b="1" dirty="0">
                <a:solidFill>
                  <a:srgbClr val="990000"/>
                </a:solidFill>
                <a:latin typeface="Times New Roman" panose="02020603050405020304" pitchFamily="18" charset="0"/>
                <a:cs typeface="Times New Roman" panose="02020603050405020304" pitchFamily="18" charset="0"/>
              </a:rPr>
            </a:br>
            <a:r>
              <a:rPr lang="tr-TR" altLang="tr-TR" sz="3200" b="1" dirty="0">
                <a:solidFill>
                  <a:srgbClr val="990000"/>
                </a:solidFill>
                <a:latin typeface="Times New Roman" panose="02020603050405020304" pitchFamily="18" charset="0"/>
                <a:cs typeface="Times New Roman" panose="02020603050405020304" pitchFamily="18" charset="0"/>
              </a:rPr>
              <a:t>Öğrenci Sayıları</a:t>
            </a:r>
            <a:endParaRPr lang="tr-TR" sz="3200" dirty="0"/>
          </a:p>
        </p:txBody>
      </p:sp>
      <p:sp>
        <p:nvSpPr>
          <p:cNvPr id="16" name="İçerik Yer Tutucusu 2">
            <a:extLst>
              <a:ext uri="{FF2B5EF4-FFF2-40B4-BE49-F238E27FC236}">
                <a16:creationId xmlns:a16="http://schemas.microsoft.com/office/drawing/2014/main" id="{3E285431-52F0-420D-8FEF-F9400C410798}"/>
              </a:ext>
            </a:extLst>
          </p:cNvPr>
          <p:cNvSpPr>
            <a:spLocks noGrp="1"/>
          </p:cNvSpPr>
          <p:nvPr>
            <p:ph idx="1"/>
          </p:nvPr>
        </p:nvSpPr>
        <p:spPr>
          <a:xfrm>
            <a:off x="457200" y="1502639"/>
            <a:ext cx="8229600" cy="4525963"/>
          </a:xfrm>
        </p:spPr>
        <p:txBody>
          <a:bodyPr/>
          <a:lstStyle/>
          <a:p>
            <a:pPr algn="just"/>
            <a:r>
              <a:rPr lang="tr-TR" sz="1400" dirty="0">
                <a:latin typeface="Times" charset="-94"/>
                <a:ea typeface="Times" charset="-94"/>
                <a:cs typeface="Times" charset="-94"/>
              </a:rPr>
              <a:t>Uluslararası Ticaret ve İşletmecilik Bölümü’nün 260 öğrencisi bulunmaktadır.</a:t>
            </a:r>
          </a:p>
          <a:p>
            <a:pPr algn="just"/>
            <a:r>
              <a:rPr lang="tr-TR" sz="1400" dirty="0">
                <a:latin typeface="Times" charset="-94"/>
                <a:ea typeface="Times" charset="-94"/>
                <a:cs typeface="Times" charset="-94"/>
              </a:rPr>
              <a:t>Öğrencilerimizin 139’u kız; 121’i erkektir.</a:t>
            </a:r>
          </a:p>
          <a:p>
            <a:pPr algn="just"/>
            <a:r>
              <a:rPr lang="tr-TR" sz="1400" dirty="0">
                <a:latin typeface="Times" charset="-94"/>
                <a:ea typeface="Times" charset="-94"/>
                <a:cs typeface="Times" charset="-94"/>
              </a:rPr>
              <a:t>Programımızda 1 öğrencimiz </a:t>
            </a:r>
            <a:r>
              <a:rPr lang="tr-TR" sz="1400" dirty="0" err="1">
                <a:latin typeface="Times" charset="-94"/>
                <a:ea typeface="Times" charset="-94"/>
                <a:cs typeface="Times" charset="-94"/>
              </a:rPr>
              <a:t>yandal</a:t>
            </a:r>
            <a:r>
              <a:rPr lang="tr-TR" sz="1400" dirty="0">
                <a:latin typeface="Times" charset="-94"/>
                <a:ea typeface="Times" charset="-94"/>
                <a:cs typeface="Times" charset="-94"/>
              </a:rPr>
              <a:t>; 1 öğrencimiz de çift </a:t>
            </a:r>
            <a:r>
              <a:rPr lang="tr-TR" sz="1400" dirty="0" err="1">
                <a:latin typeface="Times" charset="-94"/>
                <a:ea typeface="Times" charset="-94"/>
                <a:cs typeface="Times" charset="-94"/>
              </a:rPr>
              <a:t>anadal</a:t>
            </a:r>
            <a:r>
              <a:rPr lang="tr-TR" sz="1400" dirty="0">
                <a:latin typeface="Times" charset="-94"/>
                <a:ea typeface="Times" charset="-94"/>
                <a:cs typeface="Times" charset="-94"/>
              </a:rPr>
              <a:t> yapmaktadır.</a:t>
            </a:r>
          </a:p>
        </p:txBody>
      </p:sp>
      <p:graphicFrame>
        <p:nvGraphicFramePr>
          <p:cNvPr id="17" name="Grafik 16">
            <a:extLst>
              <a:ext uri="{FF2B5EF4-FFF2-40B4-BE49-F238E27FC236}">
                <a16:creationId xmlns:a16="http://schemas.microsoft.com/office/drawing/2014/main" id="{ED924BAA-70D4-434A-B117-8D50017C5D01}"/>
              </a:ext>
            </a:extLst>
          </p:cNvPr>
          <p:cNvGraphicFramePr>
            <a:graphicFrameLocks/>
          </p:cNvGraphicFramePr>
          <p:nvPr>
            <p:extLst>
              <p:ext uri="{D42A27DB-BD31-4B8C-83A1-F6EECF244321}">
                <p14:modId xmlns:p14="http://schemas.microsoft.com/office/powerpoint/2010/main" val="4025967169"/>
              </p:ext>
            </p:extLst>
          </p:nvPr>
        </p:nvGraphicFramePr>
        <p:xfrm>
          <a:off x="533400" y="2590800"/>
          <a:ext cx="4953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18" name="Unvan 1">
            <a:extLst>
              <a:ext uri="{FF2B5EF4-FFF2-40B4-BE49-F238E27FC236}">
                <a16:creationId xmlns:a16="http://schemas.microsoft.com/office/drawing/2014/main" id="{9255B9A1-16FD-4013-89F5-7E2A80BFB706}"/>
              </a:ext>
            </a:extLst>
          </p:cNvPr>
          <p:cNvSpPr txBox="1">
            <a:spLocks/>
          </p:cNvSpPr>
          <p:nvPr/>
        </p:nvSpPr>
        <p:spPr bwMode="auto">
          <a:xfrm>
            <a:off x="4876800" y="2971800"/>
            <a:ext cx="388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a:lstStyle>
          <a:p>
            <a:pPr eaLnBrk="1" hangingPunct="1"/>
            <a:r>
              <a:rPr lang="tr-TR" sz="2800" b="1" kern="0" dirty="0">
                <a:solidFill>
                  <a:srgbClr val="990000"/>
                </a:solidFill>
                <a:latin typeface="Times New Roman" panose="02020603050405020304" pitchFamily="18" charset="0"/>
                <a:cs typeface="Times New Roman" panose="02020603050405020304" pitchFamily="18" charset="0"/>
              </a:rPr>
              <a:t>Çift </a:t>
            </a:r>
            <a:r>
              <a:rPr lang="tr-TR" sz="2800" b="1" kern="0" dirty="0" err="1">
                <a:solidFill>
                  <a:srgbClr val="990000"/>
                </a:solidFill>
                <a:latin typeface="Times New Roman" panose="02020603050405020304" pitchFamily="18" charset="0"/>
                <a:cs typeface="Times New Roman" panose="02020603050405020304" pitchFamily="18" charset="0"/>
              </a:rPr>
              <a:t>Anadal</a:t>
            </a:r>
            <a:r>
              <a:rPr lang="tr-TR" sz="2800" b="1" kern="0" dirty="0">
                <a:solidFill>
                  <a:srgbClr val="990000"/>
                </a:solidFill>
                <a:latin typeface="Times New Roman" panose="02020603050405020304" pitchFamily="18" charset="0"/>
                <a:cs typeface="Times New Roman" panose="02020603050405020304" pitchFamily="18" charset="0"/>
              </a:rPr>
              <a:t> ve </a:t>
            </a:r>
            <a:r>
              <a:rPr lang="tr-TR" sz="2800" b="1" kern="0" dirty="0" err="1">
                <a:solidFill>
                  <a:srgbClr val="990000"/>
                </a:solidFill>
                <a:latin typeface="Times New Roman" panose="02020603050405020304" pitchFamily="18" charset="0"/>
                <a:cs typeface="Times New Roman" panose="02020603050405020304" pitchFamily="18" charset="0"/>
              </a:rPr>
              <a:t>Yandal</a:t>
            </a:r>
            <a:r>
              <a:rPr lang="tr-TR" sz="2800" b="1" kern="0" dirty="0">
                <a:solidFill>
                  <a:srgbClr val="990000"/>
                </a:solidFill>
                <a:latin typeface="Times New Roman" panose="02020603050405020304" pitchFamily="18" charset="0"/>
                <a:cs typeface="Times New Roman" panose="02020603050405020304" pitchFamily="18" charset="0"/>
              </a:rPr>
              <a:t> Programları</a:t>
            </a:r>
          </a:p>
        </p:txBody>
      </p:sp>
      <p:sp>
        <p:nvSpPr>
          <p:cNvPr id="19" name="İçerik Yer Tutucusu 2">
            <a:extLst>
              <a:ext uri="{FF2B5EF4-FFF2-40B4-BE49-F238E27FC236}">
                <a16:creationId xmlns:a16="http://schemas.microsoft.com/office/drawing/2014/main" id="{6FF23159-2B44-48AA-91E9-1E765BB308AF}"/>
              </a:ext>
            </a:extLst>
          </p:cNvPr>
          <p:cNvSpPr txBox="1">
            <a:spLocks/>
          </p:cNvSpPr>
          <p:nvPr/>
        </p:nvSpPr>
        <p:spPr bwMode="auto">
          <a:xfrm>
            <a:off x="4845050" y="4440315"/>
            <a:ext cx="4114800" cy="182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sz="1800">
                <a:solidFill>
                  <a:schemeClr val="tx1"/>
                </a:solidFill>
                <a:latin typeface="+mn-lt"/>
              </a:defRPr>
            </a:lvl4pPr>
            <a:lvl5pPr marL="2057349" indent="-228594" algn="l" rtl="0" eaLnBrk="0" fontAlgn="base" hangingPunct="0">
              <a:spcBef>
                <a:spcPct val="20000"/>
              </a:spcBef>
              <a:spcAft>
                <a:spcPct val="0"/>
              </a:spcAft>
              <a:buChar char="»"/>
              <a:defRPr sz="1800">
                <a:solidFill>
                  <a:schemeClr val="tx1"/>
                </a:solidFill>
                <a:latin typeface="+mn-lt"/>
              </a:defRPr>
            </a:lvl5pPr>
            <a:lvl6pPr marL="2514537" indent="-228594" algn="l" rtl="0" fontAlgn="base">
              <a:spcBef>
                <a:spcPct val="20000"/>
              </a:spcBef>
              <a:spcAft>
                <a:spcPct val="0"/>
              </a:spcAft>
              <a:buChar char="»"/>
              <a:defRPr sz="1800">
                <a:solidFill>
                  <a:schemeClr val="tx1"/>
                </a:solidFill>
                <a:latin typeface="+mn-lt"/>
              </a:defRPr>
            </a:lvl6pPr>
            <a:lvl7pPr marL="2971726" indent="-228594" algn="l" rtl="0" fontAlgn="base">
              <a:spcBef>
                <a:spcPct val="20000"/>
              </a:spcBef>
              <a:spcAft>
                <a:spcPct val="0"/>
              </a:spcAft>
              <a:buChar char="»"/>
              <a:defRPr sz="1800">
                <a:solidFill>
                  <a:schemeClr val="tx1"/>
                </a:solidFill>
                <a:latin typeface="+mn-lt"/>
              </a:defRPr>
            </a:lvl7pPr>
            <a:lvl8pPr marL="3428914" indent="-228594" algn="l" rtl="0" fontAlgn="base">
              <a:spcBef>
                <a:spcPct val="20000"/>
              </a:spcBef>
              <a:spcAft>
                <a:spcPct val="0"/>
              </a:spcAft>
              <a:buChar char="»"/>
              <a:defRPr sz="1800">
                <a:solidFill>
                  <a:schemeClr val="tx1"/>
                </a:solidFill>
                <a:latin typeface="+mn-lt"/>
              </a:defRPr>
            </a:lvl8pPr>
            <a:lvl9pPr marL="3886103" indent="-228594" algn="l" rtl="0" fontAlgn="base">
              <a:spcBef>
                <a:spcPct val="20000"/>
              </a:spcBef>
              <a:spcAft>
                <a:spcPct val="0"/>
              </a:spcAft>
              <a:buChar char="»"/>
              <a:defRPr sz="1800">
                <a:solidFill>
                  <a:schemeClr val="tx1"/>
                </a:solidFill>
                <a:latin typeface="+mn-lt"/>
              </a:defRPr>
            </a:lvl9pPr>
          </a:lstStyle>
          <a:p>
            <a:pPr algn="just">
              <a:buFont typeface="Wingdings" panose="05000000000000000000" pitchFamily="2" charset="2"/>
              <a:buChar char="Ø"/>
            </a:pPr>
            <a:r>
              <a:rPr lang="tr-TR" sz="1600" kern="0" dirty="0">
                <a:latin typeface="Times New Roman" panose="02020603050405020304" pitchFamily="18" charset="0"/>
                <a:cs typeface="Times New Roman" panose="02020603050405020304" pitchFamily="18" charset="0"/>
              </a:rPr>
              <a:t>Uluslararası Ticaret ve İşletmecilik Bölümü olarak hem çift </a:t>
            </a:r>
            <a:r>
              <a:rPr lang="tr-TR" sz="1600" kern="0" dirty="0" err="1">
                <a:latin typeface="Times New Roman" panose="02020603050405020304" pitchFamily="18" charset="0"/>
                <a:cs typeface="Times New Roman" panose="02020603050405020304" pitchFamily="18" charset="0"/>
              </a:rPr>
              <a:t>anadal</a:t>
            </a:r>
            <a:r>
              <a:rPr lang="tr-TR" sz="1600" kern="0" dirty="0">
                <a:latin typeface="Times New Roman" panose="02020603050405020304" pitchFamily="18" charset="0"/>
                <a:cs typeface="Times New Roman" panose="02020603050405020304" pitchFamily="18" charset="0"/>
              </a:rPr>
              <a:t> hem de </a:t>
            </a:r>
            <a:r>
              <a:rPr lang="tr-TR" sz="1600" kern="0" dirty="0" err="1">
                <a:latin typeface="Times New Roman" panose="02020603050405020304" pitchFamily="18" charset="0"/>
                <a:cs typeface="Times New Roman" panose="02020603050405020304" pitchFamily="18" charset="0"/>
              </a:rPr>
              <a:t>yandal</a:t>
            </a:r>
            <a:r>
              <a:rPr lang="tr-TR" sz="1600" kern="0" dirty="0">
                <a:latin typeface="Times New Roman" panose="02020603050405020304" pitchFamily="18" charset="0"/>
                <a:cs typeface="Times New Roman" panose="02020603050405020304" pitchFamily="18" charset="0"/>
              </a:rPr>
              <a:t> programlarımız mevcuttur</a:t>
            </a:r>
            <a:r>
              <a:rPr lang="tr-TR" sz="2400" kern="0" dirty="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Ø"/>
            </a:pPr>
            <a:endParaRPr lang="tr-TR" kern="0" dirty="0"/>
          </a:p>
          <a:p>
            <a:endParaRPr lang="tr-TR" kern="0" dirty="0"/>
          </a:p>
        </p:txBody>
      </p:sp>
      <p:pic>
        <p:nvPicPr>
          <p:cNvPr id="10"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311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346512D-6AD3-4A95-9A7D-EC000355FAC8}"/>
              </a:ext>
            </a:extLst>
          </p:cNvPr>
          <p:cNvPicPr>
            <a:picLocks noChangeAspect="1"/>
          </p:cNvPicPr>
          <p:nvPr/>
        </p:nvPicPr>
        <p:blipFill>
          <a:blip r:embed="rId2"/>
          <a:stretch>
            <a:fillRect/>
          </a:stretch>
        </p:blipFill>
        <p:spPr>
          <a:xfrm>
            <a:off x="220666" y="438938"/>
            <a:ext cx="4143375"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5DB75618-AD35-43E6-857B-69C863C5F83A}"/>
              </a:ext>
            </a:extLst>
          </p:cNvPr>
          <p:cNvPicPr>
            <a:picLocks noChangeAspect="1"/>
          </p:cNvPicPr>
          <p:nvPr/>
        </p:nvPicPr>
        <p:blipFill>
          <a:blip r:embed="rId3"/>
          <a:stretch>
            <a:fillRect/>
          </a:stretch>
        </p:blipFill>
        <p:spPr>
          <a:xfrm>
            <a:off x="4529455" y="455857"/>
            <a:ext cx="4270375"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4EEC12E4-E81E-4E06-97D1-543344C0C1FF}"/>
              </a:ext>
            </a:extLst>
          </p:cNvPr>
          <p:cNvPicPr>
            <a:picLocks noChangeAspect="1"/>
          </p:cNvPicPr>
          <p:nvPr/>
        </p:nvPicPr>
        <p:blipFill>
          <a:blip r:embed="rId4"/>
          <a:stretch>
            <a:fillRect/>
          </a:stretch>
        </p:blipFill>
        <p:spPr>
          <a:xfrm>
            <a:off x="228602" y="3448051"/>
            <a:ext cx="4135439"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E8968A32-FF00-4758-AB58-90A0B94FE26A}"/>
              </a:ext>
            </a:extLst>
          </p:cNvPr>
          <p:cNvPicPr>
            <a:picLocks noChangeAspect="1"/>
          </p:cNvPicPr>
          <p:nvPr/>
        </p:nvPicPr>
        <p:blipFill>
          <a:blip r:embed="rId5"/>
          <a:stretch>
            <a:fillRect/>
          </a:stretch>
        </p:blipFill>
        <p:spPr>
          <a:xfrm>
            <a:off x="4572003" y="3448051"/>
            <a:ext cx="4327525" cy="2897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7831" name="Picture 5">
            <a:extLst>
              <a:ext uri="{FF2B5EF4-FFF2-40B4-BE49-F238E27FC236}">
                <a16:creationId xmlns:a16="http://schemas.microsoft.com/office/drawing/2014/main" id="{F674FE17-13AD-412D-B87E-B1EBC34F24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550171"/>
            <a:ext cx="1752600" cy="307831"/>
          </a:xfrm>
        </p:spPr>
        <p:txBody>
          <a:bodyPr/>
          <a:lstStyle/>
          <a:p>
            <a:pPr>
              <a:defRPr/>
            </a:pPr>
            <a:endParaRPr lang="tr-TR" dirty="0"/>
          </a:p>
        </p:txBody>
      </p:sp>
      <p:sp>
        <p:nvSpPr>
          <p:cNvPr id="2" name="Metin kutusu 1">
            <a:extLst>
              <a:ext uri="{FF2B5EF4-FFF2-40B4-BE49-F238E27FC236}">
                <a16:creationId xmlns:a16="http://schemas.microsoft.com/office/drawing/2014/main" id="{73A68D27-7A7E-4201-99D3-408D20E7AD7E}"/>
              </a:ext>
            </a:extLst>
          </p:cNvPr>
          <p:cNvSpPr txBox="1"/>
          <p:nvPr/>
        </p:nvSpPr>
        <p:spPr>
          <a:xfrm>
            <a:off x="1905000" y="13894"/>
            <a:ext cx="5233099" cy="369332"/>
          </a:xfrm>
          <a:prstGeom prst="rect">
            <a:avLst/>
          </a:prstGeom>
          <a:noFill/>
        </p:spPr>
        <p:txBody>
          <a:bodyPr wrap="none" rtlCol="0">
            <a:spAutoFit/>
          </a:bodyPr>
          <a:lstStyle/>
          <a:p>
            <a:r>
              <a:rPr lang="tr-TR" b="1" dirty="0"/>
              <a:t>FAKÜLTE ETKİNLİKLERİNDEN GÖRÜNTÜLER</a:t>
            </a:r>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18AD528-D5B1-46BE-85D6-FECE1B6E67F0}"/>
              </a:ext>
            </a:extLst>
          </p:cNvPr>
          <p:cNvPicPr>
            <a:picLocks noChangeAspect="1"/>
          </p:cNvPicPr>
          <p:nvPr/>
        </p:nvPicPr>
        <p:blipFill>
          <a:blip r:embed="rId2"/>
          <a:stretch>
            <a:fillRect/>
          </a:stretch>
        </p:blipFill>
        <p:spPr>
          <a:xfrm>
            <a:off x="228603" y="244476"/>
            <a:ext cx="4143375"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8CA96D79-A0BA-46B6-9BA5-B30A0F5AADDD}"/>
              </a:ext>
            </a:extLst>
          </p:cNvPr>
          <p:cNvPicPr>
            <a:picLocks noChangeAspect="1"/>
          </p:cNvPicPr>
          <p:nvPr/>
        </p:nvPicPr>
        <p:blipFill>
          <a:blip r:embed="rId3"/>
          <a:stretch>
            <a:fillRect/>
          </a:stretch>
        </p:blipFill>
        <p:spPr>
          <a:xfrm>
            <a:off x="4648200" y="228600"/>
            <a:ext cx="4194176"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A1103166-A26C-4688-9A84-55ABF0DE3543}"/>
              </a:ext>
            </a:extLst>
          </p:cNvPr>
          <p:cNvPicPr>
            <a:picLocks noChangeAspect="1"/>
          </p:cNvPicPr>
          <p:nvPr/>
        </p:nvPicPr>
        <p:blipFill>
          <a:blip r:embed="rId4"/>
          <a:stretch>
            <a:fillRect/>
          </a:stretch>
        </p:blipFill>
        <p:spPr>
          <a:xfrm>
            <a:off x="228602" y="3448051"/>
            <a:ext cx="4135439"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5E250F3E-8D00-4DD2-8E80-EEB28D95B014}"/>
              </a:ext>
            </a:extLst>
          </p:cNvPr>
          <p:cNvPicPr>
            <a:picLocks noChangeAspect="1"/>
          </p:cNvPicPr>
          <p:nvPr/>
        </p:nvPicPr>
        <p:blipFill>
          <a:blip r:embed="rId5"/>
          <a:stretch>
            <a:fillRect/>
          </a:stretch>
        </p:blipFill>
        <p:spPr>
          <a:xfrm>
            <a:off x="4648203" y="3408366"/>
            <a:ext cx="4251325" cy="2897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8855" name="Picture 5">
            <a:extLst>
              <a:ext uri="{FF2B5EF4-FFF2-40B4-BE49-F238E27FC236}">
                <a16:creationId xmlns:a16="http://schemas.microsoft.com/office/drawing/2014/main" id="{190CE0C1-81F0-44BF-83D3-3CEA07B14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489702"/>
            <a:ext cx="1752600" cy="379412"/>
          </a:xfrm>
        </p:spPr>
        <p:txBody>
          <a:bodyPr/>
          <a:lstStyle/>
          <a:p>
            <a:pPr>
              <a:defRPr/>
            </a:pPr>
            <a:fld id="{2074A060-B64A-4B03-A582-3056F498EA8E}" type="datetime8">
              <a:rPr lang="tr-TR" smtClean="0"/>
              <a:t>7.10.2024 14:07</a:t>
            </a:fld>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7C9E981-8C21-4796-B394-94D9BDC09906}"/>
              </a:ext>
            </a:extLst>
          </p:cNvPr>
          <p:cNvPicPr>
            <a:picLocks noChangeAspect="1"/>
          </p:cNvPicPr>
          <p:nvPr/>
        </p:nvPicPr>
        <p:blipFill>
          <a:blip r:embed="rId2"/>
          <a:stretch>
            <a:fillRect/>
          </a:stretch>
        </p:blipFill>
        <p:spPr>
          <a:xfrm>
            <a:off x="314328" y="244476"/>
            <a:ext cx="3819525"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BD5E2ED1-6193-459A-A226-C70D92289133}"/>
              </a:ext>
            </a:extLst>
          </p:cNvPr>
          <p:cNvPicPr>
            <a:picLocks noChangeAspect="1"/>
          </p:cNvPicPr>
          <p:nvPr/>
        </p:nvPicPr>
        <p:blipFill>
          <a:blip r:embed="rId3"/>
          <a:stretch>
            <a:fillRect/>
          </a:stretch>
        </p:blipFill>
        <p:spPr>
          <a:xfrm>
            <a:off x="4748216" y="228600"/>
            <a:ext cx="3862387"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DB1FBF37-CB1A-475F-A227-6D1BEE672A92}"/>
              </a:ext>
            </a:extLst>
          </p:cNvPr>
          <p:cNvPicPr>
            <a:picLocks noChangeAspect="1"/>
          </p:cNvPicPr>
          <p:nvPr/>
        </p:nvPicPr>
        <p:blipFill>
          <a:blip r:embed="rId4"/>
          <a:stretch>
            <a:fillRect/>
          </a:stretch>
        </p:blipFill>
        <p:spPr>
          <a:xfrm>
            <a:off x="2590801" y="3448051"/>
            <a:ext cx="3557588"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9878" name="Picture 5">
            <a:extLst>
              <a:ext uri="{FF2B5EF4-FFF2-40B4-BE49-F238E27FC236}">
                <a16:creationId xmlns:a16="http://schemas.microsoft.com/office/drawing/2014/main" id="{2E4C65B5-2C03-4405-B4C9-B7062F26D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537326"/>
            <a:ext cx="1752600" cy="320675"/>
          </a:xfrm>
        </p:spPr>
        <p:txBody>
          <a:bodyPr/>
          <a:lstStyle/>
          <a:p>
            <a:pPr>
              <a:defRPr/>
            </a:pPr>
            <a:endParaRPr lang="tr-TR" dirty="0"/>
          </a:p>
        </p:txBody>
      </p:sp>
      <p:pic>
        <p:nvPicPr>
          <p:cNvPr id="8"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7A7C092-CE6C-45BA-8C10-E40BC652648E}"/>
              </a:ext>
            </a:extLst>
          </p:cNvPr>
          <p:cNvPicPr>
            <a:picLocks noChangeAspect="1"/>
          </p:cNvPicPr>
          <p:nvPr/>
        </p:nvPicPr>
        <p:blipFill>
          <a:blip r:embed="rId2"/>
          <a:stretch>
            <a:fillRect/>
          </a:stretch>
        </p:blipFill>
        <p:spPr>
          <a:xfrm>
            <a:off x="228603" y="244476"/>
            <a:ext cx="4143375"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0B9F5BEE-ADE5-4FC8-9BBD-E819299FA733}"/>
              </a:ext>
            </a:extLst>
          </p:cNvPr>
          <p:cNvPicPr>
            <a:picLocks noChangeAspect="1"/>
          </p:cNvPicPr>
          <p:nvPr/>
        </p:nvPicPr>
        <p:blipFill>
          <a:blip r:embed="rId3"/>
          <a:stretch>
            <a:fillRect/>
          </a:stretch>
        </p:blipFill>
        <p:spPr>
          <a:xfrm>
            <a:off x="4643442" y="228600"/>
            <a:ext cx="4256087"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0FC60E42-179E-4E7A-B7F5-0FF6C926B984}"/>
              </a:ext>
            </a:extLst>
          </p:cNvPr>
          <p:cNvPicPr>
            <a:picLocks noChangeAspect="1"/>
          </p:cNvPicPr>
          <p:nvPr/>
        </p:nvPicPr>
        <p:blipFill>
          <a:blip r:embed="rId4"/>
          <a:stretch>
            <a:fillRect/>
          </a:stretch>
        </p:blipFill>
        <p:spPr>
          <a:xfrm>
            <a:off x="228602" y="3448051"/>
            <a:ext cx="4135439"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A16029C6-DFC1-432B-A897-8146A3F314B1}"/>
              </a:ext>
            </a:extLst>
          </p:cNvPr>
          <p:cNvPicPr>
            <a:picLocks noChangeAspect="1"/>
          </p:cNvPicPr>
          <p:nvPr/>
        </p:nvPicPr>
        <p:blipFill>
          <a:blip r:embed="rId5"/>
          <a:stretch>
            <a:fillRect/>
          </a:stretch>
        </p:blipFill>
        <p:spPr>
          <a:xfrm>
            <a:off x="4643442" y="3409951"/>
            <a:ext cx="4256087"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0903" name="Picture 5">
            <a:extLst>
              <a:ext uri="{FF2B5EF4-FFF2-40B4-BE49-F238E27FC236}">
                <a16:creationId xmlns:a16="http://schemas.microsoft.com/office/drawing/2014/main" id="{E254C654-2F83-4BFA-B875-056EDFD287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467600" y="6537326"/>
            <a:ext cx="1676400" cy="320675"/>
          </a:xfrm>
        </p:spPr>
        <p:txBody>
          <a:bodyPr/>
          <a:lstStyle/>
          <a:p>
            <a:pPr>
              <a:defRPr/>
            </a:pPr>
            <a:fld id="{5D495B9D-3DA5-484C-B0C1-E61F107A666F}" type="datetime8">
              <a:rPr lang="tr-TR" smtClean="0"/>
              <a:t>7.10.2024 14:07</a:t>
            </a:fld>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3825994-9796-4061-A60F-A414E2C476F3}"/>
              </a:ext>
            </a:extLst>
          </p:cNvPr>
          <p:cNvPicPr>
            <a:picLocks noChangeAspect="1"/>
          </p:cNvPicPr>
          <p:nvPr/>
        </p:nvPicPr>
        <p:blipFill>
          <a:blip r:embed="rId2"/>
          <a:stretch>
            <a:fillRect/>
          </a:stretch>
        </p:blipFill>
        <p:spPr>
          <a:xfrm>
            <a:off x="228601" y="244476"/>
            <a:ext cx="4141788"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397F3AE8-7DC8-4B1B-85B5-1CA0A36F5274}"/>
              </a:ext>
            </a:extLst>
          </p:cNvPr>
          <p:cNvPicPr>
            <a:picLocks noChangeAspect="1"/>
          </p:cNvPicPr>
          <p:nvPr/>
        </p:nvPicPr>
        <p:blipFill>
          <a:blip r:embed="rId3"/>
          <a:stretch>
            <a:fillRect/>
          </a:stretch>
        </p:blipFill>
        <p:spPr>
          <a:xfrm>
            <a:off x="4643439" y="244478"/>
            <a:ext cx="4254500" cy="2863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4E3C11F3-028D-44E7-BD9E-808B34D7F08A}"/>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6726B6B7-9BCE-4133-AB09-E3CC4C5518FA}"/>
              </a:ext>
            </a:extLst>
          </p:cNvPr>
          <p:cNvPicPr>
            <a:picLocks noChangeAspect="1"/>
          </p:cNvPicPr>
          <p:nvPr/>
        </p:nvPicPr>
        <p:blipFill>
          <a:blip r:embed="rId5"/>
          <a:stretch>
            <a:fillRect/>
          </a:stretch>
        </p:blipFill>
        <p:spPr>
          <a:xfrm>
            <a:off x="4643439" y="3409951"/>
            <a:ext cx="42545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27" name="Picture 5">
            <a:extLst>
              <a:ext uri="{FF2B5EF4-FFF2-40B4-BE49-F238E27FC236}">
                <a16:creationId xmlns:a16="http://schemas.microsoft.com/office/drawing/2014/main" id="{7630D48E-4C08-45EE-BC1C-7753EC836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493308"/>
            <a:ext cx="1828800" cy="375807"/>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26A2C30-9189-47C4-91C4-F2F6A3B5A6A9}"/>
              </a:ext>
            </a:extLst>
          </p:cNvPr>
          <p:cNvPicPr>
            <a:picLocks noChangeAspect="1"/>
          </p:cNvPicPr>
          <p:nvPr/>
        </p:nvPicPr>
        <p:blipFill>
          <a:blip r:embed="rId2"/>
          <a:stretch>
            <a:fillRect/>
          </a:stretch>
        </p:blipFill>
        <p:spPr>
          <a:xfrm>
            <a:off x="228601" y="244476"/>
            <a:ext cx="4141788" cy="28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125CFD7A-D570-4939-AB79-A334FBDE2D7B}"/>
              </a:ext>
            </a:extLst>
          </p:cNvPr>
          <p:cNvPicPr>
            <a:picLocks noChangeAspect="1"/>
          </p:cNvPicPr>
          <p:nvPr/>
        </p:nvPicPr>
        <p:blipFill>
          <a:blip r:embed="rId3"/>
          <a:stretch>
            <a:fillRect/>
          </a:stretch>
        </p:blipFill>
        <p:spPr>
          <a:xfrm>
            <a:off x="4643439" y="312740"/>
            <a:ext cx="4254500" cy="2795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B4D615C7-722B-4519-8861-E67AEFEC82F0}"/>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B7D57134-A8A8-445F-8F52-EFC20049EE8A}"/>
              </a:ext>
            </a:extLst>
          </p:cNvPr>
          <p:cNvPicPr>
            <a:picLocks noChangeAspect="1"/>
          </p:cNvPicPr>
          <p:nvPr/>
        </p:nvPicPr>
        <p:blipFill>
          <a:blip r:embed="rId5"/>
          <a:stretch>
            <a:fillRect/>
          </a:stretch>
        </p:blipFill>
        <p:spPr>
          <a:xfrm>
            <a:off x="4643439" y="3409951"/>
            <a:ext cx="4254500"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2951" name="Picture 5">
            <a:extLst>
              <a:ext uri="{FF2B5EF4-FFF2-40B4-BE49-F238E27FC236}">
                <a16:creationId xmlns:a16="http://schemas.microsoft.com/office/drawing/2014/main" id="{1C20A070-E9CA-4B55-BFED-EE756DF7F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531411"/>
            <a:ext cx="1828800" cy="337705"/>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a:extLst>
              <a:ext uri="{FF2B5EF4-FFF2-40B4-BE49-F238E27FC236}">
                <a16:creationId xmlns:a16="http://schemas.microsoft.com/office/drawing/2014/main" id="{313CDEB4-26D4-4808-8C15-5C0C838D1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west university of timisoara ile ilgili görsel sonucu">
            <a:extLst>
              <a:ext uri="{FF2B5EF4-FFF2-40B4-BE49-F238E27FC236}">
                <a16:creationId xmlns:a16="http://schemas.microsoft.com/office/drawing/2014/main" id="{739A085B-7E67-4AD4-A78A-656B6E2A0FB9}"/>
              </a:ext>
            </a:extLst>
          </p:cNvPr>
          <p:cNvPicPr>
            <a:picLocks noChangeAspect="1" noChangeArrowheads="1"/>
          </p:cNvPicPr>
          <p:nvPr/>
        </p:nvPicPr>
        <p:blipFill>
          <a:blip r:embed="rId3">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200" y="438151"/>
            <a:ext cx="1143000" cy="1143000"/>
          </a:xfrm>
          <a:prstGeom prst="rect">
            <a:avLst/>
          </a:prstGeom>
          <a:blipFill dpi="0" rotWithShape="1">
            <a:blip r:embed="rId4">
              <a:alphaModFix amt="0"/>
            </a:blip>
            <a:srcRect/>
            <a:tile tx="0" ty="0" sx="100000" sy="100000" flip="none" algn="tl"/>
          </a:blipFill>
          <a:effectLst>
            <a:glow>
              <a:schemeClr val="accent1"/>
            </a:glow>
          </a:effectLst>
        </p:spPr>
      </p:pic>
      <p:pic>
        <p:nvPicPr>
          <p:cNvPr id="12" name="Picture 8" descr="katholische universität eichstätt-ingolstadt ile ilgili görsel sonucu">
            <a:extLst>
              <a:ext uri="{FF2B5EF4-FFF2-40B4-BE49-F238E27FC236}">
                <a16:creationId xmlns:a16="http://schemas.microsoft.com/office/drawing/2014/main" id="{01989C90-7435-4EE6-9F91-E676C3305799}"/>
              </a:ext>
            </a:extLst>
          </p:cNvPr>
          <p:cNvPicPr>
            <a:picLocks noChangeAspect="1" noChangeArrowheads="1"/>
          </p:cNvPicPr>
          <p:nvPr/>
        </p:nvPicPr>
        <p:blipFill>
          <a:blip r:embed="rId5"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80301" y="1352555"/>
            <a:ext cx="1530259" cy="1371599"/>
          </a:xfrm>
          <a:prstGeom prst="rect">
            <a:avLst/>
          </a:prstGeom>
          <a:blipFill dpi="0" rotWithShape="1">
            <a:blip r:embed="rId4">
              <a:alphaModFix amt="0"/>
            </a:blip>
            <a:srcRect/>
            <a:tile tx="0" ty="0" sx="100000" sy="100000" flip="none" algn="tl"/>
          </a:blipFill>
          <a:effectLst>
            <a:glow>
              <a:schemeClr val="accent1"/>
            </a:glow>
          </a:effectLst>
        </p:spPr>
      </p:pic>
      <p:pic>
        <p:nvPicPr>
          <p:cNvPr id="13" name="Picture 10" descr="university of eastern finland ile ilgili görsel sonucu">
            <a:extLst>
              <a:ext uri="{FF2B5EF4-FFF2-40B4-BE49-F238E27FC236}">
                <a16:creationId xmlns:a16="http://schemas.microsoft.com/office/drawing/2014/main" id="{60E5E48C-AB7A-4900-A517-7C803E87BBBA}"/>
              </a:ext>
            </a:extLst>
          </p:cNvPr>
          <p:cNvPicPr>
            <a:picLocks noChangeAspect="1" noChangeArrowheads="1"/>
          </p:cNvPicPr>
          <p:nvPr/>
        </p:nvPicPr>
        <p:blipFill>
          <a:blip r:embed="rId6"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998" y="2420939"/>
            <a:ext cx="1249203" cy="1617663"/>
          </a:xfrm>
          <a:prstGeom prst="rect">
            <a:avLst/>
          </a:prstGeom>
          <a:blipFill dpi="0" rotWithShape="1">
            <a:blip r:embed="rId4">
              <a:alphaModFix amt="0"/>
            </a:blip>
            <a:srcRect/>
            <a:tile tx="0" ty="0" sx="100000" sy="100000" flip="none" algn="tl"/>
          </a:blipFill>
          <a:effectLst>
            <a:glow>
              <a:schemeClr val="accent1"/>
            </a:glow>
          </a:effectLst>
        </p:spPr>
      </p:pic>
      <p:pic>
        <p:nvPicPr>
          <p:cNvPr id="14" name="Picture 6" descr="international school of law and business ile ilgili görsel sonucu">
            <a:extLst>
              <a:ext uri="{FF2B5EF4-FFF2-40B4-BE49-F238E27FC236}">
                <a16:creationId xmlns:a16="http://schemas.microsoft.com/office/drawing/2014/main" id="{685DC84C-FCB4-4D88-8E4C-021A862CB71D}"/>
              </a:ext>
            </a:extLst>
          </p:cNvPr>
          <p:cNvPicPr>
            <a:picLocks noChangeAspect="1" noChangeArrowheads="1"/>
          </p:cNvPicPr>
          <p:nvPr/>
        </p:nvPicPr>
        <p:blipFill>
          <a:blip r:embed="rId7">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2398" y="3333751"/>
            <a:ext cx="1037020" cy="1219200"/>
          </a:xfrm>
          <a:prstGeom prst="rect">
            <a:avLst/>
          </a:prstGeom>
          <a:blipFill dpi="0" rotWithShape="1">
            <a:blip r:embed="rId4">
              <a:alphaModFix amt="0"/>
            </a:blip>
            <a:srcRect/>
            <a:tile tx="0" ty="0" sx="100000" sy="100000" flip="none" algn="tl"/>
          </a:blipFill>
          <a:effectLst>
            <a:glow>
              <a:schemeClr val="accent1"/>
            </a:glow>
          </a:effectLst>
        </p:spPr>
      </p:pic>
      <p:pic>
        <p:nvPicPr>
          <p:cNvPr id="15" name="Picture 12" descr="vilnius university ile ilgili görsel sonucu">
            <a:extLst>
              <a:ext uri="{FF2B5EF4-FFF2-40B4-BE49-F238E27FC236}">
                <a16:creationId xmlns:a16="http://schemas.microsoft.com/office/drawing/2014/main" id="{90EE83FE-DF40-4CB6-A3B7-50E68EEC8D96}"/>
              </a:ext>
            </a:extLst>
          </p:cNvPr>
          <p:cNvPicPr>
            <a:picLocks noChangeAspect="1" noChangeArrowheads="1"/>
          </p:cNvPicPr>
          <p:nvPr/>
        </p:nvPicPr>
        <p:blipFill>
          <a:blip r:embed="rId8"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1" y="4781550"/>
            <a:ext cx="1009651" cy="1009651"/>
          </a:xfrm>
          <a:prstGeom prst="rect">
            <a:avLst/>
          </a:prstGeom>
          <a:blipFill dpi="0" rotWithShape="1">
            <a:blip r:embed="rId4">
              <a:alphaModFix amt="0"/>
            </a:blip>
            <a:srcRect/>
            <a:tile tx="0" ty="0" sx="100000" sy="100000" flip="none" algn="tl"/>
          </a:blipFill>
          <a:effectLst>
            <a:glow>
              <a:schemeClr val="accent1"/>
            </a:glow>
          </a:effectLst>
        </p:spPr>
      </p:pic>
      <p:pic>
        <p:nvPicPr>
          <p:cNvPr id="16" name="Picture 14" descr="magnus university ile ilgili görsel sonucu">
            <a:extLst>
              <a:ext uri="{FF2B5EF4-FFF2-40B4-BE49-F238E27FC236}">
                <a16:creationId xmlns:a16="http://schemas.microsoft.com/office/drawing/2014/main" id="{E1461CEF-2A1C-4F83-93B3-DEBDB330781C}"/>
              </a:ext>
            </a:extLst>
          </p:cNvPr>
          <p:cNvPicPr>
            <a:picLocks noChangeAspect="1" noChangeArrowheads="1"/>
          </p:cNvPicPr>
          <p:nvPr/>
        </p:nvPicPr>
        <p:blipFill>
          <a:blip r:embed="rId9">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5866" y="438154"/>
            <a:ext cx="1020937" cy="1020937"/>
          </a:xfrm>
          <a:prstGeom prst="rect">
            <a:avLst/>
          </a:prstGeom>
          <a:blipFill dpi="0" rotWithShape="1">
            <a:blip r:embed="rId4">
              <a:alphaModFix amt="0"/>
            </a:blip>
            <a:srcRect/>
            <a:tile tx="0" ty="0" sx="100000" sy="100000" flip="none" algn="tl"/>
          </a:blipFill>
          <a:effectLst>
            <a:glow>
              <a:schemeClr val="accent1"/>
            </a:glow>
          </a:effectLst>
        </p:spPr>
      </p:pic>
      <p:pic>
        <p:nvPicPr>
          <p:cNvPr id="17" name="Picture 16" descr="baltic international academy ile ilgili görsel sonucu">
            <a:extLst>
              <a:ext uri="{FF2B5EF4-FFF2-40B4-BE49-F238E27FC236}">
                <a16:creationId xmlns:a16="http://schemas.microsoft.com/office/drawing/2014/main" id="{BFC08A39-48AE-4084-B9E0-90A012F1036B}"/>
              </a:ext>
            </a:extLst>
          </p:cNvPr>
          <p:cNvPicPr>
            <a:picLocks noChangeAspect="1" noChangeArrowheads="1"/>
          </p:cNvPicPr>
          <p:nvPr/>
        </p:nvPicPr>
        <p:blipFill>
          <a:blip r:embed="rId10"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5768" y="2587280"/>
            <a:ext cx="1117235" cy="1070320"/>
          </a:xfrm>
          <a:prstGeom prst="rect">
            <a:avLst/>
          </a:prstGeom>
          <a:blipFill dpi="0" rotWithShape="1">
            <a:blip r:embed="rId4">
              <a:alphaModFix amt="0"/>
            </a:blip>
            <a:srcRect/>
            <a:tile tx="0" ty="0" sx="100000" sy="100000" flip="none" algn="tl"/>
          </a:blipFill>
          <a:effectLst>
            <a:glow>
              <a:schemeClr val="accent1"/>
            </a:glow>
          </a:effectLst>
        </p:spPr>
      </p:pic>
      <p:pic>
        <p:nvPicPr>
          <p:cNvPr id="18" name="Picture 17">
            <a:extLst>
              <a:ext uri="{FF2B5EF4-FFF2-40B4-BE49-F238E27FC236}">
                <a16:creationId xmlns:a16="http://schemas.microsoft.com/office/drawing/2014/main" id="{8C546C15-6BA3-4F84-AB71-2D826A9F0032}"/>
              </a:ext>
            </a:extLst>
          </p:cNvPr>
          <p:cNvPicPr>
            <a:picLocks noChangeAspect="1" noChangeArrowheads="1"/>
          </p:cNvPicPr>
          <p:nvPr/>
        </p:nvPicPr>
        <p:blipFill>
          <a:blip r:embed="rId11"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0" y="4673120"/>
            <a:ext cx="1066800" cy="1094271"/>
          </a:xfrm>
          <a:prstGeom prst="rect">
            <a:avLst/>
          </a:prstGeom>
          <a:blipFill dpi="0" rotWithShape="1">
            <a:blip r:embed="rId4">
              <a:alphaModFix amt="0"/>
            </a:blip>
            <a:srcRect/>
            <a:tile tx="0" ty="0" sx="100000" sy="100000" flip="none" algn="tl"/>
          </a:blipFill>
          <a:ln>
            <a:noFill/>
          </a:ln>
          <a:effectLst>
            <a:glow>
              <a:schemeClr val="accent1"/>
            </a:glow>
          </a:effectLst>
        </p:spPr>
      </p:pic>
      <p:pic>
        <p:nvPicPr>
          <p:cNvPr id="19" name="Picture 19" descr="tallin university ile ilgili görsel sonucu">
            <a:extLst>
              <a:ext uri="{FF2B5EF4-FFF2-40B4-BE49-F238E27FC236}">
                <a16:creationId xmlns:a16="http://schemas.microsoft.com/office/drawing/2014/main" id="{257CCC42-019D-4802-AF69-575A328EAF86}"/>
              </a:ext>
            </a:extLst>
          </p:cNvPr>
          <p:cNvPicPr>
            <a:picLocks noChangeAspect="1" noChangeArrowheads="1"/>
          </p:cNvPicPr>
          <p:nvPr/>
        </p:nvPicPr>
        <p:blipFill>
          <a:blip r:embed="rId12">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06820" y="1623693"/>
            <a:ext cx="1879783" cy="829316"/>
          </a:xfrm>
          <a:prstGeom prst="rect">
            <a:avLst/>
          </a:prstGeom>
          <a:blipFill dpi="0" rotWithShape="1">
            <a:blip r:embed="rId4">
              <a:alphaModFix amt="0"/>
            </a:blip>
            <a:srcRect/>
            <a:tile tx="0" ty="0" sx="100000" sy="100000" flip="none" algn="tl"/>
          </a:blipFill>
          <a:effectLst>
            <a:glow>
              <a:schemeClr val="accent1"/>
            </a:glow>
          </a:effectLst>
        </p:spPr>
      </p:pic>
      <p:pic>
        <p:nvPicPr>
          <p:cNvPr id="20" name="Picture 21" descr="utenos kolegija ile ilgili görsel sonucu">
            <a:extLst>
              <a:ext uri="{FF2B5EF4-FFF2-40B4-BE49-F238E27FC236}">
                <a16:creationId xmlns:a16="http://schemas.microsoft.com/office/drawing/2014/main" id="{D5B22CC5-11A9-45A8-9A1B-6556E1BB0420}"/>
              </a:ext>
            </a:extLst>
          </p:cNvPr>
          <p:cNvPicPr>
            <a:picLocks noChangeAspect="1" noChangeArrowheads="1"/>
          </p:cNvPicPr>
          <p:nvPr/>
        </p:nvPicPr>
        <p:blipFill>
          <a:blip r:embed="rId13"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4432" y="3429001"/>
            <a:ext cx="1031171" cy="1162051"/>
          </a:xfrm>
          <a:prstGeom prst="rect">
            <a:avLst/>
          </a:prstGeom>
          <a:blipFill dpi="0" rotWithShape="1">
            <a:blip r:embed="rId4">
              <a:alphaModFix amt="0"/>
            </a:blip>
            <a:srcRect/>
            <a:tile tx="0" ty="0" sx="100000" sy="100000" flip="none" algn="tl"/>
          </a:blipFill>
          <a:effectLst>
            <a:glow>
              <a:schemeClr val="accent1"/>
            </a:glow>
          </a:effectLst>
        </p:spPr>
      </p:pic>
      <p:pic>
        <p:nvPicPr>
          <p:cNvPr id="21" name="Picture 23" descr="international balkan university ile ilgili görsel sonucu">
            <a:extLst>
              <a:ext uri="{FF2B5EF4-FFF2-40B4-BE49-F238E27FC236}">
                <a16:creationId xmlns:a16="http://schemas.microsoft.com/office/drawing/2014/main" id="{BA56D2D9-8143-49A1-945E-C4D7CB96D88C}"/>
              </a:ext>
            </a:extLst>
          </p:cNvPr>
          <p:cNvPicPr>
            <a:picLocks noChangeAspect="1" noChangeArrowheads="1"/>
          </p:cNvPicPr>
          <p:nvPr/>
        </p:nvPicPr>
        <p:blipFill>
          <a:blip r:embed="rId14">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2040" y="376831"/>
            <a:ext cx="1072360" cy="1072360"/>
          </a:xfrm>
          <a:prstGeom prst="rect">
            <a:avLst/>
          </a:prstGeom>
          <a:blipFill dpi="0" rotWithShape="1">
            <a:blip r:embed="rId4">
              <a:alphaModFix amt="0"/>
            </a:blip>
            <a:srcRect/>
            <a:tile tx="0" ty="0" sx="100000" sy="100000" flip="none" algn="tl"/>
          </a:blipFill>
          <a:effectLst>
            <a:glow>
              <a:schemeClr val="accent1"/>
            </a:glow>
          </a:effectLst>
        </p:spPr>
      </p:pic>
      <p:pic>
        <p:nvPicPr>
          <p:cNvPr id="22" name="Picture 25" descr="İlgili resim">
            <a:extLst>
              <a:ext uri="{FF2B5EF4-FFF2-40B4-BE49-F238E27FC236}">
                <a16:creationId xmlns:a16="http://schemas.microsoft.com/office/drawing/2014/main" id="{3EF7DCA9-F17B-4347-AA05-4501E2CC8207}"/>
              </a:ext>
            </a:extLst>
          </p:cNvPr>
          <p:cNvPicPr>
            <a:picLocks noChangeAspect="1" noChangeArrowheads="1"/>
          </p:cNvPicPr>
          <p:nvPr/>
        </p:nvPicPr>
        <p:blipFill>
          <a:blip r:embed="rId15" cstate="print">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7520" y="2521293"/>
            <a:ext cx="1076883" cy="1060109"/>
          </a:xfrm>
          <a:prstGeom prst="rect">
            <a:avLst/>
          </a:prstGeom>
          <a:blipFill dpi="0" rotWithShape="1">
            <a:blip r:embed="rId4">
              <a:alphaModFix amt="0"/>
            </a:blip>
            <a:srcRect/>
            <a:tile tx="0" ty="0" sx="100000" sy="100000" flip="none" algn="tl"/>
          </a:blipFill>
          <a:effectLst>
            <a:glow>
              <a:schemeClr val="accent1"/>
            </a:glow>
          </a:effectLst>
        </p:spPr>
      </p:pic>
      <p:pic>
        <p:nvPicPr>
          <p:cNvPr id="23" name="Picture 27" descr="wsb poznan ile ilgili görsel sonucu">
            <a:extLst>
              <a:ext uri="{FF2B5EF4-FFF2-40B4-BE49-F238E27FC236}">
                <a16:creationId xmlns:a16="http://schemas.microsoft.com/office/drawing/2014/main" id="{4E496D0C-C09A-4652-867F-510DE9DE28C0}"/>
              </a:ext>
            </a:extLst>
          </p:cNvPr>
          <p:cNvPicPr>
            <a:picLocks noChangeAspect="1" noChangeArrowheads="1"/>
          </p:cNvPicPr>
          <p:nvPr/>
        </p:nvPicPr>
        <p:blipFill>
          <a:blip r:embed="rId16">
            <a:clrChange>
              <a:clrFrom>
                <a:srgbClr val="F5FBFD"/>
              </a:clrFrom>
              <a:clrTo>
                <a:srgbClr val="F5FBF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73469" y="4646859"/>
            <a:ext cx="1237132" cy="1237132"/>
          </a:xfrm>
          <a:prstGeom prst="rect">
            <a:avLst/>
          </a:prstGeom>
          <a:blipFill dpi="0" rotWithShape="1">
            <a:blip r:embed="rId4">
              <a:alphaModFix amt="0"/>
            </a:blip>
            <a:srcRect/>
            <a:tile tx="0" ty="0" sx="100000" sy="100000" flip="none" algn="tl"/>
          </a:blipFill>
          <a:effectLst>
            <a:glow>
              <a:schemeClr val="accent1"/>
            </a:glow>
          </a:effectLst>
        </p:spPr>
      </p:pic>
      <p:sp>
        <p:nvSpPr>
          <p:cNvPr id="7" name="Dikdörtgen 6">
            <a:extLst>
              <a:ext uri="{FF2B5EF4-FFF2-40B4-BE49-F238E27FC236}">
                <a16:creationId xmlns:a16="http://schemas.microsoft.com/office/drawing/2014/main" id="{203E17F0-D6F9-4DF9-867C-572645119F90}"/>
              </a:ext>
            </a:extLst>
          </p:cNvPr>
          <p:cNvSpPr/>
          <p:nvPr/>
        </p:nvSpPr>
        <p:spPr>
          <a:xfrm>
            <a:off x="0" y="0"/>
            <a:ext cx="9144000" cy="6400800"/>
          </a:xfrm>
          <a:prstGeom prst="rect">
            <a:avLst/>
          </a:prstGeom>
          <a:solidFill>
            <a:schemeClr val="accent3">
              <a:alpha val="39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tr-TR"/>
          </a:p>
        </p:txBody>
      </p:sp>
      <p:sp>
        <p:nvSpPr>
          <p:cNvPr id="69649" name="Rectangle 2">
            <a:extLst>
              <a:ext uri="{FF2B5EF4-FFF2-40B4-BE49-F238E27FC236}">
                <a16:creationId xmlns:a16="http://schemas.microsoft.com/office/drawing/2014/main" id="{FC5D95A8-B0F4-4FF3-984C-807501CF2DCE}"/>
              </a:ext>
            </a:extLst>
          </p:cNvPr>
          <p:cNvSpPr>
            <a:spLocks noGrp="1" noChangeArrowheads="1"/>
          </p:cNvSpPr>
          <p:nvPr>
            <p:ph type="title"/>
          </p:nvPr>
        </p:nvSpPr>
        <p:spPr>
          <a:xfrm>
            <a:off x="457200" y="96838"/>
            <a:ext cx="8229600" cy="868363"/>
          </a:xfrm>
        </p:spPr>
        <p:txBody>
          <a:bodyPr/>
          <a:lstStyle/>
          <a:p>
            <a:pPr eaLnBrk="1" hangingPunct="1"/>
            <a:r>
              <a:rPr lang="tr-TR" altLang="tr-TR" sz="2400" b="1" dirty="0">
                <a:latin typeface="Times New Roman" panose="02020603050405020304" pitchFamily="18" charset="0"/>
                <a:cs typeface="Times New Roman" panose="02020603050405020304" pitchFamily="18" charset="0"/>
              </a:rPr>
              <a:t>İKTİSADİ VE İDARİ BİLİMLER FAKÜLTESİ</a:t>
            </a:r>
            <a:br>
              <a:rPr lang="tr-TR" altLang="tr-TR" sz="2400" b="1" dirty="0">
                <a:latin typeface="Times New Roman" panose="02020603050405020304" pitchFamily="18" charset="0"/>
                <a:cs typeface="Times New Roman" panose="02020603050405020304" pitchFamily="18" charset="0"/>
              </a:rPr>
            </a:br>
            <a:r>
              <a:rPr lang="tr-TR" altLang="tr-TR" sz="2400" b="1" dirty="0" err="1">
                <a:solidFill>
                  <a:srgbClr val="990000"/>
                </a:solidFill>
                <a:latin typeface="Times New Roman" panose="02020603050405020304" pitchFamily="18" charset="0"/>
                <a:cs typeface="Times New Roman" panose="02020603050405020304" pitchFamily="18" charset="0"/>
              </a:rPr>
              <a:t>Erasmus</a:t>
            </a:r>
            <a:r>
              <a:rPr lang="tr-TR" altLang="tr-TR" sz="2400" b="1" dirty="0">
                <a:solidFill>
                  <a:srgbClr val="990000"/>
                </a:solidFill>
                <a:latin typeface="Times New Roman" panose="02020603050405020304" pitchFamily="18" charset="0"/>
                <a:cs typeface="Times New Roman" panose="02020603050405020304" pitchFamily="18" charset="0"/>
              </a:rPr>
              <a:t> Anlaşması Yapılan Ülke ve Üniversiteler </a:t>
            </a:r>
          </a:p>
        </p:txBody>
      </p:sp>
      <p:sp>
        <p:nvSpPr>
          <p:cNvPr id="69650" name="Rectangle 3">
            <a:extLst>
              <a:ext uri="{FF2B5EF4-FFF2-40B4-BE49-F238E27FC236}">
                <a16:creationId xmlns:a16="http://schemas.microsoft.com/office/drawing/2014/main" id="{A1AD7E42-51FA-4752-AEC4-8A892B3F101A}"/>
              </a:ext>
            </a:extLst>
          </p:cNvPr>
          <p:cNvSpPr txBox="1">
            <a:spLocks noChangeArrowheads="1"/>
          </p:cNvSpPr>
          <p:nvPr/>
        </p:nvSpPr>
        <p:spPr bwMode="auto">
          <a:xfrm>
            <a:off x="533400" y="1163639"/>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AutoNum type="arabicPeriod"/>
            </a:pPr>
            <a:r>
              <a:rPr lang="tr-TR" altLang="tr-TR" sz="1600" b="1" dirty="0">
                <a:latin typeface="Times New Roman" panose="02020603050405020304" pitchFamily="18" charset="0"/>
                <a:cs typeface="Times New Roman" panose="02020603050405020304" pitchFamily="18" charset="0"/>
              </a:rPr>
              <a:t>West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Timisoara</a:t>
            </a:r>
            <a:r>
              <a:rPr lang="tr-TR" altLang="tr-TR" sz="1600" b="1" dirty="0">
                <a:latin typeface="Times New Roman" panose="02020603050405020304" pitchFamily="18" charset="0"/>
                <a:cs typeface="Times New Roman" panose="02020603050405020304" pitchFamily="18" charset="0"/>
              </a:rPr>
              <a:t> – </a:t>
            </a:r>
            <a:r>
              <a:rPr lang="tr-TR" altLang="tr-TR" sz="1600" b="1" dirty="0" err="1">
                <a:latin typeface="Times New Roman" panose="02020603050405020304" pitchFamily="18" charset="0"/>
                <a:cs typeface="Times New Roman" panose="02020603050405020304" pitchFamily="18" charset="0"/>
              </a:rPr>
              <a:t>Romania</a:t>
            </a:r>
            <a:endParaRPr lang="tr-TR" altLang="tr-TR" sz="1600" b="1" dirty="0">
              <a:latin typeface="Times New Roman" panose="02020603050405020304" pitchFamily="18" charset="0"/>
              <a:cs typeface="Times New Roman" panose="02020603050405020304" pitchFamily="18" charset="0"/>
            </a:endParaRP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Katholische</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Universitat</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Eichstatt-Ingolstadt</a:t>
            </a:r>
            <a:r>
              <a:rPr lang="tr-TR" altLang="tr-TR" sz="1600" b="1" dirty="0">
                <a:latin typeface="Times New Roman" panose="02020603050405020304" pitchFamily="18" charset="0"/>
                <a:cs typeface="Times New Roman" panose="02020603050405020304" pitchFamily="18" charset="0"/>
              </a:rPr>
              <a:t> (KU) – Almanya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Eastern</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Finland</a:t>
            </a:r>
            <a:r>
              <a:rPr lang="tr-TR" altLang="tr-TR" sz="1600" b="1" dirty="0">
                <a:latin typeface="Times New Roman" panose="02020603050405020304" pitchFamily="18" charset="0"/>
                <a:cs typeface="Times New Roman" panose="02020603050405020304" pitchFamily="18" charset="0"/>
              </a:rPr>
              <a:t> – Finlandiya</a:t>
            </a:r>
          </a:p>
          <a:p>
            <a:pPr eaLnBrk="1" hangingPunct="1">
              <a:buFontTx/>
              <a:buAutoNum type="arabicPeriod"/>
            </a:pPr>
            <a:r>
              <a:rPr lang="tr-TR" altLang="tr-TR" sz="1600" b="1" dirty="0">
                <a:latin typeface="Times New Roman" panose="02020603050405020304" pitchFamily="18" charset="0"/>
                <a:cs typeface="Times New Roman" panose="02020603050405020304" pitchFamily="18" charset="0"/>
              </a:rPr>
              <a:t>International School of </a:t>
            </a:r>
            <a:r>
              <a:rPr lang="tr-TR" altLang="tr-TR" sz="1600" b="1" dirty="0" err="1">
                <a:latin typeface="Times New Roman" panose="02020603050405020304" pitchFamily="18" charset="0"/>
                <a:cs typeface="Times New Roman" panose="02020603050405020304" pitchFamily="18" charset="0"/>
              </a:rPr>
              <a:t>Law</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and</a:t>
            </a:r>
            <a:r>
              <a:rPr lang="tr-TR" altLang="tr-TR" sz="1600" b="1" dirty="0">
                <a:latin typeface="Times New Roman" panose="02020603050405020304" pitchFamily="18" charset="0"/>
                <a:cs typeface="Times New Roman" panose="02020603050405020304" pitchFamily="18" charset="0"/>
              </a:rPr>
              <a:t> Business – Litvanya</a:t>
            </a:r>
          </a:p>
          <a:p>
            <a:pPr eaLnBrk="1" hangingPunct="1">
              <a:buFontTx/>
              <a:buAutoNum type="arabicPeriod"/>
            </a:pPr>
            <a:r>
              <a:rPr lang="tr-TR" altLang="tr-TR" sz="1600" b="1" dirty="0">
                <a:latin typeface="Times New Roman" panose="02020603050405020304" pitchFamily="18" charset="0"/>
                <a:cs typeface="Times New Roman" panose="02020603050405020304" pitchFamily="18" charset="0"/>
              </a:rPr>
              <a:t>Vilnius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 Litvanya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Magnus</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 Litvanya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Baltic</a:t>
            </a:r>
            <a:r>
              <a:rPr lang="tr-TR" altLang="tr-TR" sz="1600" b="1" dirty="0">
                <a:latin typeface="Times New Roman" panose="02020603050405020304" pitchFamily="18" charset="0"/>
                <a:cs typeface="Times New Roman" panose="02020603050405020304" pitchFamily="18" charset="0"/>
              </a:rPr>
              <a:t> International Academy – Letonya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Petroleum</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Gas</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Ploieşti</a:t>
            </a:r>
            <a:r>
              <a:rPr lang="tr-TR" altLang="tr-TR" sz="1600" b="1" dirty="0">
                <a:latin typeface="Times New Roman" panose="02020603050405020304" pitchFamily="18" charset="0"/>
                <a:cs typeface="Times New Roman" panose="02020603050405020304" pitchFamily="18" charset="0"/>
              </a:rPr>
              <a:t> – Romanya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Tallin</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Technology</a:t>
            </a:r>
            <a:r>
              <a:rPr lang="tr-TR" altLang="tr-TR" sz="1600" b="1" dirty="0">
                <a:latin typeface="Times New Roman" panose="02020603050405020304" pitchFamily="18" charset="0"/>
                <a:cs typeface="Times New Roman" panose="02020603050405020304" pitchFamily="18" charset="0"/>
              </a:rPr>
              <a:t> – Estonya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Utenos</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Kolegija</a:t>
            </a:r>
            <a:r>
              <a:rPr lang="tr-TR" altLang="tr-TR" sz="1600" b="1" dirty="0">
                <a:latin typeface="Times New Roman" panose="02020603050405020304" pitchFamily="18" charset="0"/>
                <a:cs typeface="Times New Roman" panose="02020603050405020304" pitchFamily="18" charset="0"/>
              </a:rPr>
              <a:t> – Litvanya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Universitatea</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Lucian</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Blaga</a:t>
            </a:r>
            <a:r>
              <a:rPr lang="tr-TR" altLang="tr-TR" sz="1600" b="1" dirty="0">
                <a:latin typeface="Times New Roman" panose="02020603050405020304" pitchFamily="18" charset="0"/>
                <a:cs typeface="Times New Roman" panose="02020603050405020304" pitchFamily="18" charset="0"/>
              </a:rPr>
              <a:t>» din </a:t>
            </a:r>
            <a:r>
              <a:rPr lang="tr-TR" altLang="tr-TR" sz="1600" b="1" dirty="0" err="1">
                <a:latin typeface="Times New Roman" panose="02020603050405020304" pitchFamily="18" charset="0"/>
                <a:cs typeface="Times New Roman" panose="02020603050405020304" pitchFamily="18" charset="0"/>
              </a:rPr>
              <a:t>Sibiu</a:t>
            </a:r>
            <a:r>
              <a:rPr lang="tr-TR" altLang="tr-TR" sz="1600" b="1" dirty="0">
                <a:latin typeface="Times New Roman" panose="02020603050405020304" pitchFamily="18" charset="0"/>
                <a:cs typeface="Times New Roman" panose="02020603050405020304" pitchFamily="18" charset="0"/>
              </a:rPr>
              <a:t> – Romanya</a:t>
            </a:r>
          </a:p>
          <a:p>
            <a:pPr eaLnBrk="1" hangingPunct="1">
              <a:buFontTx/>
              <a:buAutoNum type="arabicPeriod"/>
            </a:pPr>
            <a:r>
              <a:rPr lang="tr-TR" altLang="tr-TR" sz="1600" b="1" dirty="0">
                <a:latin typeface="Times New Roman" panose="02020603050405020304" pitchFamily="18" charset="0"/>
                <a:cs typeface="Times New Roman" panose="02020603050405020304" pitchFamily="18" charset="0"/>
              </a:rPr>
              <a:t>International Balkan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 Makedonya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Opole</a:t>
            </a:r>
            <a:r>
              <a:rPr lang="tr-TR" altLang="tr-TR" sz="1600" b="1" dirty="0">
                <a:latin typeface="Times New Roman" panose="02020603050405020304" pitchFamily="18" charset="0"/>
                <a:cs typeface="Times New Roman" panose="02020603050405020304" pitchFamily="18" charset="0"/>
              </a:rPr>
              <a:t> – Polonya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Universita</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Degli</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Studi</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di</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Salerno</a:t>
            </a:r>
            <a:r>
              <a:rPr lang="tr-TR" altLang="tr-TR" sz="1600" b="1" dirty="0">
                <a:latin typeface="Times New Roman" panose="02020603050405020304" pitchFamily="18" charset="0"/>
                <a:cs typeface="Times New Roman" panose="02020603050405020304" pitchFamily="18" charset="0"/>
              </a:rPr>
              <a:t> – İtalya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Eszterhazy</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Karoly</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Foiskola</a:t>
            </a:r>
            <a:r>
              <a:rPr lang="tr-TR" altLang="tr-TR" sz="1600" b="1" dirty="0">
                <a:latin typeface="Times New Roman" panose="02020603050405020304" pitchFamily="18" charset="0"/>
                <a:cs typeface="Times New Roman" panose="02020603050405020304" pitchFamily="18" charset="0"/>
              </a:rPr>
              <a:t> – Macaristan</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Constantin</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Brancuşi</a:t>
            </a:r>
            <a:r>
              <a:rPr lang="tr-TR" altLang="tr-TR" sz="1600" b="1" dirty="0">
                <a:latin typeface="Times New Roman" panose="02020603050405020304" pitchFamily="18" charset="0"/>
                <a:cs typeface="Times New Roman" panose="02020603050405020304" pitchFamily="18" charset="0"/>
              </a:rPr>
              <a:t> </a:t>
            </a:r>
            <a:r>
              <a:rPr lang="tr-TR" altLang="tr-TR" sz="1600" b="1" dirty="0" err="1">
                <a:latin typeface="Times New Roman" panose="02020603050405020304" pitchFamily="18" charset="0"/>
                <a:cs typeface="Times New Roman" panose="02020603050405020304" pitchFamily="18" charset="0"/>
              </a:rPr>
              <a:t>University</a:t>
            </a:r>
            <a:r>
              <a:rPr lang="tr-TR" altLang="tr-TR" sz="1600" b="1" dirty="0">
                <a:latin typeface="Times New Roman" panose="02020603050405020304" pitchFamily="18" charset="0"/>
                <a:cs typeface="Times New Roman" panose="02020603050405020304" pitchFamily="18" charset="0"/>
              </a:rPr>
              <a:t> of </a:t>
            </a:r>
            <a:r>
              <a:rPr lang="tr-TR" altLang="tr-TR" sz="1600" b="1" dirty="0" err="1">
                <a:latin typeface="Times New Roman" panose="02020603050405020304" pitchFamily="18" charset="0"/>
                <a:cs typeface="Times New Roman" panose="02020603050405020304" pitchFamily="18" charset="0"/>
              </a:rPr>
              <a:t>Tg-Jiu</a:t>
            </a:r>
            <a:r>
              <a:rPr lang="tr-TR" altLang="tr-TR" sz="1600" b="1" dirty="0">
                <a:latin typeface="Times New Roman" panose="02020603050405020304" pitchFamily="18" charset="0"/>
                <a:cs typeface="Times New Roman" panose="02020603050405020304" pitchFamily="18" charset="0"/>
              </a:rPr>
              <a:t> – Romanya</a:t>
            </a:r>
          </a:p>
          <a:p>
            <a:pPr eaLnBrk="1" hangingPunct="1">
              <a:buFontTx/>
              <a:buAutoNum type="arabicPeriod"/>
            </a:pPr>
            <a:r>
              <a:rPr lang="tr-TR" altLang="tr-TR" sz="1600" b="1" dirty="0" err="1">
                <a:latin typeface="Times New Roman" panose="02020603050405020304" pitchFamily="18" charset="0"/>
                <a:cs typeface="Times New Roman" panose="02020603050405020304" pitchFamily="18" charset="0"/>
              </a:rPr>
              <a:t>Poznan</a:t>
            </a:r>
            <a:r>
              <a:rPr lang="tr-TR" altLang="tr-TR" sz="1600" b="1" dirty="0">
                <a:latin typeface="Times New Roman" panose="02020603050405020304" pitchFamily="18" charset="0"/>
                <a:cs typeface="Times New Roman" panose="02020603050405020304" pitchFamily="18" charset="0"/>
              </a:rPr>
              <a:t> School of </a:t>
            </a:r>
            <a:r>
              <a:rPr lang="tr-TR" altLang="tr-TR" sz="1600" b="1" dirty="0" err="1">
                <a:latin typeface="Times New Roman" panose="02020603050405020304" pitchFamily="18" charset="0"/>
                <a:cs typeface="Times New Roman" panose="02020603050405020304" pitchFamily="18" charset="0"/>
              </a:rPr>
              <a:t>Banking</a:t>
            </a:r>
            <a:r>
              <a:rPr lang="tr-TR" altLang="tr-TR" sz="1600" b="1" dirty="0">
                <a:latin typeface="Times New Roman" panose="02020603050405020304" pitchFamily="18" charset="0"/>
                <a:cs typeface="Times New Roman" panose="02020603050405020304" pitchFamily="18" charset="0"/>
              </a:rPr>
              <a:t> - Polonya</a:t>
            </a:r>
          </a:p>
        </p:txBody>
      </p:sp>
      <p:sp>
        <p:nvSpPr>
          <p:cNvPr id="5" name="Veri Yer Tutucusu 4"/>
          <p:cNvSpPr>
            <a:spLocks noGrp="1"/>
          </p:cNvSpPr>
          <p:nvPr>
            <p:ph type="dt" sz="half" idx="10"/>
          </p:nvPr>
        </p:nvSpPr>
        <p:spPr>
          <a:xfrm>
            <a:off x="7457520" y="6540946"/>
            <a:ext cx="1610283" cy="317057"/>
          </a:xfrm>
        </p:spPr>
        <p:txBody>
          <a:bodyPr/>
          <a:lstStyle/>
          <a:p>
            <a:pPr>
              <a:defRPr/>
            </a:pPr>
            <a:endParaRPr lang="tr-TR" dirty="0"/>
          </a:p>
        </p:txBody>
      </p:sp>
      <p:pic>
        <p:nvPicPr>
          <p:cNvPr id="24" name="Picture 5">
            <a:extLst>
              <a:ext uri="{FF2B5EF4-FFF2-40B4-BE49-F238E27FC236}">
                <a16:creationId xmlns:a16="http://schemas.microsoft.com/office/drawing/2014/main" id="{0747BD89-0AF5-476C-905E-8644FDF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 y="6441545"/>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472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6976045-F841-46D9-9B24-85832E6AC7C2}"/>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CF586582-C50B-4EE5-A502-050F97FB3DAB}"/>
              </a:ext>
            </a:extLst>
          </p:cNvPr>
          <p:cNvPicPr>
            <a:picLocks noChangeAspect="1"/>
          </p:cNvPicPr>
          <p:nvPr/>
        </p:nvPicPr>
        <p:blipFill>
          <a:blip r:embed="rId3"/>
          <a:stretch>
            <a:fillRect/>
          </a:stretch>
        </p:blipFill>
        <p:spPr>
          <a:xfrm>
            <a:off x="4643439" y="246065"/>
            <a:ext cx="42545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C73AEBC3-D720-4C68-8F33-4DCE19C387B9}"/>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864C64FD-2B0E-446E-95E1-5E537E7BC3B0}"/>
              </a:ext>
            </a:extLst>
          </p:cNvPr>
          <p:cNvPicPr>
            <a:picLocks noChangeAspect="1"/>
          </p:cNvPicPr>
          <p:nvPr/>
        </p:nvPicPr>
        <p:blipFill>
          <a:blip r:embed="rId5"/>
          <a:stretch>
            <a:fillRect/>
          </a:stretch>
        </p:blipFill>
        <p:spPr>
          <a:xfrm>
            <a:off x="4643439" y="3409951"/>
            <a:ext cx="42545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3975" name="Picture 5">
            <a:extLst>
              <a:ext uri="{FF2B5EF4-FFF2-40B4-BE49-F238E27FC236}">
                <a16:creationId xmlns:a16="http://schemas.microsoft.com/office/drawing/2014/main" id="{DC1F8228-F3F9-44F5-BAFB-900261A004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239000" y="6551184"/>
            <a:ext cx="1828800" cy="306819"/>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ADA7483-44A1-4574-8DA1-654E01A791EF}"/>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9C273BA2-A9AB-4CA7-8B82-8EF079FBFFC9}"/>
              </a:ext>
            </a:extLst>
          </p:cNvPr>
          <p:cNvPicPr>
            <a:picLocks noChangeAspect="1"/>
          </p:cNvPicPr>
          <p:nvPr/>
        </p:nvPicPr>
        <p:blipFill>
          <a:blip r:embed="rId3"/>
          <a:stretch>
            <a:fillRect/>
          </a:stretch>
        </p:blipFill>
        <p:spPr>
          <a:xfrm>
            <a:off x="4643439" y="246065"/>
            <a:ext cx="42545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89233A2F-0E8D-4363-9E2D-2F083AE7FAF7}"/>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EDED4467-6F76-4C81-A4F7-03D2024419D7}"/>
              </a:ext>
            </a:extLst>
          </p:cNvPr>
          <p:cNvPicPr>
            <a:picLocks noChangeAspect="1"/>
          </p:cNvPicPr>
          <p:nvPr/>
        </p:nvPicPr>
        <p:blipFill>
          <a:blip r:embed="rId5"/>
          <a:stretch>
            <a:fillRect/>
          </a:stretch>
        </p:blipFill>
        <p:spPr>
          <a:xfrm>
            <a:off x="4643439" y="3409951"/>
            <a:ext cx="4254500"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4999" name="Picture 5">
            <a:extLst>
              <a:ext uri="{FF2B5EF4-FFF2-40B4-BE49-F238E27FC236}">
                <a16:creationId xmlns:a16="http://schemas.microsoft.com/office/drawing/2014/main" id="{6CF30105-9BD9-4AA2-B8DB-D099BE08D8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542524"/>
            <a:ext cx="1752600" cy="315479"/>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akültemizde Ödül Töre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4400" cy="586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467600" y="6553200"/>
            <a:ext cx="1676400" cy="304800"/>
          </a:xfrm>
        </p:spPr>
        <p:txBody>
          <a:bodyPr/>
          <a:lstStyle/>
          <a:p>
            <a:pPr>
              <a:defRPr/>
            </a:pPr>
            <a:endParaRPr lang="tr-TR" dirty="0"/>
          </a:p>
        </p:txBody>
      </p:sp>
      <p:pic>
        <p:nvPicPr>
          <p:cNvPr id="5"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398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iibf.ikcu.edu.tr/storage/2021/10/27/45297e83-83e8-4dc3-80ba-1a7181fe8d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44196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iibf.ikcu.edu.tr/storage/2021/10/27/dc9e989a-2f97-436c-abe7-0c8771f5db3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3" y="152401"/>
            <a:ext cx="4161817"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iibf.ikcu.edu.tr/storage/2021/10/27/679ca268-638f-43b9-a8e0-509688d492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606007"/>
            <a:ext cx="44196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iibf.ikcu.edu.tr/storage/2021/10/27/702fd4f3-93a0-4d10-9093-46a5711707b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6009" y="3590134"/>
            <a:ext cx="4176408" cy="2712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391400" y="6540504"/>
            <a:ext cx="1752600" cy="317499"/>
          </a:xfrm>
        </p:spPr>
        <p:txBody>
          <a:bodyPr/>
          <a:lstStyle/>
          <a:p>
            <a:pPr>
              <a:defRPr/>
            </a:pPr>
            <a:endParaRPr lang="tr-TR" dirty="0"/>
          </a:p>
        </p:txBody>
      </p:sp>
      <p:pic>
        <p:nvPicPr>
          <p:cNvPr id="8"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191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iibf.ikcu.edu.tr/storage/2021/10/13/48f1a765-3aaa-4760-9173-297c45a5c4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3"/>
            <a:ext cx="8610600" cy="60166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467600" y="6561718"/>
            <a:ext cx="1676400" cy="195695"/>
          </a:xfrm>
        </p:spPr>
        <p:txBody>
          <a:bodyPr/>
          <a:lstStyle/>
          <a:p>
            <a:pPr>
              <a:defRPr/>
            </a:pPr>
            <a:fld id="{2B4950A2-7332-4FED-B14C-F3CC3C43B6CE}" type="datetime8">
              <a:rPr lang="tr-TR" smtClean="0"/>
              <a:t>7.10.2024 14:07</a:t>
            </a:fld>
            <a:endParaRPr lang="tr-TR" dirty="0"/>
          </a:p>
        </p:txBody>
      </p:sp>
      <p:pic>
        <p:nvPicPr>
          <p:cNvPr id="5"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396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iibf.ikcu.edu.tr/Share/DF52C2F259A55CD1CC4774E3D9A3B3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2"/>
            <a:ext cx="4800600" cy="6092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https://iibf.ikcu.edu.tr/storage/2021/7/31/b9e1c8aa-587c-4987-bee6-e1fade6d7bc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66992"/>
            <a:ext cx="3810000" cy="2957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4" name="Picture 8" descr="https://iibf.ikcu.edu.tr/storage/2021/7/31/b3442a1e-2afd-426f-bc27-62a60550bc7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2" y="3328990"/>
            <a:ext cx="3848099" cy="29162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467600" y="6520874"/>
            <a:ext cx="1676400" cy="277380"/>
          </a:xfrm>
        </p:spPr>
        <p:txBody>
          <a:bodyPr/>
          <a:lstStyle/>
          <a:p>
            <a:pPr>
              <a:defRPr/>
            </a:pPr>
            <a:endParaRPr lang="tr-TR" dirty="0"/>
          </a:p>
        </p:txBody>
      </p:sp>
      <p:pic>
        <p:nvPicPr>
          <p:cNvPr id="7"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635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5">
            <a:extLst>
              <a:ext uri="{FF2B5EF4-FFF2-40B4-BE49-F238E27FC236}">
                <a16:creationId xmlns:a16="http://schemas.microsoft.com/office/drawing/2014/main" id="{6CF30105-9BD9-4AA2-B8DB-D099BE08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iibf.ikcu.edu.tr/storage/2021/7/31/060b0f15-9bc2-410d-878f-1bb546408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5435"/>
            <a:ext cx="8534400" cy="58673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a:xfrm>
            <a:off x="7467600" y="6553200"/>
            <a:ext cx="1676400" cy="304800"/>
          </a:xfrm>
        </p:spPr>
        <p:txBody>
          <a:bodyPr/>
          <a:lstStyle/>
          <a:p>
            <a:pPr>
              <a:defRPr/>
            </a:pPr>
            <a:endParaRPr lang="tr-TR" dirty="0"/>
          </a:p>
        </p:txBody>
      </p:sp>
      <p:pic>
        <p:nvPicPr>
          <p:cNvPr id="5"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310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97B8146-BCC0-4D98-97FD-17AFEC38D39B}"/>
              </a:ext>
            </a:extLst>
          </p:cNvPr>
          <p:cNvPicPr>
            <a:picLocks noChangeAspect="1"/>
          </p:cNvPicPr>
          <p:nvPr/>
        </p:nvPicPr>
        <p:blipFill>
          <a:blip r:embed="rId2"/>
          <a:stretch>
            <a:fillRect/>
          </a:stretch>
        </p:blipFill>
        <p:spPr>
          <a:xfrm>
            <a:off x="228603" y="228600"/>
            <a:ext cx="4143375"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6B6E444F-5650-4BA8-B7C3-589AD5FF5140}"/>
              </a:ext>
            </a:extLst>
          </p:cNvPr>
          <p:cNvPicPr>
            <a:picLocks noChangeAspect="1"/>
          </p:cNvPicPr>
          <p:nvPr/>
        </p:nvPicPr>
        <p:blipFill>
          <a:blip r:embed="rId3"/>
          <a:stretch>
            <a:fillRect/>
          </a:stretch>
        </p:blipFill>
        <p:spPr>
          <a:xfrm>
            <a:off x="4648203" y="228600"/>
            <a:ext cx="4214813" cy="288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6D55FF13-4EDE-465B-B91A-6C91BB5F7FB1}"/>
              </a:ext>
            </a:extLst>
          </p:cNvPr>
          <p:cNvPicPr>
            <a:picLocks noChangeAspect="1"/>
          </p:cNvPicPr>
          <p:nvPr/>
        </p:nvPicPr>
        <p:blipFill rotWithShape="1">
          <a:blip r:embed="rId4"/>
          <a:srcRect l="25824" t="27008" r="33011" b="16226"/>
          <a:stretch/>
        </p:blipFill>
        <p:spPr>
          <a:xfrm>
            <a:off x="228602" y="3276603"/>
            <a:ext cx="4135439" cy="3009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D3218273-4D10-4F60-921A-083CDBCEA5F2}"/>
              </a:ext>
            </a:extLst>
          </p:cNvPr>
          <p:cNvPicPr>
            <a:picLocks noChangeAspect="1"/>
          </p:cNvPicPr>
          <p:nvPr/>
        </p:nvPicPr>
        <p:blipFill>
          <a:blip r:embed="rId5"/>
          <a:stretch>
            <a:fillRect/>
          </a:stretch>
        </p:blipFill>
        <p:spPr>
          <a:xfrm>
            <a:off x="4648203" y="3276603"/>
            <a:ext cx="4251325" cy="3009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6023" name="Picture 5">
            <a:extLst>
              <a:ext uri="{FF2B5EF4-FFF2-40B4-BE49-F238E27FC236}">
                <a16:creationId xmlns:a16="http://schemas.microsoft.com/office/drawing/2014/main" id="{7FE6AF15-EC64-465E-A1E1-008353AD3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91400" y="6509330"/>
            <a:ext cx="1752600" cy="348673"/>
          </a:xfrm>
        </p:spPr>
        <p:txBody>
          <a:bodyPr/>
          <a:lstStyle/>
          <a:p>
            <a:pPr>
              <a:defRPr/>
            </a:pPr>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E9FE9D-6A0A-41EC-B3AB-C36702352BCA}"/>
              </a:ext>
            </a:extLst>
          </p:cNvPr>
          <p:cNvPicPr>
            <a:picLocks noChangeAspect="1"/>
          </p:cNvPicPr>
          <p:nvPr/>
        </p:nvPicPr>
        <p:blipFill>
          <a:blip r:embed="rId2"/>
          <a:stretch>
            <a:fillRect/>
          </a:stretch>
        </p:blipFill>
        <p:spPr>
          <a:xfrm>
            <a:off x="228601" y="246066"/>
            <a:ext cx="4141788"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9A441590-CF8F-4804-A5F8-06476BE03D50}"/>
              </a:ext>
            </a:extLst>
          </p:cNvPr>
          <p:cNvPicPr>
            <a:picLocks noChangeAspect="1"/>
          </p:cNvPicPr>
          <p:nvPr/>
        </p:nvPicPr>
        <p:blipFill>
          <a:blip r:embed="rId3"/>
          <a:stretch>
            <a:fillRect/>
          </a:stretch>
        </p:blipFill>
        <p:spPr>
          <a:xfrm>
            <a:off x="4643439" y="314327"/>
            <a:ext cx="4254500" cy="2792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3442E819-8486-4FCF-AC01-88AE048DBF9F}"/>
              </a:ext>
            </a:extLst>
          </p:cNvPr>
          <p:cNvPicPr>
            <a:picLocks noChangeAspect="1"/>
          </p:cNvPicPr>
          <p:nvPr/>
        </p:nvPicPr>
        <p:blipFill>
          <a:blip r:embed="rId4"/>
          <a:stretch>
            <a:fillRect/>
          </a:stretch>
        </p:blipFill>
        <p:spPr>
          <a:xfrm>
            <a:off x="228601" y="3448051"/>
            <a:ext cx="4133851"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3CEBA4C3-16E3-4063-9E8F-F2F7F2B700A0}"/>
              </a:ext>
            </a:extLst>
          </p:cNvPr>
          <p:cNvPicPr>
            <a:picLocks noChangeAspect="1"/>
          </p:cNvPicPr>
          <p:nvPr/>
        </p:nvPicPr>
        <p:blipFill>
          <a:blip r:embed="rId5"/>
          <a:stretch>
            <a:fillRect/>
          </a:stretch>
        </p:blipFill>
        <p:spPr>
          <a:xfrm>
            <a:off x="4643439" y="3409951"/>
            <a:ext cx="42545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7047" name="Picture 5">
            <a:extLst>
              <a:ext uri="{FF2B5EF4-FFF2-40B4-BE49-F238E27FC236}">
                <a16:creationId xmlns:a16="http://schemas.microsoft.com/office/drawing/2014/main" id="{00B35964-1B6E-417C-A22C-95EE6AA4A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7315200" y="6501968"/>
            <a:ext cx="1828800" cy="356032"/>
          </a:xfrm>
        </p:spPr>
        <p:txBody>
          <a:bodyPr/>
          <a:lstStyle/>
          <a:p>
            <a:pPr>
              <a:defRPr/>
            </a:pPr>
            <a:fld id="{D9CBC960-9D46-4CE7-9AAD-7F8716972E21}" type="datetime8">
              <a:rPr lang="tr-TR" smtClean="0"/>
              <a:t>7.10.2024 14:07</a:t>
            </a:fld>
            <a:endParaRPr lang="tr-TR" dirty="0"/>
          </a:p>
        </p:txBody>
      </p:sp>
      <p:pic>
        <p:nvPicPr>
          <p:cNvPr id="9"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7CE1604-8809-49DF-A1EF-23934ADE80CF}"/>
              </a:ext>
            </a:extLst>
          </p:cNvPr>
          <p:cNvPicPr>
            <a:picLocks noChangeAspect="1"/>
          </p:cNvPicPr>
          <p:nvPr/>
        </p:nvPicPr>
        <p:blipFill>
          <a:blip r:embed="rId2"/>
          <a:stretch>
            <a:fillRect/>
          </a:stretch>
        </p:blipFill>
        <p:spPr>
          <a:xfrm>
            <a:off x="152400" y="152402"/>
            <a:ext cx="4292600" cy="28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a:extLst>
              <a:ext uri="{FF2B5EF4-FFF2-40B4-BE49-F238E27FC236}">
                <a16:creationId xmlns:a16="http://schemas.microsoft.com/office/drawing/2014/main" id="{BDE8ABE4-981A-4A29-94B5-B73A9DD73840}"/>
              </a:ext>
            </a:extLst>
          </p:cNvPr>
          <p:cNvPicPr>
            <a:picLocks noChangeAspect="1"/>
          </p:cNvPicPr>
          <p:nvPr/>
        </p:nvPicPr>
        <p:blipFill>
          <a:blip r:embed="rId3"/>
          <a:stretch>
            <a:fillRect/>
          </a:stretch>
        </p:blipFill>
        <p:spPr>
          <a:xfrm>
            <a:off x="4643440" y="175099"/>
            <a:ext cx="4348163" cy="2897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0365081B-23BD-4D7C-8E33-AAA3A60A45FF}"/>
              </a:ext>
            </a:extLst>
          </p:cNvPr>
          <p:cNvPicPr>
            <a:picLocks noChangeAspect="1"/>
          </p:cNvPicPr>
          <p:nvPr/>
        </p:nvPicPr>
        <p:blipFill>
          <a:blip r:embed="rId4"/>
          <a:stretch>
            <a:fillRect/>
          </a:stretch>
        </p:blipFill>
        <p:spPr>
          <a:xfrm>
            <a:off x="160340" y="3429000"/>
            <a:ext cx="4284663"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a:extLst>
              <a:ext uri="{FF2B5EF4-FFF2-40B4-BE49-F238E27FC236}">
                <a16:creationId xmlns:a16="http://schemas.microsoft.com/office/drawing/2014/main" id="{C64AFA53-9774-4141-B6F1-E7F7E7B25730}"/>
              </a:ext>
            </a:extLst>
          </p:cNvPr>
          <p:cNvPicPr>
            <a:picLocks noChangeAspect="1"/>
          </p:cNvPicPr>
          <p:nvPr/>
        </p:nvPicPr>
        <p:blipFill>
          <a:blip r:embed="rId5"/>
          <a:stretch>
            <a:fillRect/>
          </a:stretch>
        </p:blipFill>
        <p:spPr>
          <a:xfrm>
            <a:off x="4617244" y="3438728"/>
            <a:ext cx="4400551" cy="2733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8070" name="Picture 5">
            <a:extLst>
              <a:ext uri="{FF2B5EF4-FFF2-40B4-BE49-F238E27FC236}">
                <a16:creationId xmlns:a16="http://schemas.microsoft.com/office/drawing/2014/main" id="{C5C3A8D7-2B1B-4819-9E0F-4CC0027E3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50014"/>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eri Yer Tutucusu 8"/>
          <p:cNvSpPr>
            <a:spLocks noGrp="1"/>
          </p:cNvSpPr>
          <p:nvPr>
            <p:ph type="dt" sz="half" idx="10"/>
          </p:nvPr>
        </p:nvSpPr>
        <p:spPr>
          <a:xfrm>
            <a:off x="7315200" y="6509224"/>
            <a:ext cx="1828800" cy="348776"/>
          </a:xfrm>
        </p:spPr>
        <p:txBody>
          <a:bodyPr/>
          <a:lstStyle/>
          <a:p>
            <a:pPr>
              <a:defRPr/>
            </a:pPr>
            <a:endParaRPr lang="tr-TR" dirty="0"/>
          </a:p>
        </p:txBody>
      </p:sp>
      <p:pic>
        <p:nvPicPr>
          <p:cNvPr id="10" name="Picture 5">
            <a:extLst>
              <a:ext uri="{FF2B5EF4-FFF2-40B4-BE49-F238E27FC236}">
                <a16:creationId xmlns:a16="http://schemas.microsoft.com/office/drawing/2014/main" id="{490F5F97-DC60-449C-BF97-DE4C94308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5091"/>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7227</TotalTime>
  <Words>4466</Words>
  <Application>Microsoft Office PowerPoint</Application>
  <PresentationFormat>Ekran Gösterisi (4:3)</PresentationFormat>
  <Paragraphs>766</Paragraphs>
  <Slides>112</Slides>
  <Notes>19</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112</vt:i4>
      </vt:variant>
    </vt:vector>
  </HeadingPairs>
  <TitlesOfParts>
    <vt:vector size="120" baseType="lpstr">
      <vt:lpstr>Arial</vt:lpstr>
      <vt:lpstr>Calibri</vt:lpstr>
      <vt:lpstr>Constantia</vt:lpstr>
      <vt:lpstr>Symbol</vt:lpstr>
      <vt:lpstr>Times</vt:lpstr>
      <vt:lpstr>Times New Roman</vt:lpstr>
      <vt:lpstr>Wingdings</vt:lpstr>
      <vt:lpstr>Varsayılan Tasarım</vt:lpstr>
      <vt:lpstr>İKTİSADİ VE İDARİ BİLİMLER FAKÜLTESİ</vt:lpstr>
      <vt:lpstr>İzmir Kâtip Çelebi Üniversitesi  İktisadi ve İdari Bilimler Fakültesi;</vt:lpstr>
      <vt:lpstr>PowerPoint Sunusu</vt:lpstr>
      <vt:lpstr>PowerPoint Sunusu</vt:lpstr>
      <vt:lpstr>MİSYONUMUZ</vt:lpstr>
      <vt:lpstr>VİZYONUMUZ</vt:lpstr>
      <vt:lpstr>DEKANIN MESAJI</vt:lpstr>
      <vt:lpstr>İzmir Katip Çelebi Üniversitesi  İktisadi ve İdari Bilimler Fakültesi Bünyesinde ;</vt:lpstr>
      <vt:lpstr>İKTİSADİ VE İDARİ BİLİMLER FAKÜLTESİ Erasmus Anlaşması Yapılan Ülke ve Üniversiteler </vt:lpstr>
      <vt:lpstr>İKTİSADİ VE İDARİ BİLİMLER FAKÜLTESİ Akademik Kadromuz</vt:lpstr>
      <vt:lpstr>Üniversitemizde;</vt:lpstr>
      <vt:lpstr>İKTİSADİ VE İDARİ BİLİMLER FAKÜLTESİ Çift Anadal ve Yandal Programları</vt:lpstr>
      <vt:lpstr>İKTİSADİ VE İDARİ BİLİMLER FAKÜLTESİ Stratejik Amaçlarımız</vt:lpstr>
      <vt:lpstr>İKTİSADİ VE İDARİ BİLİMLER FAKÜLTESİ Stratejik Amaçlarımız</vt:lpstr>
      <vt:lpstr>İKTİSADİ VE İDARİ BİLİMLER FAKÜLTESİ Stratejik Amaçlarımız</vt:lpstr>
      <vt:lpstr>İKTİSADİ VE İDARİ BİLİMLER FAKÜLTESİ Stratejik Amaçlarımız</vt:lpstr>
      <vt:lpstr>FAKÜLTEMİZDE BULUNAN ÖĞRENCİ TOPLULUKLARI</vt:lpstr>
      <vt:lpstr>İKTİSAT BÖLÜMÜ</vt:lpstr>
      <vt:lpstr>PowerPoint Sunusu</vt:lpstr>
      <vt:lpstr>PowerPoint Sunusu</vt:lpstr>
      <vt:lpstr>PowerPoint Sunusu</vt:lpstr>
      <vt:lpstr>İktisat Bölümü Akademik Kadrosu</vt:lpstr>
      <vt:lpstr>İktisat Bölümü Akademik Kadrosu</vt:lpstr>
      <vt:lpstr>İktisat Bölümü Akademik Kadrosu</vt:lpstr>
      <vt:lpstr>İŞLETME BÖLÜMÜ</vt:lpstr>
      <vt:lpstr>PowerPoint Sunusu</vt:lpstr>
      <vt:lpstr>PowerPoint Sunusu</vt:lpstr>
      <vt:lpstr>PowerPoint Sunusu</vt:lpstr>
      <vt:lpstr>Neden İKÇÜ İşletme Bölümü? İşbaşı Eğitim</vt:lpstr>
      <vt:lpstr>PowerPoint Sunusu</vt:lpstr>
      <vt:lpstr>PowerPoint Sunusu</vt:lpstr>
      <vt:lpstr>İşletme Mezunlarının Görev Alanları</vt:lpstr>
      <vt:lpstr>İşletme Bölümü Akademik Kadrosu</vt:lpstr>
      <vt:lpstr>İşletme Bölümü Akademik Kadrosu</vt:lpstr>
      <vt:lpstr>İşletme Bölümü Akademik Kadrosu</vt:lpstr>
      <vt:lpstr>İşletme Bölümü Akademik Kadrosu</vt:lpstr>
      <vt:lpstr>İşletme Bölümü Akademik Kadrosu</vt:lpstr>
      <vt:lpstr>MALİYE BÖLÜMÜ</vt:lpstr>
      <vt:lpstr>PowerPoint Sunusu</vt:lpstr>
      <vt:lpstr>PowerPoint Sunusu</vt:lpstr>
      <vt:lpstr>PowerPoint Sunusu</vt:lpstr>
      <vt:lpstr>Maliye Bölümü Akademik Kadrosu</vt:lpstr>
      <vt:lpstr>Maliye Bölümü Akademik Kadrosu</vt:lpstr>
      <vt:lpstr>SİYASET BİLİMİ VE KAMU YÖNETİMİ BÖLÜMÜ</vt:lpstr>
      <vt:lpstr>Neden İKÇÜ Siyaset Bilimi ve Kamu Yönetimi?</vt:lpstr>
      <vt:lpstr>PowerPoint Sunusu</vt:lpstr>
      <vt:lpstr>PowerPoint Sunusu</vt:lpstr>
      <vt:lpstr>PowerPoint Sunusu</vt:lpstr>
      <vt:lpstr>PowerPoint Sunusu</vt:lpstr>
      <vt:lpstr>PowerPoint Sunusu</vt:lpstr>
      <vt:lpstr>PowerPoint Sunusu</vt:lpstr>
      <vt:lpstr>Siyaset Bilimi ve Kamu Yönetimi Bölümü Akademik Kadrosu</vt:lpstr>
      <vt:lpstr>Siyaset Bilimi ve Kamu Yönetimi Bölümü Akademik Kadrosu</vt:lpstr>
      <vt:lpstr>Siyaset Bilimi ve Kamu Yönetimi Bölümü Akademik Kadrosu</vt:lpstr>
      <vt:lpstr>ULUSLARARASI İLİŞKİLER BÖLÜMÜ</vt:lpstr>
      <vt:lpstr>PowerPoint Sunusu</vt:lpstr>
      <vt:lpstr>Bölümümüzün Misyonu ve Vizyonu</vt:lpstr>
      <vt:lpstr>PowerPoint Sunusu</vt:lpstr>
      <vt:lpstr>PowerPoint Sunusu</vt:lpstr>
      <vt:lpstr>Bölümümüz Lisans Öğrencilerinin 2023 Tübitak Projeleri</vt:lpstr>
      <vt:lpstr>Uluslararası İlişkiler Bölümü Akademik Kadrosu</vt:lpstr>
      <vt:lpstr>Uluslararası İlişkiler Bölümü Akademik Kadrosu</vt:lpstr>
      <vt:lpstr>Uluslararası İlişkiler Bölümü Akademik Kadrosu</vt:lpstr>
      <vt:lpstr>SAĞLIK YÖNETİMİ BÖLÜMÜ</vt:lpstr>
      <vt:lpstr>PowerPoint Sunusu</vt:lpstr>
      <vt:lpstr>PowerPoint Sunusu</vt:lpstr>
      <vt:lpstr>Bölüm Hakkında Genel Bilgiler</vt:lpstr>
      <vt:lpstr>Bölüm Hakkında Genel Bilgiler</vt:lpstr>
      <vt:lpstr>PowerPoint Sunusu</vt:lpstr>
      <vt:lpstr>Sağlık Yönetimi Bölümü Eğitim Kapsamı</vt:lpstr>
      <vt:lpstr>Sağlık Yönetimi Bölümü Mezunlarının Potansiyel Çalışma Alanları </vt:lpstr>
      <vt:lpstr>Sağlık Yönetimi Bölümü Akademik Kadrosu</vt:lpstr>
      <vt:lpstr>Sağlık Yönetimi Bölümü Akademik Kadrosu</vt:lpstr>
      <vt:lpstr>ULUSLARARASI TİCARET VE İŞLETMECİLİK  BÖLÜMÜ</vt:lpstr>
      <vt:lpstr>PowerPoint Sunusu</vt:lpstr>
      <vt:lpstr>PowerPoint Sunusu</vt:lpstr>
      <vt:lpstr> Uluslararası Ticaret ve İşletmecilik Bölümü </vt:lpstr>
      <vt:lpstr>PowerPoint Sunusu</vt:lpstr>
      <vt:lpstr>Stratejik Amaçlarımız</vt:lpstr>
      <vt:lpstr>Uluslararası Ticaret ve İşletmecilik Bölümü Akademik Kadrosu</vt:lpstr>
      <vt:lpstr>Uluslararası Ticaret ve İşletmecilik Bölümü Akademik Kadrosu</vt:lpstr>
      <vt:lpstr>   Uluslararası Ticaret ve İşletmecilik Bölümü </vt:lpstr>
      <vt:lpstr>Uluslararası Ticaret ve İşletmecilik Bölümü Öğrenci Sayıları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samsung</cp:lastModifiedBy>
  <cp:revision>715</cp:revision>
  <cp:lastPrinted>2023-07-07T08:04:25Z</cp:lastPrinted>
  <dcterms:created xsi:type="dcterms:W3CDTF">1601-01-01T00:00:00Z</dcterms:created>
  <dcterms:modified xsi:type="dcterms:W3CDTF">2024-10-07T11:15:40Z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